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266" r:id="rId6"/>
    <p:sldId id="285" r:id="rId7"/>
    <p:sldId id="293" r:id="rId8"/>
    <p:sldId id="273" r:id="rId9"/>
    <p:sldId id="291" r:id="rId10"/>
    <p:sldId id="298" r:id="rId11"/>
    <p:sldId id="299" r:id="rId12"/>
    <p:sldId id="300" r:id="rId13"/>
    <p:sldId id="301" r:id="rId14"/>
    <p:sldId id="302" r:id="rId15"/>
    <p:sldId id="275" r:id="rId16"/>
    <p:sldId id="274" r:id="rId17"/>
    <p:sldId id="292" r:id="rId18"/>
    <p:sldId id="272" r:id="rId19"/>
    <p:sldId id="276" r:id="rId20"/>
    <p:sldId id="278" r:id="rId21"/>
    <p:sldId id="284" r:id="rId22"/>
    <p:sldId id="286" r:id="rId23"/>
    <p:sldId id="288" r:id="rId24"/>
    <p:sldId id="289" r:id="rId25"/>
    <p:sldId id="282" r:id="rId26"/>
    <p:sldId id="296" r:id="rId27"/>
    <p:sldId id="277" r:id="rId28"/>
    <p:sldId id="295" r:id="rId29"/>
    <p:sldId id="279" r:id="rId30"/>
    <p:sldId id="281" r:id="rId31"/>
    <p:sldId id="280" r:id="rId32"/>
    <p:sldId id="315" r:id="rId33"/>
    <p:sldId id="271" r:id="rId34"/>
  </p:sldIdLst>
  <p:sldSz cx="9144000" cy="6858000" type="screen4x3"/>
  <p:notesSz cx="6858000" cy="9144000"/>
  <p:embeddedFontLst>
    <p:embeddedFont>
      <p:font typeface="FlandersArtSans-Regular" panose="00000500000000000000" pitchFamily="2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landersArtSans-Bold" panose="00000800000000000000" pitchFamily="2" charset="0"/>
      <p:bold r:id="rId42"/>
    </p:embeddedFont>
    <p:embeddedFont>
      <p:font typeface="FlandersArtSerif-Regular" panose="00000500000000000000" pitchFamily="2" charset="0"/>
      <p:regular r:id="rId43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94" autoAdjust="0"/>
  </p:normalViewPr>
  <p:slideViewPr>
    <p:cSldViewPr snapToGrid="0" showGuides="1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7/11/2018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93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Uitdaging: voldoende verfijnen</a:t>
            </a:r>
          </a:p>
          <a:p>
            <a:r>
              <a:rPr lang="nl-BE" dirty="0"/>
              <a:t>In de oproepfiche kunnen eventueel algemene cijfers meegegeven worden</a:t>
            </a:r>
            <a:r>
              <a:rPr lang="nl-BE" baseline="0" dirty="0"/>
              <a:t> –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59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48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65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Aanmelden</a:t>
            </a:r>
            <a:r>
              <a:rPr lang="nl-BE" baseline="0" dirty="0"/>
              <a:t> in de applicatie met digitale ID-kaart.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94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758092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473"/>
            <a:ext cx="1081097" cy="10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accent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accent2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accent2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2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461699"/>
            <a:ext cx="1848753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accent2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5833476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7/11/2018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accent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accent2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3" name="Rechthoek 2"/>
          <p:cNvSpPr/>
          <p:nvPr userDrawn="1"/>
        </p:nvSpPr>
        <p:spPr>
          <a:xfrm>
            <a:off x="1312985" y="762000"/>
            <a:ext cx="4396153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5997286"/>
            <a:ext cx="184875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4652260" y="4191644"/>
            <a:ext cx="3408509" cy="161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1" y="5986567"/>
            <a:ext cx="1848750" cy="7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1312985" y="762000"/>
            <a:ext cx="4396153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1" y="5991926"/>
            <a:ext cx="184875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1312985" y="762000"/>
            <a:ext cx="3681046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000"/>
            <a:ext cx="1848753" cy="7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2087078"/>
            <a:ext cx="8150017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accent4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261" y="4252387"/>
            <a:ext cx="582637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" y="5832001"/>
            <a:ext cx="1848753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46" y="5832001"/>
            <a:ext cx="840609" cy="7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7" y="503341"/>
            <a:ext cx="1063166" cy="10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7/11/2018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7/11/2018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nemie.roets@wse.vlaanderen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aroline.meyers@wse.vlaanderen.b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422_Kosten_Financiering_Oproep_Duaal%20Leren%20en%20Werken_inclusief_statutaire%20medewerkers.xlsx" TargetMode="External"/><Relationship Id="rId2" Type="http://schemas.openxmlformats.org/officeDocument/2006/relationships/hyperlink" Target="422_Beoordelingsvragen_Oproep_Duale%20Leertrajecten_1819.xlsx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422_Sjabloon%20planning.xls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sf2007-2013.vlaanderen.be/esf/index.j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yne.Vanderveken@wse.vlaanderen.be" TargetMode="External"/><Relationship Id="rId2" Type="http://schemas.openxmlformats.org/officeDocument/2006/relationships/hyperlink" Target="mailto:Pieter.VanSande@wse.vlaanderen.be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nnemie.roets@wse.vlaanderen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esfsupport@vlaanderen.be" TargetMode="External"/><Relationship Id="rId4" Type="http://schemas.openxmlformats.org/officeDocument/2006/relationships/hyperlink" Target="mailto:caroline.meyers@wse.vlaanderen.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nl/nbwa-news-message-document/document/090135578025d541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OPROEP</a:t>
            </a:r>
            <a:br>
              <a:rPr lang="nl-BE" dirty="0"/>
            </a:br>
            <a:r>
              <a:rPr lang="nl-BE" dirty="0"/>
              <a:t>Duale </a:t>
            </a:r>
            <a:r>
              <a:rPr lang="nl-BE" dirty="0" err="1"/>
              <a:t>leertrajecen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19 - 20</a:t>
            </a:r>
            <a:br>
              <a:rPr lang="nl-BE" dirty="0"/>
            </a:br>
            <a:br>
              <a:rPr lang="nl-BE" dirty="0"/>
            </a:br>
            <a:r>
              <a:rPr lang="nl-BE" dirty="0"/>
              <a:t>Infosessie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2"/>
          </p:nvPr>
        </p:nvSpPr>
        <p:spPr>
          <a:xfrm>
            <a:off x="5904052" y="5301984"/>
            <a:ext cx="4773240" cy="352800"/>
          </a:xfrm>
        </p:spPr>
        <p:txBody>
          <a:bodyPr/>
          <a:lstStyle/>
          <a:p>
            <a:pPr algn="l"/>
            <a:r>
              <a:rPr lang="nl-BE" dirty="0"/>
              <a:t>24 oktober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197735" y="755999"/>
            <a:ext cx="7514265" cy="1794017"/>
          </a:xfrm>
        </p:spPr>
        <p:txBody>
          <a:bodyPr/>
          <a:lstStyle/>
          <a:p>
            <a:r>
              <a:rPr lang="nl-BE" sz="2800" dirty="0"/>
              <a:t>Vragen?</a:t>
            </a:r>
            <a:br>
              <a:rPr lang="nl-BE" sz="2800" dirty="0"/>
            </a:br>
            <a:r>
              <a:rPr lang="nl-BE" sz="2800" dirty="0"/>
              <a:t>Of wil je jouw projectvoorstel gender </a:t>
            </a:r>
            <a:r>
              <a:rPr lang="nl-BE" sz="2800" dirty="0" err="1"/>
              <a:t>proof</a:t>
            </a:r>
            <a:r>
              <a:rPr lang="nl-BE" sz="2800" dirty="0"/>
              <a:t> maken?</a:t>
            </a:r>
            <a:br>
              <a:rPr lang="nl-BE" sz="2800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08522" y="2286000"/>
            <a:ext cx="7903478" cy="3301200"/>
          </a:xfrm>
        </p:spPr>
        <p:txBody>
          <a:bodyPr vert="horz" lIns="0" tIns="0" rIns="0" bIns="45720" rtlCol="0">
            <a:noAutofit/>
          </a:bodyPr>
          <a:lstStyle/>
          <a:p>
            <a:pPr>
              <a:buNone/>
            </a:pPr>
            <a:r>
              <a:rPr lang="nl-BE" dirty="0">
                <a:latin typeface="FlandersArtSans-Bold" panose="00000800000000000000" pitchFamily="2" charset="0"/>
              </a:rPr>
              <a:t>Neem dan gerust contact op met:</a:t>
            </a:r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BE" dirty="0">
                <a:latin typeface="FlandersArtSans-Bold" panose="00000800000000000000" pitchFamily="2" charset="0"/>
              </a:rPr>
              <a:t>Annemie Roets</a:t>
            </a:r>
          </a:p>
          <a:p>
            <a:pPr>
              <a:buNone/>
            </a:pPr>
            <a:r>
              <a:rPr lang="nl-BE" dirty="0">
                <a:latin typeface="FlandersArtSans-Bold" panose="00000800000000000000" pitchFamily="2" charset="0"/>
              </a:rPr>
              <a:t>	</a:t>
            </a:r>
            <a:r>
              <a:rPr lang="nl-BE" dirty="0">
                <a:latin typeface="FlandersArtSans-Bold" panose="00000800000000000000" pitchFamily="2" charset="0"/>
                <a:hlinkClick r:id="rId3"/>
              </a:rPr>
              <a:t>annemie.roets@wse.vlaanderen.be</a:t>
            </a:r>
            <a:r>
              <a:rPr lang="nl-BE" dirty="0">
                <a:latin typeface="FlandersArtSans-Bold" panose="00000800000000000000" pitchFamily="2" charset="0"/>
              </a:rPr>
              <a:t> </a:t>
            </a:r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BE" dirty="0">
                <a:latin typeface="FlandersArtSans-Bold" panose="00000800000000000000" pitchFamily="2" charset="0"/>
              </a:rPr>
              <a:t>Caroline Meyers</a:t>
            </a:r>
          </a:p>
          <a:p>
            <a:pPr lvl="1" indent="0">
              <a:buNone/>
            </a:pPr>
            <a:r>
              <a:rPr lang="nl-BE" dirty="0">
                <a:latin typeface="FlandersArtSans-Bold" panose="00000800000000000000" pitchFamily="2" charset="0"/>
              </a:rPr>
              <a:t>	</a:t>
            </a:r>
            <a:r>
              <a:rPr lang="nl-BE" dirty="0">
                <a:latin typeface="FlandersArtSans-Bold" panose="00000800000000000000" pitchFamily="2" charset="0"/>
                <a:hlinkClick r:id="rId4"/>
              </a:rPr>
              <a:t>caroline.meyers@wse.vlaanderen.be</a:t>
            </a:r>
            <a:r>
              <a:rPr lang="nl-BE" dirty="0">
                <a:latin typeface="FlandersArtSans-Bold" panose="00000800000000000000" pitchFamily="2" charset="0"/>
              </a:rPr>
              <a:t> </a:t>
            </a:r>
          </a:p>
          <a:p>
            <a:pPr>
              <a:buNone/>
            </a:pPr>
            <a:endParaRPr lang="nl-BE" dirty="0">
              <a:latin typeface="FlandersArtSans-Bold" panose="00000800000000000000" pitchFamily="2" charset="0"/>
            </a:endParaRPr>
          </a:p>
          <a:p>
            <a:pPr>
              <a:buNone/>
            </a:pPr>
            <a:endParaRPr lang="nl-BE" dirty="0">
              <a:latin typeface="FlandersArtSans-Bold" panose="00000800000000000000" pitchFamily="2" charset="0"/>
            </a:endParaRPr>
          </a:p>
          <a:p>
            <a:pPr algn="ctr">
              <a:buNone/>
            </a:pPr>
            <a:endParaRPr lang="nl-BE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5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Output van het 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Implementatie en uitvoeren van het duale leertraject </a:t>
            </a:r>
          </a:p>
          <a:p>
            <a:endParaRPr lang="nl-BE" dirty="0"/>
          </a:p>
          <a:p>
            <a:r>
              <a:rPr lang="nl-BE" dirty="0"/>
              <a:t>Eindrapport – Geleerde lessen </a:t>
            </a:r>
          </a:p>
          <a:p>
            <a:endParaRPr lang="nl-BE" dirty="0"/>
          </a:p>
          <a:p>
            <a:pPr>
              <a:buNone/>
            </a:pPr>
            <a:r>
              <a:rPr lang="nl-BE" i="1" dirty="0"/>
              <a:t>Andere onderwijs- en werkactoren op weg helpen om duale leertrajecten  op te zetten en werkvormen te implementeren in de eigen organisatie &amp; setting. </a:t>
            </a:r>
          </a:p>
        </p:txBody>
      </p:sp>
    </p:spTree>
    <p:extLst>
      <p:ext uri="{BB962C8B-B14F-4D97-AF65-F5344CB8AC3E}">
        <p14:creationId xmlns:p14="http://schemas.microsoft.com/office/powerpoint/2010/main" val="407903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kan voorstel indienen?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608667"/>
            <a:ext cx="7416000" cy="3978533"/>
          </a:xfrm>
        </p:spPr>
        <p:txBody>
          <a:bodyPr/>
          <a:lstStyle/>
          <a:p>
            <a:r>
              <a:rPr lang="nl-BE" dirty="0"/>
              <a:t>Enkel paritair samengestelde sectororganisaties (andere organisaties als partner)</a:t>
            </a:r>
          </a:p>
          <a:p>
            <a:pPr>
              <a:buNone/>
            </a:pPr>
            <a:r>
              <a:rPr lang="nl-BE" dirty="0"/>
              <a:t>Zie lijst: https://www.werk.be/beleidsthemas/sectoren/sectorconvenants/sectorfondsen</a:t>
            </a:r>
          </a:p>
          <a:p>
            <a:r>
              <a:rPr lang="nl-BE" dirty="0"/>
              <a:t>Minimaal deelnemende school aan proeftuin op de werkplek als partner in het project</a:t>
            </a:r>
          </a:p>
          <a:p>
            <a:r>
              <a:rPr lang="nl-BE" dirty="0"/>
              <a:t>1 project per studierichting – of gebundeld project van sector</a:t>
            </a:r>
          </a:p>
          <a:p>
            <a:r>
              <a:rPr lang="nl-BE" dirty="0"/>
              <a:t>Studierichtingen die al gefinancierd werden in oproep 391 en 422 komen niet meer in aanmerking ! </a:t>
            </a:r>
          </a:p>
          <a:p>
            <a:r>
              <a:rPr lang="nl-BE" dirty="0"/>
              <a:t>Volwassenonderwijs – Hoger Onderwijs niet  (zie andere oproep 451)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21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9AF5B4-826F-4DEC-90C8-49E2DCC1E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Kosten &amp; Financiering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11B07415-905D-41CE-A476-08BA88F1AA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7004"/>
          <a:stretch>
            <a:fillRect/>
          </a:stretch>
        </p:blipFill>
        <p:spPr>
          <a:xfrm>
            <a:off x="3259800" y="3098800"/>
            <a:ext cx="3615133" cy="27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0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Oproepbudget 1.500.000 euro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Richtbudget van 150.000 euro per studierichting </a:t>
            </a:r>
          </a:p>
          <a:p>
            <a:endParaRPr lang="nl-BE" dirty="0"/>
          </a:p>
          <a:p>
            <a:r>
              <a:rPr lang="nl-BE" dirty="0"/>
              <a:t>Maximaal 40% ESF –  60.000 euro </a:t>
            </a:r>
          </a:p>
          <a:p>
            <a:r>
              <a:rPr lang="nl-BE" dirty="0"/>
              <a:t>Maximaal 30% VCF –  45.000 euro</a:t>
            </a:r>
          </a:p>
          <a:p>
            <a:r>
              <a:rPr lang="nl-BE" dirty="0"/>
              <a:t>30% Eigen financiering (privaat of publiek)</a:t>
            </a:r>
          </a:p>
          <a:p>
            <a:pPr lvl="1"/>
            <a:r>
              <a:rPr lang="nl-BE" dirty="0"/>
              <a:t>Bv. door personeelsinzet van scholen</a:t>
            </a:r>
          </a:p>
          <a:p>
            <a:pPr lvl="1"/>
            <a:r>
              <a:rPr lang="nl-BE" dirty="0"/>
              <a:t>Bv. door eigen middelen sectoren</a:t>
            </a:r>
          </a:p>
          <a:p>
            <a:pPr lvl="1"/>
            <a:r>
              <a:rPr lang="nl-BE" dirty="0"/>
              <a:t>Bv. door private financiering</a:t>
            </a:r>
          </a:p>
          <a:p>
            <a:pPr lvl="1"/>
            <a:endParaRPr lang="nl-BE" dirty="0"/>
          </a:p>
          <a:p>
            <a:r>
              <a:rPr lang="nl-BE" dirty="0"/>
              <a:t>Middelen sectorconvenant kunnen ingebracht worden</a:t>
            </a:r>
          </a:p>
        </p:txBody>
      </p:sp>
    </p:spTree>
    <p:extLst>
      <p:ext uri="{BB962C8B-B14F-4D97-AF65-F5344CB8AC3E}">
        <p14:creationId xmlns:p14="http://schemas.microsoft.com/office/powerpoint/2010/main" val="7071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1 kosteneenheid: Gepresteerde tijd </a:t>
            </a:r>
          </a:p>
          <a:p>
            <a:endParaRPr lang="nl-BE" dirty="0"/>
          </a:p>
          <a:p>
            <a:r>
              <a:rPr lang="nl-BE" dirty="0"/>
              <a:t>SUT: Standaarduurtarief </a:t>
            </a:r>
          </a:p>
          <a:p>
            <a:endParaRPr lang="nl-BE" dirty="0"/>
          </a:p>
          <a:p>
            <a:r>
              <a:rPr lang="nl-BE" dirty="0"/>
              <a:t>Berekening SUT</a:t>
            </a:r>
          </a:p>
          <a:p>
            <a:endParaRPr lang="nl-BE" dirty="0"/>
          </a:p>
          <a:p>
            <a:r>
              <a:rPr lang="nl-BE" dirty="0"/>
              <a:t>Brutoloon x 1,2%   bv. 3000 euro x 1,2% = 36 euro / uur</a:t>
            </a:r>
          </a:p>
          <a:p>
            <a:endParaRPr lang="nl-BE" dirty="0"/>
          </a:p>
          <a:p>
            <a:r>
              <a:rPr lang="nl-BE" dirty="0"/>
              <a:t>In 1,2% zit forfait voor alle loonlasten (eindejaar, vakantiegeld, extralegale voordelen, ..) </a:t>
            </a:r>
          </a:p>
          <a:p>
            <a:endParaRPr lang="nl-BE" dirty="0"/>
          </a:p>
          <a:p>
            <a:r>
              <a:rPr lang="nl-BE" dirty="0"/>
              <a:t>Brutoloon – Januari 2019		Maximaal 1720 u / jaar </a:t>
            </a:r>
          </a:p>
        </p:txBody>
      </p:sp>
    </p:spTree>
    <p:extLst>
      <p:ext uri="{BB962C8B-B14F-4D97-AF65-F5344CB8AC3E}">
        <p14:creationId xmlns:p14="http://schemas.microsoft.com/office/powerpoint/2010/main" val="126474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 – Alle andere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Voor alle andere gemaakte kosten wordt een forfait van 40% toegepast. </a:t>
            </a:r>
          </a:p>
          <a:p>
            <a:endParaRPr lang="nl-BE" dirty="0"/>
          </a:p>
          <a:p>
            <a:r>
              <a:rPr lang="nl-BE" dirty="0"/>
              <a:t>Forfait van 40% op totale kost op basis van SUT.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Kosten moeten niet worden bewezen</a:t>
            </a:r>
          </a:p>
          <a:p>
            <a:r>
              <a:rPr lang="nl-BE" dirty="0"/>
              <a:t>Forfaitaire kost wordt automatisch toegekend</a:t>
            </a:r>
          </a:p>
          <a:p>
            <a:endParaRPr lang="nl-BE" dirty="0"/>
          </a:p>
          <a:p>
            <a:r>
              <a:rPr lang="nl-BE" dirty="0"/>
              <a:t>Bv. Alle personeelsleden genereren op basis van de standaarduurtarieven een kost van 20.000 euro </a:t>
            </a:r>
          </a:p>
          <a:p>
            <a:pPr lvl="1"/>
            <a:r>
              <a:rPr lang="nl-BE" dirty="0"/>
              <a:t>20.000 X 40% = 8.000 euro</a:t>
            </a:r>
          </a:p>
          <a:p>
            <a:pPr lvl="1"/>
            <a:r>
              <a:rPr lang="nl-BE" dirty="0"/>
              <a:t>Totale kost = 28.000 euro. </a:t>
            </a:r>
          </a:p>
        </p:txBody>
      </p:sp>
    </p:spTree>
    <p:extLst>
      <p:ext uri="{BB962C8B-B14F-4D97-AF65-F5344CB8AC3E}">
        <p14:creationId xmlns:p14="http://schemas.microsoft.com/office/powerpoint/2010/main" val="259075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Kosten – statutaire medewerkers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Financiering</a:t>
            </a:r>
          </a:p>
          <a:p>
            <a:pPr>
              <a:buNone/>
            </a:pPr>
            <a:endParaRPr lang="nl-BE" dirty="0"/>
          </a:p>
          <a:p>
            <a:pPr lvl="1"/>
            <a:r>
              <a:rPr lang="nl-BE" dirty="0"/>
              <a:t>SUT inbrengen als publieke cofinanciering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Kosten</a:t>
            </a:r>
          </a:p>
          <a:p>
            <a:pPr>
              <a:buNone/>
            </a:pPr>
            <a:r>
              <a:rPr lang="nl-BE" dirty="0"/>
              <a:t> </a:t>
            </a:r>
          </a:p>
          <a:p>
            <a:pPr lvl="1"/>
            <a:r>
              <a:rPr lang="nl-BE" dirty="0"/>
              <a:t>SUT + 40% aan kostenzijde</a:t>
            </a:r>
          </a:p>
          <a:p>
            <a:pPr lvl="1"/>
            <a:endParaRPr lang="nl-BE" dirty="0"/>
          </a:p>
          <a:p>
            <a:r>
              <a:rPr lang="nl-BE" dirty="0"/>
              <a:t>Zie voorbeeld oproepfiche</a:t>
            </a:r>
          </a:p>
          <a:p>
            <a:endParaRPr lang="nl-BE" dirty="0"/>
          </a:p>
          <a:p>
            <a:pPr>
              <a:buNone/>
            </a:pP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32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3737113" y="4870173"/>
            <a:ext cx="728870" cy="54333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err="1"/>
              <a:t>Vastbenoemde</a:t>
            </a:r>
            <a:r>
              <a:rPr lang="nl-BE" sz="2800" dirty="0"/>
              <a:t> medewerkers - voorbeeld</a:t>
            </a:r>
            <a:br>
              <a:rPr lang="nl-BE" dirty="0"/>
            </a:br>
            <a:r>
              <a:rPr lang="nl-BE" sz="1800" dirty="0"/>
              <a:t>Zonder vervanging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4466296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BE" dirty="0"/>
              <a:t>KOSTEN = 7.560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800" dirty="0" err="1"/>
              <a:t>Vastbenoemde</a:t>
            </a:r>
            <a:r>
              <a:rPr lang="nl-BE" sz="1800" dirty="0"/>
              <a:t> medewerker JAN DUAAL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Presteert 150 u op het project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Brutoloon van 3000 euro 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SUT= 36 euro ( 3.000 x 1,2% )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Kost= 150u x 36 euro = 5.400 </a:t>
            </a:r>
          </a:p>
          <a:p>
            <a:pPr marL="0" indent="0">
              <a:buNone/>
            </a:pPr>
            <a:r>
              <a:rPr lang="nl-BE" sz="1800" dirty="0"/>
              <a:t>+ 40% = 5.400 x 40% = 2.160</a:t>
            </a:r>
          </a:p>
          <a:p>
            <a:pPr>
              <a:buFontTx/>
              <a:buChar char="-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39999" y="1908000"/>
            <a:ext cx="3672001" cy="4466296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BE" dirty="0"/>
              <a:t>FINANCIERING = 7.560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800" dirty="0"/>
              <a:t>Andere </a:t>
            </a:r>
            <a:r>
              <a:rPr lang="nl-BE" sz="1800" dirty="0" err="1"/>
              <a:t>publ</a:t>
            </a:r>
            <a:r>
              <a:rPr lang="nl-BE" sz="1800" dirty="0"/>
              <a:t> </a:t>
            </a:r>
            <a:r>
              <a:rPr lang="nl-BE" sz="1800" dirty="0" err="1"/>
              <a:t>cof</a:t>
            </a:r>
            <a:r>
              <a:rPr lang="nl-BE" sz="1800" dirty="0"/>
              <a:t> = 5.400 euro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ESF = 1234,29 (2.160 x 4/7)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VCF Werk = 925,71 ( 2.160 x 3/7 )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4465983" y="2902226"/>
            <a:ext cx="1709530" cy="22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/>
          <p:cNvSpPr/>
          <p:nvPr/>
        </p:nvSpPr>
        <p:spPr>
          <a:xfrm>
            <a:off x="2491409" y="5433391"/>
            <a:ext cx="1086678" cy="3710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err="1"/>
              <a:t>Vastbenoemde</a:t>
            </a:r>
            <a:r>
              <a:rPr lang="nl-BE" sz="2400" dirty="0"/>
              <a:t> medewerkers - voorbeeld</a:t>
            </a:r>
            <a:br>
              <a:rPr lang="nl-BE" sz="2000" dirty="0"/>
            </a:br>
            <a:r>
              <a:rPr lang="nl-BE" sz="2000" dirty="0"/>
              <a:t>Zonder vervanging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575" y="1908000"/>
            <a:ext cx="4553426" cy="3780000"/>
          </a:xfrm>
        </p:spPr>
        <p:txBody>
          <a:bodyPr/>
          <a:lstStyle/>
          <a:p>
            <a:r>
              <a:rPr lang="nl-BE" dirty="0"/>
              <a:t>KOSTEN = 82.320 euro</a:t>
            </a:r>
          </a:p>
          <a:p>
            <a:endParaRPr lang="nl-BE" sz="1400" dirty="0"/>
          </a:p>
          <a:p>
            <a:pPr marL="0" indent="0">
              <a:buNone/>
            </a:pPr>
            <a:r>
              <a:rPr lang="nl-BE" sz="1400" dirty="0"/>
              <a:t>Els statutair – 100u – 4000 euro - 48 euro</a:t>
            </a:r>
          </a:p>
          <a:p>
            <a:pPr marL="0" indent="0">
              <a:buNone/>
            </a:pPr>
            <a:r>
              <a:rPr lang="nl-BE" sz="1400" dirty="0"/>
              <a:t>Piet contractueel – 500u – 3000 euro – 36 euro </a:t>
            </a:r>
          </a:p>
          <a:p>
            <a:pPr marL="0" indent="0">
              <a:buNone/>
            </a:pPr>
            <a:r>
              <a:rPr lang="nl-BE" sz="1400" dirty="0" err="1"/>
              <a:t>Yassin</a:t>
            </a:r>
            <a:r>
              <a:rPr lang="nl-BE" sz="1400" dirty="0"/>
              <a:t> statutair – 200u - 5000 euro – 60 euro</a:t>
            </a:r>
          </a:p>
          <a:p>
            <a:pPr marL="0" indent="0">
              <a:buNone/>
            </a:pPr>
            <a:r>
              <a:rPr lang="nl-BE" sz="1400" dirty="0"/>
              <a:t>Jules contractueel – 1000u – 2000 euro – 24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400" dirty="0"/>
              <a:t>Els = 100u x 48 = 4.800 euro</a:t>
            </a:r>
          </a:p>
          <a:p>
            <a:pPr marL="0" indent="0">
              <a:buNone/>
            </a:pPr>
            <a:r>
              <a:rPr lang="nl-BE" sz="1400" dirty="0"/>
              <a:t>Piet = 500u x 36 = 18.000 euro</a:t>
            </a:r>
          </a:p>
          <a:p>
            <a:pPr marL="0" indent="0">
              <a:buNone/>
            </a:pPr>
            <a:r>
              <a:rPr lang="nl-BE" sz="1400" dirty="0" err="1"/>
              <a:t>Yassin</a:t>
            </a:r>
            <a:r>
              <a:rPr lang="nl-BE" sz="1400" dirty="0"/>
              <a:t> = 200u x 60 = 12.000 euro</a:t>
            </a:r>
          </a:p>
          <a:p>
            <a:pPr marL="0" indent="0">
              <a:buNone/>
            </a:pPr>
            <a:r>
              <a:rPr lang="nl-BE" sz="1400" dirty="0"/>
              <a:t>Jules = 1000u x 24 = 24.000 euro 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dirty="0"/>
              <a:t>Totale kost= 58.800 euro </a:t>
            </a:r>
          </a:p>
          <a:p>
            <a:pPr marL="0" indent="0">
              <a:buNone/>
            </a:pPr>
            <a:r>
              <a:rPr lang="nl-BE" sz="1400" dirty="0"/>
              <a:t>+ 40 % = 23.520 euro</a:t>
            </a:r>
          </a:p>
          <a:p>
            <a:pPr marL="0" indent="0">
              <a:buNone/>
            </a:pPr>
            <a:endParaRPr lang="nl-BE" sz="1400" dirty="0"/>
          </a:p>
          <a:p>
            <a:pPr marL="0" indent="0">
              <a:buNone/>
            </a:pPr>
            <a:r>
              <a:rPr lang="nl-BE" sz="1400" dirty="0"/>
              <a:t>Totale kost statutairen = 16.800 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l-BE" dirty="0"/>
              <a:t>FINANCIERING = 82.320 euro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Andere </a:t>
            </a:r>
            <a:r>
              <a:rPr lang="nl-BE" dirty="0" err="1"/>
              <a:t>publ</a:t>
            </a:r>
            <a:r>
              <a:rPr lang="nl-BE" dirty="0"/>
              <a:t> cofinanciering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16.800 euro (20,4 %)</a:t>
            </a:r>
          </a:p>
          <a:p>
            <a:pPr marL="0" indent="0">
              <a:buNone/>
            </a:pPr>
            <a:r>
              <a:rPr lang="nl-BE" dirty="0"/>
              <a:t>-&gt; 9,6% te kort </a:t>
            </a:r>
          </a:p>
          <a:p>
            <a:pPr marL="0" indent="0">
              <a:buNone/>
            </a:pPr>
            <a:r>
              <a:rPr lang="nl-BE" dirty="0"/>
              <a:t>-&gt; </a:t>
            </a:r>
            <a:r>
              <a:rPr lang="nl-BE" u="sng" dirty="0"/>
              <a:t>24.696</a:t>
            </a:r>
            <a:r>
              <a:rPr lang="nl-BE" dirty="0"/>
              <a:t> euro (= 30%)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ESF = 82.320 euro x 40%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VCF Werk = 82.320 euro x 30%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3710609" y="2941983"/>
            <a:ext cx="1431234" cy="249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ESF?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ESF = Europees Sociaal Fonds</a:t>
            </a:r>
          </a:p>
          <a:p>
            <a:r>
              <a:rPr lang="nl-BE" dirty="0"/>
              <a:t>Afdeling binnen Departement Werk en Sociale Economie</a:t>
            </a:r>
          </a:p>
          <a:p>
            <a:endParaRPr lang="nl-BE" dirty="0"/>
          </a:p>
          <a:p>
            <a:r>
              <a:rPr lang="nl-BE" dirty="0"/>
              <a:t>Doel is om maximaal de uitvoering en vernieuwing van het Vlaamse Werkgelegenheidsbeleid te versterken via middelen van de Europese Unie en de Vlaamse overheid</a:t>
            </a:r>
          </a:p>
          <a:p>
            <a:endParaRPr lang="nl-BE" dirty="0"/>
          </a:p>
          <a:p>
            <a:r>
              <a:rPr lang="nl-BE" dirty="0"/>
              <a:t>Operationeel programma – 2014-2020 investeringsprioriteiten</a:t>
            </a:r>
          </a:p>
          <a:p>
            <a:endParaRPr lang="nl-BE" dirty="0"/>
          </a:p>
          <a:p>
            <a:r>
              <a:rPr lang="nl-BE" dirty="0"/>
              <a:t>Het ESF verdeelt deze middelen – in de vorm van subsidies -</a:t>
            </a:r>
          </a:p>
        </p:txBody>
      </p:sp>
    </p:spTree>
    <p:extLst>
      <p:ext uri="{BB962C8B-B14F-4D97-AF65-F5344CB8AC3E}">
        <p14:creationId xmlns:p14="http://schemas.microsoft.com/office/powerpoint/2010/main" val="7795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Vastbenoemde</a:t>
            </a:r>
            <a:r>
              <a:rPr lang="nl-BE" dirty="0"/>
              <a:t> medewerker </a:t>
            </a:r>
            <a:br>
              <a:rPr lang="nl-BE" dirty="0"/>
            </a:br>
            <a:r>
              <a:rPr lang="nl-BE" sz="2400" dirty="0"/>
              <a:t>Met vervanging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/>
              <a:t>Vastbenoemde</a:t>
            </a:r>
            <a:r>
              <a:rPr lang="nl-BE" dirty="0"/>
              <a:t> medewerker </a:t>
            </a:r>
            <a:r>
              <a:rPr lang="nl-BE" dirty="0" err="1"/>
              <a:t>Yassin</a:t>
            </a:r>
            <a:r>
              <a:rPr lang="nl-BE" dirty="0"/>
              <a:t> presteert 100 u op project en heeft brutoloon van 4.000 euro</a:t>
            </a:r>
          </a:p>
          <a:p>
            <a:endParaRPr lang="nl-BE" dirty="0"/>
          </a:p>
          <a:p>
            <a:r>
              <a:rPr lang="nl-BE" dirty="0"/>
              <a:t>Wordt </a:t>
            </a:r>
            <a:r>
              <a:rPr lang="nl-BE" u="sng" dirty="0"/>
              <a:t>vervangen in zijn opdracht </a:t>
            </a:r>
            <a:r>
              <a:rPr lang="nl-BE" dirty="0"/>
              <a:t>door contractuele medewerker door Jules – met brutoloon 3000 euro. </a:t>
            </a:r>
          </a:p>
          <a:p>
            <a:endParaRPr lang="nl-BE" dirty="0"/>
          </a:p>
          <a:p>
            <a:r>
              <a:rPr lang="nl-BE" dirty="0"/>
              <a:t>SUT = 3.000 euro ( loon vervanger ) x 1,2% = 36 euro </a:t>
            </a:r>
          </a:p>
          <a:p>
            <a:r>
              <a:rPr lang="nl-BE" dirty="0"/>
              <a:t>Kost = 3.600 euro + 40% </a:t>
            </a:r>
          </a:p>
          <a:p>
            <a:endParaRPr lang="nl-BE" dirty="0"/>
          </a:p>
          <a:p>
            <a:r>
              <a:rPr lang="nl-BE" dirty="0"/>
              <a:t>Tussen </a:t>
            </a:r>
            <a:r>
              <a:rPr lang="nl-BE" dirty="0" err="1"/>
              <a:t>Yassin</a:t>
            </a:r>
            <a:r>
              <a:rPr lang="nl-BE" dirty="0"/>
              <a:t> &amp; Jules moet vervangingsovereenkomst bestaan – met duidelijke link naar project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575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nog dit..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Staatssteun – Niet van toepassing</a:t>
            </a:r>
          </a:p>
          <a:p>
            <a:endParaRPr lang="nl-BE" dirty="0"/>
          </a:p>
          <a:p>
            <a:r>
              <a:rPr lang="nl-BE" dirty="0"/>
              <a:t>Wetgeving overheidsopdrachten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Tijdsregistratie – Sjabloon ESF</a:t>
            </a:r>
          </a:p>
          <a:p>
            <a:endParaRPr lang="nl-BE" dirty="0"/>
          </a:p>
          <a:p>
            <a:pPr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166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AE5EC5D-D17E-4FE2-BB24-6B737BB5A4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16E849-6F87-4504-8027-3146C2956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Projectvoorstel</a:t>
            </a:r>
          </a:p>
        </p:txBody>
      </p:sp>
    </p:spTree>
    <p:extLst>
      <p:ext uri="{BB962C8B-B14F-4D97-AF65-F5344CB8AC3E}">
        <p14:creationId xmlns:p14="http://schemas.microsoft.com/office/powerpoint/2010/main" val="324632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maak je projectvoorstel op?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Project indienen in </a:t>
            </a:r>
            <a:r>
              <a:rPr lang="nl-BE" dirty="0" err="1"/>
              <a:t>ESF-applicatie</a:t>
            </a:r>
            <a:endParaRPr lang="nl-BE" dirty="0"/>
          </a:p>
          <a:p>
            <a:endParaRPr lang="nl-BE" dirty="0">
              <a:hlinkClick r:id="rId2" action="ppaction://hlinkfile"/>
            </a:endParaRPr>
          </a:p>
          <a:p>
            <a:r>
              <a:rPr lang="nl-BE" dirty="0">
                <a:hlinkClick r:id="rId2" action="ppaction://hlinkfile"/>
              </a:rPr>
              <a:t>Inhoudelijke vragen </a:t>
            </a:r>
            <a:r>
              <a:rPr lang="nl-BE" dirty="0"/>
              <a:t>beantwoorden – </a:t>
            </a:r>
          </a:p>
          <a:p>
            <a:endParaRPr lang="nl-BE" dirty="0"/>
          </a:p>
          <a:p>
            <a:pPr lvl="1"/>
            <a:r>
              <a:rPr lang="nl-BE" dirty="0"/>
              <a:t>Vragen overnemen in Word 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>
                <a:hlinkClick r:id="rId3" action="ppaction://hlinkfile"/>
              </a:rPr>
              <a:t>Kosten- en financieringstabel </a:t>
            </a:r>
            <a:r>
              <a:rPr lang="nl-BE" dirty="0"/>
              <a:t>opmaken</a:t>
            </a:r>
          </a:p>
          <a:p>
            <a:pPr lvl="1"/>
            <a:r>
              <a:rPr lang="nl-BE" dirty="0"/>
              <a:t>Raming van kosten  </a:t>
            </a:r>
          </a:p>
          <a:p>
            <a:pPr>
              <a:buNone/>
            </a:pPr>
            <a:endParaRPr lang="nl-BE" dirty="0"/>
          </a:p>
          <a:p>
            <a:r>
              <a:rPr lang="nl-BE" dirty="0">
                <a:hlinkClick r:id="rId4" action="ppaction://hlinkfile"/>
              </a:rPr>
              <a:t>Planning opmaken </a:t>
            </a:r>
            <a:r>
              <a:rPr lang="nl-BE" dirty="0"/>
              <a:t>– Sjabloon</a:t>
            </a:r>
          </a:p>
          <a:p>
            <a:endParaRPr lang="nl-BE" dirty="0"/>
          </a:p>
          <a:p>
            <a:r>
              <a:rPr lang="nl-BE" dirty="0"/>
              <a:t>Toevoegen van kwaliteitsbewijs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18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Oproep 450 - algemeen</a:t>
            </a:r>
            <a:br>
              <a:rPr lang="nl-BE" altLang="nl-BE" dirty="0"/>
            </a:br>
            <a:r>
              <a:rPr lang="nl-BE" altLang="nl-BE" sz="3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hoe indienen?</a:t>
            </a:r>
            <a:r>
              <a:rPr lang="nl-BE" alt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5094514"/>
            <a:ext cx="7416000" cy="492686"/>
          </a:xfrm>
        </p:spPr>
        <p:txBody>
          <a:bodyPr/>
          <a:lstStyle/>
          <a:p>
            <a:r>
              <a:rPr lang="nl-NL" dirty="0"/>
              <a:t>Online via de ESF-applicatie </a:t>
            </a:r>
          </a:p>
          <a:p>
            <a:pPr lvl="1"/>
            <a:r>
              <a:rPr lang="nl-NL" sz="1800" dirty="0">
                <a:hlinkClick r:id="rId3"/>
              </a:rPr>
              <a:t>https://esf2007-2013.vlaanderen.be/esf/index.jsp</a:t>
            </a:r>
            <a:endParaRPr lang="nl-NL" sz="1800" dirty="0"/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2087877"/>
            <a:ext cx="664189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Tijdslijn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Deadline indienen projectvoorstel</a:t>
            </a:r>
          </a:p>
          <a:p>
            <a:pPr lvl="1"/>
            <a:r>
              <a:rPr lang="nl-BE" dirty="0"/>
              <a:t>15 januari 2019</a:t>
            </a:r>
          </a:p>
          <a:p>
            <a:r>
              <a:rPr lang="nl-BE" dirty="0"/>
              <a:t>Beslissing managementcomité – managementautoriteit ESF</a:t>
            </a:r>
          </a:p>
          <a:p>
            <a:pPr lvl="1"/>
            <a:r>
              <a:rPr lang="nl-BE" dirty="0"/>
              <a:t>21 februari 2019</a:t>
            </a:r>
          </a:p>
          <a:p>
            <a:r>
              <a:rPr lang="nl-BE" dirty="0"/>
              <a:t>Start projecten </a:t>
            </a:r>
          </a:p>
          <a:p>
            <a:pPr lvl="1"/>
            <a:r>
              <a:rPr lang="nl-BE" dirty="0"/>
              <a:t>1 maart 2019</a:t>
            </a:r>
          </a:p>
          <a:p>
            <a:r>
              <a:rPr lang="nl-BE" dirty="0"/>
              <a:t>Einde projecten</a:t>
            </a:r>
          </a:p>
          <a:p>
            <a:pPr lvl="1"/>
            <a:r>
              <a:rPr lang="nl-BE" dirty="0"/>
              <a:t>31 augustus 2020</a:t>
            </a:r>
          </a:p>
          <a:p>
            <a:r>
              <a:rPr lang="nl-BE" dirty="0"/>
              <a:t>Rapporteringen</a:t>
            </a:r>
          </a:p>
          <a:p>
            <a:pPr lvl="1"/>
            <a:r>
              <a:rPr lang="nl-BE" dirty="0"/>
              <a:t>Rapportperiode 1 – 31/8/2019</a:t>
            </a:r>
          </a:p>
          <a:p>
            <a:pPr lvl="1"/>
            <a:r>
              <a:rPr lang="nl-BE" dirty="0"/>
              <a:t>Eindrapportering – 31/8/2020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425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 goedkeuring projectvoorstel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77878"/>
            <a:ext cx="7416000" cy="3672000"/>
          </a:xfrm>
        </p:spPr>
        <p:txBody>
          <a:bodyPr/>
          <a:lstStyle/>
          <a:p>
            <a:r>
              <a:rPr lang="nl-BE" dirty="0"/>
              <a:t>Startsessie met alle projectpromotors</a:t>
            </a:r>
          </a:p>
          <a:p>
            <a:endParaRPr lang="nl-BE" dirty="0"/>
          </a:p>
          <a:p>
            <a:r>
              <a:rPr lang="nl-BE" dirty="0"/>
              <a:t>Projectbeheerder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Opmaken project- en partnerschapsovereenkomsten</a:t>
            </a:r>
          </a:p>
          <a:p>
            <a:endParaRPr lang="nl-BE" dirty="0"/>
          </a:p>
          <a:p>
            <a:r>
              <a:rPr lang="nl-BE" dirty="0"/>
              <a:t>Archiefruimte ESF (opladen bewijsstukken)</a:t>
            </a:r>
          </a:p>
          <a:p>
            <a:endParaRPr lang="nl-BE" dirty="0"/>
          </a:p>
          <a:p>
            <a:r>
              <a:rPr lang="nl-BE" dirty="0"/>
              <a:t>Coaching </a:t>
            </a:r>
          </a:p>
          <a:p>
            <a:endParaRPr lang="nl-BE" dirty="0"/>
          </a:p>
          <a:p>
            <a:r>
              <a:rPr lang="nl-BE" dirty="0"/>
              <a:t>Werkgroep gender en duaal leren</a:t>
            </a:r>
          </a:p>
          <a:p>
            <a:endParaRPr lang="nl-BE" dirty="0"/>
          </a:p>
          <a:p>
            <a:r>
              <a:rPr lang="nl-BE" dirty="0"/>
              <a:t>Rapportering – Controle </a:t>
            </a:r>
          </a:p>
        </p:txBody>
      </p:sp>
    </p:spTree>
    <p:extLst>
      <p:ext uri="{BB962C8B-B14F-4D97-AF65-F5344CB8AC3E}">
        <p14:creationId xmlns:p14="http://schemas.microsoft.com/office/powerpoint/2010/main" val="1222255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Maak afspraak voor aftoetsen projectidee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872000"/>
            <a:ext cx="7416000" cy="3913982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Inhoudelijk – financieel – kwaliteit  </a:t>
            </a:r>
          </a:p>
          <a:p>
            <a:pPr lvl="1"/>
            <a:r>
              <a:rPr lang="nl-BE" dirty="0"/>
              <a:t>Pieter Van Sande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2"/>
              </a:rPr>
              <a:t>Pieter.VanSande@wse.vlaanderen.be</a:t>
            </a:r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02/552.83.42</a:t>
            </a:r>
          </a:p>
          <a:p>
            <a:pPr marL="576000" lvl="2" indent="0">
              <a:buNone/>
            </a:pPr>
            <a:endParaRPr lang="nl-BE" dirty="0"/>
          </a:p>
          <a:p>
            <a:pPr lvl="1"/>
            <a:r>
              <a:rPr lang="nl-BE" dirty="0"/>
              <a:t>Tyne Van der Veken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3"/>
              </a:rPr>
              <a:t>Tyne.Vanderveken@wse.vlaanderen.be</a:t>
            </a:r>
            <a:endParaRPr lang="nl-BE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/>
              <a:t>02/553.44.24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260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D1E77-1C5C-4F16-8460-0FA033E7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Maak afspraak voor aftoetsen projectidee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AE1E43-07A2-4197-90AD-4D2CCAF66D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Gender</a:t>
            </a:r>
          </a:p>
          <a:p>
            <a:pPr lvl="1"/>
            <a:r>
              <a:rPr lang="nl-BE" dirty="0"/>
              <a:t>Annemie Roets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3"/>
              </a:rPr>
              <a:t>annemie.roets@wse.vlaanderen.be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Caroline Meyers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4"/>
              </a:rPr>
              <a:t>caroline.meyers@wse.vlaanderen.be</a:t>
            </a:r>
            <a:r>
              <a:rPr lang="nl-BE" dirty="0"/>
              <a:t> </a:t>
            </a:r>
          </a:p>
          <a:p>
            <a:pPr lvl="1"/>
            <a:endParaRPr lang="nl-BE" dirty="0"/>
          </a:p>
          <a:p>
            <a:r>
              <a:rPr lang="nl-BE" dirty="0"/>
              <a:t>Technische vragen ESF applicatie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dirty="0">
                <a:hlinkClick r:id="rId5"/>
              </a:rPr>
              <a:t>esfsupport@vlaanderen.be</a:t>
            </a:r>
            <a:endParaRPr lang="nl-BE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4600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/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2"/>
                </a:solidFill>
              </a:rPr>
              <a:t>VRAGEN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5998898"/>
            <a:ext cx="1848750" cy="720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8070353" y="5998898"/>
            <a:ext cx="840609" cy="71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3" y="5997600"/>
            <a:ext cx="840609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86A17E2-4691-4381-B629-09FA0833F1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0CAA623-7F6E-4F3C-8541-AEEA3D4BC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92312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 en acties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314000"/>
            <a:ext cx="7416000" cy="3672000"/>
          </a:xfrm>
        </p:spPr>
        <p:txBody>
          <a:bodyPr/>
          <a:lstStyle/>
          <a:p>
            <a:r>
              <a:rPr lang="nl-BE" dirty="0"/>
              <a:t>Alle Studierichtingen (72) - Geselecteerde scholen</a:t>
            </a:r>
          </a:p>
          <a:p>
            <a:pPr lvl="1"/>
            <a:r>
              <a:rPr lang="nl-BE" dirty="0">
                <a:hlinkClick r:id="rId2"/>
              </a:rPr>
              <a:t>https://www.vlaanderen.be/nl/nbwa-news-message-document/document/090135578025d541</a:t>
            </a:r>
            <a:r>
              <a:rPr lang="nl-BE" dirty="0"/>
              <a:t> </a:t>
            </a:r>
            <a:r>
              <a:rPr lang="nl-BE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Vanuit het volledige leertraject (toeleiding, screening, matching, opleiding, opvolging en evaluatie, …)</a:t>
            </a:r>
          </a:p>
          <a:p>
            <a:endParaRPr lang="nl-BE" dirty="0"/>
          </a:p>
          <a:p>
            <a:r>
              <a:rPr lang="nl-BE" u="sng" dirty="0"/>
              <a:t>Voorbereiden en uitvoeren van een duaal leertraject vanuit samenwerking onderwijs en werk</a:t>
            </a:r>
          </a:p>
          <a:p>
            <a:pPr lvl="1"/>
            <a:r>
              <a:rPr lang="nl-BE" u="sng" dirty="0"/>
              <a:t>Voorbereidende fase (1 maart 2019 – 31 augustus 2019)</a:t>
            </a:r>
          </a:p>
          <a:p>
            <a:pPr lvl="1"/>
            <a:r>
              <a:rPr lang="nl-BE" u="sng" dirty="0"/>
              <a:t>Uitvoeringsfase (1 september 2019 – 31 augustus 2020)</a:t>
            </a:r>
            <a:endParaRPr lang="nl-BE" dirty="0"/>
          </a:p>
          <a:p>
            <a:r>
              <a:rPr lang="nl-BE" dirty="0"/>
              <a:t>Organisatorisch en pedagogisch-didactisch</a:t>
            </a:r>
          </a:p>
          <a:p>
            <a:r>
              <a:rPr lang="nl-BE" dirty="0"/>
              <a:t>Ontwikkeling van instrumenten niet toegestaan</a:t>
            </a:r>
          </a:p>
          <a:p>
            <a:pPr lvl="1"/>
            <a:r>
              <a:rPr lang="nl-BE" dirty="0"/>
              <a:t>Link naar bestaande instrumenten https://www.syntravlaanderen.be/toolbox-duaal-leren</a:t>
            </a:r>
          </a:p>
        </p:txBody>
      </p:sp>
    </p:spTree>
    <p:extLst>
      <p:ext uri="{BB962C8B-B14F-4D97-AF65-F5344CB8AC3E}">
        <p14:creationId xmlns:p14="http://schemas.microsoft.com/office/powerpoint/2010/main" val="10760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D86A7-035C-4EC0-B316-65D86FD3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497067"/>
          </a:xfrm>
        </p:spPr>
        <p:txBody>
          <a:bodyPr/>
          <a:lstStyle/>
          <a:p>
            <a:r>
              <a:rPr lang="nl-BE" dirty="0"/>
              <a:t>Acties?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7AB30-4F4D-4CE0-B8B6-BAD4580BD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253067"/>
            <a:ext cx="7416000" cy="4334133"/>
          </a:xfrm>
        </p:spPr>
        <p:txBody>
          <a:bodyPr/>
          <a:lstStyle/>
          <a:p>
            <a:pPr lvl="0" fontAlgn="ctr"/>
            <a:endParaRPr lang="nl-BE" sz="1800" dirty="0"/>
          </a:p>
          <a:p>
            <a:pPr lvl="0" fontAlgn="ctr"/>
            <a:r>
              <a:rPr lang="nl-BE" sz="1800" dirty="0"/>
              <a:t>De rol van sectoren (begeleiding van bedrijven en scholen, opzetten intersectorale partnerschappen, …);</a:t>
            </a:r>
          </a:p>
          <a:p>
            <a:pPr lvl="0" fontAlgn="ctr"/>
            <a:r>
              <a:rPr lang="nl-BE" sz="1800" dirty="0"/>
              <a:t>Samenwerking tussen werkactoren, bedrijven en scholen</a:t>
            </a:r>
          </a:p>
          <a:p>
            <a:pPr lvl="0" fontAlgn="ctr"/>
            <a:r>
              <a:rPr lang="nl-BE" sz="1800" dirty="0"/>
              <a:t>Het versterken van de relatie tussen de schoolomgeving en de werkplekomgeving; </a:t>
            </a:r>
          </a:p>
          <a:p>
            <a:pPr lvl="0" fontAlgn="ctr"/>
            <a:r>
              <a:rPr lang="nl-BE" sz="1800" dirty="0"/>
              <a:t>Het professionaliseren en ondersteunen van praktijkleerkrachten, trajectbegeleiders en het bevorderen van de samenwerking met mentoren;</a:t>
            </a:r>
          </a:p>
          <a:p>
            <a:pPr lvl="0" fontAlgn="ctr"/>
            <a:r>
              <a:rPr lang="nl-BE" sz="1800" dirty="0"/>
              <a:t>Sensibiliserende activiteiten met oog op het verhogen van de instroom van leerlingen in de duale opleiding en het versterken van het aanbod van werkplekken;</a:t>
            </a:r>
          </a:p>
          <a:p>
            <a:pPr lvl="0" fontAlgn="ctr"/>
            <a:r>
              <a:rPr lang="nl-BE" sz="1800" dirty="0"/>
              <a:t>Het verder vertalen van het standaardtraject van de duale opleiding naar de school en werkplekomgeving;</a:t>
            </a:r>
          </a:p>
          <a:p>
            <a:pPr lvl="0" fontAlgn="ctr"/>
            <a:r>
              <a:rPr lang="nl-BE" sz="1800" dirty="0"/>
              <a:t>De uitwerking van bestaande instrumenten, tools en methodieken naar de context van de duale opleiding. </a:t>
            </a:r>
          </a:p>
          <a:p>
            <a:pPr lvl="0" fontAlgn="ctr"/>
            <a:r>
              <a:rPr lang="nl-BE" sz="1800" dirty="0"/>
              <a:t>…</a:t>
            </a:r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79734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Gender integreren binnen het ESF-project, hoe doe je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E6819-CC58-4F97-97F0-DEC9FB44F7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93B817-C857-49BE-BA97-92B995212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00" y="1915200"/>
            <a:ext cx="6990043" cy="37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790578"/>
          </a:xfrm>
        </p:spPr>
        <p:txBody>
          <a:bodyPr/>
          <a:lstStyle/>
          <a:p>
            <a:r>
              <a:rPr lang="nl-BE" dirty="0"/>
              <a:t>Zo start jouw gender </a:t>
            </a:r>
            <a:r>
              <a:rPr lang="nl-BE" dirty="0" err="1"/>
              <a:t>quest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NL" sz="2400" u="sng" dirty="0">
                <a:latin typeface="FlandersArtSans-Bold" panose="020B0604020202020204" charset="0"/>
              </a:rPr>
              <a:t>Ontwerpfase</a:t>
            </a:r>
          </a:p>
          <a:p>
            <a:pPr>
              <a:buNone/>
            </a:pPr>
            <a:endParaRPr lang="nl-NL" sz="2400" dirty="0">
              <a:latin typeface="FlandersArtSans-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FlandersArtSans-Bold" panose="020B0604020202020204" charset="0"/>
              </a:rPr>
              <a:t>breng de diversiteit in je doelgroep in beeld.</a:t>
            </a:r>
          </a:p>
          <a:p>
            <a:pPr>
              <a:buNone/>
            </a:pPr>
            <a:endParaRPr lang="nl-NL" dirty="0">
              <a:latin typeface="FlandersArtSans-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FlandersArtSans-Bold" panose="020B0604020202020204" charset="0"/>
              </a:rPr>
              <a:t>d</a:t>
            </a:r>
            <a:r>
              <a:rPr lang="nl-NL" dirty="0">
                <a:solidFill>
                  <a:schemeClr val="tx1"/>
                </a:solidFill>
                <a:latin typeface="FlandersArtSans-Bold" panose="020B0604020202020204" charset="0"/>
              </a:rPr>
              <a:t>ata</a:t>
            </a:r>
            <a:r>
              <a:rPr lang="nl-NL" b="1" dirty="0">
                <a:solidFill>
                  <a:schemeClr val="tx1"/>
                </a:solidFill>
                <a:latin typeface="FlandersArtSans-Bold" panose="020B0604020202020204" charset="0"/>
              </a:rPr>
              <a:t> verzamelen</a:t>
            </a:r>
            <a:r>
              <a:rPr lang="nl-NL" dirty="0">
                <a:solidFill>
                  <a:schemeClr val="tx1"/>
                </a:solidFill>
                <a:latin typeface="FlandersArtSans-Bold" panose="020B0604020202020204" charset="0"/>
              </a:rPr>
              <a:t>: </a:t>
            </a:r>
            <a:endParaRPr lang="nl-BE" dirty="0">
              <a:latin typeface="FlandersArtSans-Bold" panose="020B0604020202020204" charset="0"/>
            </a:endParaRPr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FlandersArtSans-Bold" panose="020B0604020202020204" charset="0"/>
              </a:rPr>
              <a:t>Zoek statistieken die M/V gevoelig zijn</a:t>
            </a:r>
            <a:endParaRPr lang="nl-BE" dirty="0">
              <a:solidFill>
                <a:schemeClr val="tx1"/>
              </a:solidFill>
              <a:latin typeface="FlandersArtSans-Bold" panose="020B0604020202020204" charset="0"/>
            </a:endParaRPr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FlandersArtSans-Bold" panose="020B0604020202020204" charset="0"/>
              </a:rPr>
              <a:t>Kijk of er al literatuur is over de gender dimensie van je thema. Wij met ESF zetten je al op weg (raadpleeg onze website)</a:t>
            </a:r>
          </a:p>
          <a:p>
            <a:pPr>
              <a:buNone/>
            </a:pPr>
            <a:endParaRPr lang="nl-NL" dirty="0">
              <a:latin typeface="FlandersArtSans-Bold" panose="020B0604020202020204" charset="0"/>
            </a:endParaRPr>
          </a:p>
          <a:p>
            <a:pPr>
              <a:buNone/>
            </a:pPr>
            <a:r>
              <a:rPr lang="nl-BE" dirty="0">
                <a:solidFill>
                  <a:schemeClr val="tx1"/>
                </a:solidFill>
                <a:latin typeface="FlandersArtSans-Bold" panose="020B0604020202020204" charset="0"/>
              </a:rPr>
              <a:t>Opgelet: mannen en vrouwen zijn geen homogeen blok!</a:t>
            </a:r>
          </a:p>
          <a:p>
            <a:pPr>
              <a:buNone/>
            </a:pPr>
            <a:r>
              <a:rPr lang="nl-NL" dirty="0">
                <a:latin typeface="FlandersArtSans-Bold" panose="020B0604020202020204" charset="0"/>
              </a:rPr>
              <a:t>  </a:t>
            </a:r>
            <a:endParaRPr lang="nl-BE" dirty="0">
              <a:latin typeface="FlandersArtSans-Bold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BE" dirty="0">
              <a:latin typeface="FlandersArtSans-Bold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842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892496"/>
          </a:xfrm>
        </p:spPr>
        <p:txBody>
          <a:bodyPr/>
          <a:lstStyle/>
          <a:p>
            <a:r>
              <a:rPr lang="nl-BE" dirty="0"/>
              <a:t>De </a:t>
            </a:r>
            <a:r>
              <a:rPr lang="nl-BE" dirty="0" err="1"/>
              <a:t>quest</a:t>
            </a:r>
            <a:r>
              <a:rPr lang="nl-BE" dirty="0"/>
              <a:t> zelf: op weg naar de </a:t>
            </a:r>
            <a:r>
              <a:rPr lang="nl-BE" dirty="0" err="1"/>
              <a:t>Holy</a:t>
            </a:r>
            <a:r>
              <a:rPr lang="nl-BE" dirty="0"/>
              <a:t> </a:t>
            </a:r>
            <a:r>
              <a:rPr lang="nl-BE" dirty="0" err="1"/>
              <a:t>grail</a:t>
            </a:r>
            <a:r>
              <a:rPr lang="nl-BE" dirty="0"/>
              <a:t>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sz="2400" u="sng" dirty="0">
                <a:latin typeface="FlandersArtSans-Bold" panose="020B0604020202020204" charset="0"/>
              </a:rPr>
              <a:t>Implementatiefase</a:t>
            </a:r>
            <a:endParaRPr lang="nl-BE" sz="2400" dirty="0">
              <a:latin typeface="FlandersArtSans-Bold" panose="020B0604020202020204" charset="0"/>
            </a:endParaRPr>
          </a:p>
          <a:p>
            <a:pPr>
              <a:buNone/>
            </a:pPr>
            <a:endParaRPr lang="nl-BE" sz="2400" dirty="0">
              <a:latin typeface="FlandersArtSans-Bold" panose="020B0604020202020204" charset="0"/>
            </a:endParaRPr>
          </a:p>
          <a:p>
            <a:pPr>
              <a:buNone/>
            </a:pPr>
            <a:r>
              <a:rPr lang="nl-BE" sz="2400" dirty="0">
                <a:latin typeface="FlandersArtSans-Bold" panose="020B0604020202020204" charset="0"/>
              </a:rPr>
              <a:t>Enkele basisvragen:</a:t>
            </a:r>
            <a:endParaRPr lang="nl-BE" sz="2000" dirty="0">
              <a:latin typeface="FlandersArtSans-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FlandersArtSans-Bold" panose="020B0604020202020204" charset="0"/>
              </a:rPr>
              <a:t>Welk geslacht wil je met je project bereiken, eerder mannen of vrouwen of beiden?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FlandersArtSans-Bold" panose="020B0604020202020204" charset="0"/>
              </a:rPr>
              <a:t>Welke drempels ervaren M/V om mee te doen aan dit project? Kunnen er extra maatregelen worden genomen om hen toch te bereiken?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FlandersArtSans-Bold" panose="020B0604020202020204" charset="0"/>
              </a:rPr>
              <a:t>Sluiten de aangeboden activiteiten aan bij de behoeften van de door jou beoogde doelgroepen? </a:t>
            </a:r>
            <a:r>
              <a:rPr lang="nl-NL" sz="2000" dirty="0" err="1">
                <a:latin typeface="FlandersArtSans-Bold" panose="020B0604020202020204" charset="0"/>
              </a:rPr>
              <a:t>Maw</a:t>
            </a:r>
            <a:r>
              <a:rPr lang="nl-NL" sz="2000" dirty="0">
                <a:latin typeface="FlandersArtSans-Bold" panose="020B0604020202020204" charset="0"/>
              </a:rPr>
              <a:t> hoe kan mijn project ervoor zorgen dat de resultaten positief zijn voor vrouwen en mannen?</a:t>
            </a:r>
            <a:endParaRPr lang="nl-BE" sz="1400" dirty="0">
              <a:latin typeface="FlandersArtSans-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Heb je de </a:t>
            </a:r>
            <a:r>
              <a:rPr lang="nl-BE" dirty="0" err="1"/>
              <a:t>quest</a:t>
            </a:r>
            <a:r>
              <a:rPr lang="nl-BE" dirty="0"/>
              <a:t> tot een goed einde gebracht?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45720" rtlCol="0">
            <a:noAutofit/>
          </a:bodyPr>
          <a:lstStyle/>
          <a:p>
            <a:pPr>
              <a:buNone/>
            </a:pPr>
            <a:r>
              <a:rPr lang="nl-BE" sz="2400" u="sng" dirty="0">
                <a:latin typeface="FlandersArtSans-Bold" panose="00000800000000000000" pitchFamily="2" charset="0"/>
              </a:rPr>
              <a:t>Monitoring en evaluatie</a:t>
            </a:r>
          </a:p>
          <a:p>
            <a:pPr>
              <a:buNone/>
            </a:pPr>
            <a:endParaRPr lang="nl-BE" sz="2800" dirty="0">
              <a:latin typeface="FlandersArtSans-Bold" panose="00000800000000000000" pitchFamily="2" charset="0"/>
            </a:endParaRPr>
          </a:p>
          <a:p>
            <a:pPr>
              <a:buNone/>
            </a:pPr>
            <a:r>
              <a:rPr lang="nl-BE" sz="2800" dirty="0">
                <a:latin typeface="FlandersArtSans-Bold" panose="00000800000000000000" pitchFamily="2" charset="0"/>
              </a:rPr>
              <a:t>Enkele vragen: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FlandersArtSans-Bold" panose="020B0604020202020204" charset="0"/>
              </a:rPr>
              <a:t>Hoe ga je meten dat je de doelgroep hebt bereikt?</a:t>
            </a:r>
            <a:endParaRPr lang="nl-BE" sz="2000" dirty="0">
              <a:latin typeface="FlandersArtSans-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FlandersArtSans-Bold" panose="00000800000000000000" pitchFamily="2" charset="0"/>
              </a:rPr>
              <a:t>Heeft het project een antwoord geboden op de noden en interesses van vrouwen en mannen?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FlandersArtSans-Bold" panose="00000800000000000000" pitchFamily="2" charset="0"/>
              </a:rPr>
              <a:t>Heeft het project geleid tot veranderingen in de situatie van mannen? Vrouwen?</a:t>
            </a:r>
          </a:p>
        </p:txBody>
      </p:sp>
    </p:spTree>
    <p:extLst>
      <p:ext uri="{BB962C8B-B14F-4D97-AF65-F5344CB8AC3E}">
        <p14:creationId xmlns:p14="http://schemas.microsoft.com/office/powerpoint/2010/main" val="252445234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ESF_blauw">
  <a:themeElements>
    <a:clrScheme name="ESF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03399"/>
      </a:accent1>
      <a:accent2>
        <a:srgbClr val="FFEB00"/>
      </a:accent2>
      <a:accent3>
        <a:srgbClr val="373636"/>
      </a:accent3>
      <a:accent4>
        <a:srgbClr val="003399"/>
      </a:accent4>
      <a:accent5>
        <a:srgbClr val="FFEB00"/>
      </a:accent5>
      <a:accent6>
        <a:srgbClr val="373636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ESF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03399"/>
      </a:accent1>
      <a:accent2>
        <a:srgbClr val="FFEB00"/>
      </a:accent2>
      <a:accent3>
        <a:srgbClr val="373636"/>
      </a:accent3>
      <a:accent4>
        <a:srgbClr val="003399"/>
      </a:accent4>
      <a:accent5>
        <a:srgbClr val="FFEB00"/>
      </a:accent5>
      <a:accent6>
        <a:srgbClr val="373636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SE Document" ma:contentTypeID="0x01010068F2E938EF620040A74E7DB3C94DEBA000B0EF746E383C4642BC9E2034460CD6E9" ma:contentTypeVersion="13" ma:contentTypeDescription="" ma:contentTypeScope="" ma:versionID="83ef086d6fae094d6a0e96e1c94f4c01">
  <xsd:schema xmlns:xsd="http://www.w3.org/2001/XMLSchema" xmlns:xs="http://www.w3.org/2001/XMLSchema" xmlns:p="http://schemas.microsoft.com/office/2006/metadata/properties" xmlns:ns2="f25b312e-0093-4a1c-847a-c5e067e1bbd2" xmlns:ns3="9fe4271f-7610-45a9-ba40-89efa8138161" targetNamespace="http://schemas.microsoft.com/office/2006/metadata/properties" ma:root="true" ma:fieldsID="22b31965427fce9fddb15c065358cf85" ns2:_="" ns3:_="">
    <xsd:import namespace="f25b312e-0093-4a1c-847a-c5e067e1bbd2"/>
    <xsd:import namespace="9fe4271f-7610-45a9-ba40-89efa8138161"/>
    <xsd:element name="properties">
      <xsd:complexType>
        <xsd:sequence>
          <xsd:element name="documentManagement">
            <xsd:complexType>
              <xsd:all>
                <xsd:element ref="ns2:maef977dab8e43c1b64ff7ed2f79dfab" minOccurs="0"/>
                <xsd:element ref="ns2:TaxCatchAll" minOccurs="0"/>
                <xsd:element ref="ns2:TaxCatchAllLabel" minOccurs="0"/>
                <xsd:element ref="ns2:haf033858f254ba8aa3d1e1a44364f81" minOccurs="0"/>
                <xsd:element ref="ns2:c9c6ce830bd2482ba8ec58e17803a3d7" minOccurs="0"/>
                <xsd:element ref="ns2:g30ab6d08a5c410cb648235b43c66b7a" minOccurs="0"/>
                <xsd:element ref="ns3:Rubriek" minOccurs="0"/>
                <xsd:element ref="ns2:Ja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b312e-0093-4a1c-847a-c5e067e1bbd2" elementFormDefault="qualified">
    <xsd:import namespace="http://schemas.microsoft.com/office/2006/documentManagement/types"/>
    <xsd:import namespace="http://schemas.microsoft.com/office/infopath/2007/PartnerControls"/>
    <xsd:element name="maef977dab8e43c1b64ff7ed2f79dfab" ma:index="8" ma:taxonomy="true" ma:internalName="maef977dab8e43c1b64ff7ed2f79dfab" ma:taxonomyFieldName="TypeDocument" ma:displayName="Type document" ma:default="" ma:fieldId="{6aef977d-ab8e-43c1-b64f-f7ed2f79dfab}" ma:taxonomyMulti="true" ma:sspId="1f8d5420-8a7a-4254-9dee-e65a4531f4c3" ma:termSetId="3a80e972-8c30-4b7e-a123-04e9f61f70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3878e6f-dd7a-46d9-9c34-121c66c618aa}" ma:internalName="TaxCatchAll" ma:showField="CatchAllData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3878e6f-dd7a-46d9-9c34-121c66c618aa}" ma:internalName="TaxCatchAllLabel" ma:readOnly="true" ma:showField="CatchAllDataLabel" ma:web="f25b312e-0093-4a1c-847a-c5e067e1b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f033858f254ba8aa3d1e1a44364f81" ma:index="12" ma:taxonomy="true" ma:internalName="haf033858f254ba8aa3d1e1a44364f81" ma:taxonomyFieldName="AfdelingTeam" ma:displayName="Afdeling / Team" ma:default="" ma:fieldId="{1af03385-8f25-4ba8-aa3d-1e1a44364f81}" ma:sspId="1f8d5420-8a7a-4254-9dee-e65a4531f4c3" ma:termSetId="ab0e1f11-408e-451d-8d67-9e42824d18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c6ce830bd2482ba8ec58e17803a3d7" ma:index="14" nillable="true" ma:taxonomy="true" ma:internalName="c9c6ce830bd2482ba8ec58e17803a3d7" ma:taxonomyFieldName="WSEMaterie" ma:displayName="Materie" ma:readOnly="false" ma:default="" ma:fieldId="{c9c6ce83-0bd2-482b-a8ec-58e17803a3d7}" ma:taxonomyMulti="true" ma:sspId="1f8d5420-8a7a-4254-9dee-e65a4531f4c3" ma:termSetId="b0e87c6c-7969-4e6c-a4ac-4befea867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0ab6d08a5c410cb648235b43c66b7a" ma:index="16" nillable="true" ma:taxonomy="true" ma:internalName="g30ab6d08a5c410cb648235b43c66b7a" ma:taxonomyFieldName="ExterneAuteurs" ma:displayName="Externe auteurs" ma:default="" ma:fieldId="{030ab6d0-8a5c-410c-b648-235b43c66b7a}" ma:taxonomyMulti="true" ma:sspId="1f8d5420-8a7a-4254-9dee-e65a4531f4c3" ma:termSetId="457f17c8-aeb1-4ffe-8b4e-35acc2fb15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ar" ma:index="19" ma:displayName="Jaar" ma:default="2017" ma:internalName="Ja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4271f-7610-45a9-ba40-89efa8138161" elementFormDefault="qualified">
    <xsd:import namespace="http://schemas.microsoft.com/office/2006/documentManagement/types"/>
    <xsd:import namespace="http://schemas.microsoft.com/office/infopath/2007/PartnerControls"/>
    <xsd:element name="Rubriek" ma:index="18" nillable="true" ma:displayName="Rubriek" ma:default="Agenda" ma:format="Dropdown" ma:internalName="Rubriek">
      <xsd:simpleType>
        <xsd:union memberTypes="dms:Text">
          <xsd:simpleType>
            <xsd:restriction base="dms:Choice">
              <xsd:enumeration value="Agenda"/>
              <xsd:enumeration value="Extern (zonder band)"/>
              <xsd:enumeration value="Extern (met band)"/>
              <xsd:enumeration value="PLOEG"/>
              <xsd:enumeration value="E-mail signatuur"/>
              <xsd:enumeration value="Fax"/>
              <xsd:enumeration value="Nota"/>
              <xsd:enumeration value="Persmededeling"/>
              <xsd:enumeration value="Presentatie"/>
              <xsd:enumeration value="Omzendbrief"/>
              <xsd:enumeration value="Juridische documenten"/>
              <xsd:enumeration value="Uitnodiging internationaal"/>
              <xsd:enumeration value="Uitnodiging nationaal"/>
              <xsd:enumeration value="Verslag"/>
              <xsd:enumeration value="Oude Huisstijl"/>
              <xsd:enumeration value="Sjablonen minister Muyters"/>
              <xsd:enumeration value="Publicatie met voorblad en colofon"/>
              <xsd:enumeration value="Banners en logo's"/>
              <xsd:enumeration value="Financiële sjablonen"/>
              <xsd:enumeration value="Modelnota’s agenderingen"/>
              <xsd:enumeration value="Sjablonen minister Homans"/>
              <xsd:enumeration value="Wetgev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ab6d08a5c410cb648235b43c66b7a xmlns="f25b312e-0093-4a1c-847a-c5e067e1bbd2">
      <Terms xmlns="http://schemas.microsoft.com/office/infopath/2007/PartnerControls"/>
    </g30ab6d08a5c410cb648235b43c66b7a>
    <c9c6ce830bd2482ba8ec58e17803a3d7 xmlns="f25b312e-0093-4a1c-847a-c5e067e1bbd2">
      <Terms xmlns="http://schemas.microsoft.com/office/infopath/2007/PartnerControls"/>
    </c9c6ce830bd2482ba8ec58e17803a3d7>
    <maef977dab8e43c1b64ff7ed2f79dfab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53b0e033-4215-44ed-be64-8a4ae5e63f46</TermId>
        </TermInfo>
      </Terms>
    </maef977dab8e43c1b64ff7ed2f79dfab>
    <TaxCatchAll xmlns="f25b312e-0093-4a1c-847a-c5e067e1bbd2">
      <Value>38</Value>
      <Value>369</Value>
    </TaxCatchAll>
    <haf033858f254ba8aa3d1e1a44364f81 xmlns="f25b312e-0093-4a1c-847a-c5e067e1bb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Afdeling ESF</TermName>
          <TermId xmlns="http://schemas.microsoft.com/office/infopath/2007/PartnerControls">d8dfc1c6-272b-4300-97d7-3db1c001363a</TermId>
        </TermInfo>
      </Terms>
    </haf033858f254ba8aa3d1e1a44364f81>
    <Jaar xmlns="f25b312e-0093-4a1c-847a-c5e067e1bbd2">2016</Jaar>
    <Rubriek xmlns="9fe4271f-7610-45a9-ba40-89efa8138161">Presentatie</Rubrie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E13A4-72AD-49C6-8614-F8D01D3B1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b312e-0093-4a1c-847a-c5e067e1bbd2"/>
    <ds:schemaRef ds:uri="9fe4271f-7610-45a9-ba40-89efa8138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9D5907-3878-4C48-AD73-A4B14DD30204}">
  <ds:schemaRefs>
    <ds:schemaRef ds:uri="http://schemas.microsoft.com/office/2006/metadata/properties"/>
    <ds:schemaRef ds:uri="9fe4271f-7610-45a9-ba40-89efa81381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25b312e-0093-4a1c-847a-c5e067e1bb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D1535E-CA47-4826-8646-A051D81CB0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Powerpoint_ESF_ Blauw</Template>
  <TotalTime>6985</TotalTime>
  <Words>1333</Words>
  <Application>Microsoft Office PowerPoint</Application>
  <PresentationFormat>Diavoorstelling (4:3)</PresentationFormat>
  <Paragraphs>272</Paragraphs>
  <Slides>29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Arial</vt:lpstr>
      <vt:lpstr>FlandersArtSans-Regular</vt:lpstr>
      <vt:lpstr>Calibri</vt:lpstr>
      <vt:lpstr>FlandersArtSans-Bold</vt:lpstr>
      <vt:lpstr>FlandersArtSerif-Regular</vt:lpstr>
      <vt:lpstr>Wingdings</vt:lpstr>
      <vt:lpstr>Powerpoint_ESF_blauw</vt:lpstr>
      <vt:lpstr>Aangepast ontwerp</vt:lpstr>
      <vt:lpstr>OPROEP Duale leertrajecen  19 - 20  Infosessie</vt:lpstr>
      <vt:lpstr>Wat is ESF?</vt:lpstr>
      <vt:lpstr>Inhoud</vt:lpstr>
      <vt:lpstr>Doelstelling en acties     </vt:lpstr>
      <vt:lpstr>Acties?  </vt:lpstr>
      <vt:lpstr>Gender integreren binnen het ESF-project, hoe doe je dat?</vt:lpstr>
      <vt:lpstr>Zo start jouw gender quest</vt:lpstr>
      <vt:lpstr>De quest zelf: op weg naar de Holy grail.</vt:lpstr>
      <vt:lpstr>Heb je de quest tot een goed einde gebracht?</vt:lpstr>
      <vt:lpstr>Vragen? Of wil je jouw projectvoorstel gender proof maken?    </vt:lpstr>
      <vt:lpstr>Output van het project</vt:lpstr>
      <vt:lpstr>Wie kan voorstel indienen?</vt:lpstr>
      <vt:lpstr>Kosten &amp; Financiering</vt:lpstr>
      <vt:lpstr>Financiering</vt:lpstr>
      <vt:lpstr>Kosten</vt:lpstr>
      <vt:lpstr>Kosten – Alle andere kosten</vt:lpstr>
      <vt:lpstr>Kosten – statutaire medewerkers </vt:lpstr>
      <vt:lpstr>Vastbenoemde medewerkers - voorbeeld Zonder vervanging</vt:lpstr>
      <vt:lpstr>Vastbenoemde medewerkers - voorbeeld Zonder vervanging</vt:lpstr>
      <vt:lpstr>Vastbenoemde medewerker  Met vervanging</vt:lpstr>
      <vt:lpstr>En nog dit..</vt:lpstr>
      <vt:lpstr>Projectvoorstel</vt:lpstr>
      <vt:lpstr>Hoe maak je projectvoorstel op?</vt:lpstr>
      <vt:lpstr>Oproep 450 - algemeen hoe indienen? </vt:lpstr>
      <vt:lpstr>Tijdslijn</vt:lpstr>
      <vt:lpstr>Na goedkeuring projectvoorstel</vt:lpstr>
      <vt:lpstr>Maak afspraak voor aftoetsen projectidee</vt:lpstr>
      <vt:lpstr>Maak afspraak voor aftoetsen projectidee</vt:lpstr>
      <vt:lpstr>VRAGEN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OPROEP DUAAL LEREN &amp; WERKEN  Infosessie</dc:title>
  <dc:creator>Van Sande Pieter</dc:creator>
  <cp:lastModifiedBy>Van der Veken, Tyne</cp:lastModifiedBy>
  <cp:revision>64</cp:revision>
  <dcterms:created xsi:type="dcterms:W3CDTF">2017-03-06T09:08:25Z</dcterms:created>
  <dcterms:modified xsi:type="dcterms:W3CDTF">2018-11-07T10:18:22Z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0x01010068F2E938EF620040A74E7DB3C94DEBA000B0EF746E383C4642BC9E2034460CD6E9</vt:lpwstr>
  </property>
  <property fmtid="{D5CDD505-2E9C-101B-9397-08002B2CF9AE}" pid="3" name="WSEMaterie">
    <vt:lpwstr/>
  </property>
  <property fmtid="{D5CDD505-2E9C-101B-9397-08002B2CF9AE}" pid="4" name="ExterneAuteurs">
    <vt:lpwstr/>
  </property>
  <property fmtid="{D5CDD505-2E9C-101B-9397-08002B2CF9AE}" pid="5" name="TypeDocument">
    <vt:lpwstr>38;#Presentatie|53b0e033-4215-44ed-be64-8a4ae5e63f46</vt:lpwstr>
  </property>
  <property fmtid="{D5CDD505-2E9C-101B-9397-08002B2CF9AE}" pid="6" name="AfdelingTeam">
    <vt:lpwstr>369;#Afdeling ESF|d8dfc1c6-272b-4300-97d7-3db1c001363a</vt:lpwstr>
  </property>
</Properties>
</file>