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314" r:id="rId5"/>
    <p:sldId id="289" r:id="rId6"/>
    <p:sldId id="317" r:id="rId7"/>
    <p:sldId id="277" r:id="rId8"/>
    <p:sldId id="279" r:id="rId9"/>
    <p:sldId id="292" r:id="rId10"/>
    <p:sldId id="305" r:id="rId11"/>
    <p:sldId id="319" r:id="rId12"/>
    <p:sldId id="307" r:id="rId13"/>
    <p:sldId id="267" r:id="rId14"/>
    <p:sldId id="293" r:id="rId15"/>
    <p:sldId id="315" r:id="rId16"/>
    <p:sldId id="309" r:id="rId17"/>
    <p:sldId id="308" r:id="rId18"/>
    <p:sldId id="310" r:id="rId19"/>
    <p:sldId id="311" r:id="rId20"/>
    <p:sldId id="296" r:id="rId21"/>
    <p:sldId id="299" r:id="rId22"/>
    <p:sldId id="287" r:id="rId23"/>
    <p:sldId id="316" r:id="rId24"/>
    <p:sldId id="321" r:id="rId25"/>
    <p:sldId id="322" r:id="rId26"/>
    <p:sldId id="323" r:id="rId27"/>
  </p:sldIdLst>
  <p:sldSz cx="9144000" cy="6858000" type="screen4x3"/>
  <p:notesSz cx="6794500" cy="9906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FlandersArtSans-Regular" panose="00000500000000000000" pitchFamily="2" charset="0"/>
      <p:regular r:id="rId34"/>
    </p:embeddedFont>
    <p:embeddedFont>
      <p:font typeface="FlandersArtSerif-Regular" panose="00000500000000000000" pitchFamily="2" charset="0"/>
      <p:regular r:id="rId35"/>
    </p:embeddedFont>
    <p:embeddedFont>
      <p:font typeface="FlandersArtSans-Bold" panose="00000800000000000000" pitchFamily="2" charset="0"/>
      <p:bold r:id="rId36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E345C4C9-FCC1-43EE-A4E6-755B3ACED1C0}">
          <p14:sldIdLst>
            <p14:sldId id="314"/>
            <p14:sldId id="289"/>
            <p14:sldId id="317"/>
          </p14:sldIdLst>
        </p14:section>
        <p14:section name="Naamloze sectie" id="{6D6CEBAE-1983-4667-9930-974191C42CCC}">
          <p14:sldIdLst>
            <p14:sldId id="277"/>
            <p14:sldId id="279"/>
            <p14:sldId id="292"/>
            <p14:sldId id="305"/>
            <p14:sldId id="319"/>
            <p14:sldId id="307"/>
            <p14:sldId id="267"/>
            <p14:sldId id="293"/>
            <p14:sldId id="315"/>
            <p14:sldId id="309"/>
            <p14:sldId id="308"/>
            <p14:sldId id="310"/>
            <p14:sldId id="311"/>
            <p14:sldId id="296"/>
            <p14:sldId id="299"/>
            <p14:sldId id="287"/>
            <p14:sldId id="316"/>
            <p14:sldId id="321"/>
            <p14:sldId id="322"/>
            <p14:sldId id="3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5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4"/>
    <a:srgbClr val="003399"/>
    <a:srgbClr val="0033FF"/>
    <a:srgbClr val="926DA5"/>
    <a:srgbClr val="FFFF00"/>
    <a:srgbClr val="717171"/>
    <a:srgbClr val="646464"/>
    <a:srgbClr val="9B9B9B"/>
    <a:srgbClr val="EEE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4162" autoAdjust="0"/>
  </p:normalViewPr>
  <p:slideViewPr>
    <p:cSldViewPr snapToGrid="0" showGuides="1">
      <p:cViewPr varScale="1">
        <p:scale>
          <a:sx n="85" d="100"/>
          <a:sy n="85" d="100"/>
        </p:scale>
        <p:origin x="1482" y="84"/>
      </p:cViewPr>
      <p:guideLst>
        <p:guide orient="horz" pos="2160"/>
        <p:guide pos="2880"/>
        <p:guide pos="55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5300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08170C71-224D-4C44-B02B-7410D54CF27F}" type="datetimeFigureOut">
              <a:rPr lang="nl-BE" smtClean="0"/>
              <a:t>20/12/2017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08981"/>
            <a:ext cx="2944283" cy="49530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E07E95BC-2F77-46E3-B7F6-A3324E2FDEE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7544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7020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20/12/2017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67263"/>
            <a:ext cx="5435600" cy="3900488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08981"/>
            <a:ext cx="2944283" cy="497019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2530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- Doorsturen inschrijvingslink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1602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Sjabloon uitgebreid – andere mag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2767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Overlopen</a:t>
            </a:r>
            <a:r>
              <a:rPr lang="nl-BE" baseline="0" dirty="0"/>
              <a:t> fiche! Nieuwigheid: lopende actie bij inzagerecht? Contact opnemen!! + Einde begeleiding = opladen voerzicht voor warme overdracht.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2371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8927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Check hiervoor document overzicht</a:t>
            </a:r>
            <a:r>
              <a:rPr lang="nl-BE" baseline="0" dirty="0"/>
              <a:t> kosten en financiering Oproepen OP 2014-2020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808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Check hiervoor document overzicht</a:t>
            </a:r>
            <a:r>
              <a:rPr lang="nl-BE" baseline="0" dirty="0"/>
              <a:t> kosten en financiering Oproepen OP 2014-2020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808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Check hiervoor document overzicht</a:t>
            </a:r>
            <a:r>
              <a:rPr lang="nl-BE" baseline="0" dirty="0"/>
              <a:t> kosten en financiering Oproepen OP 2014-2020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808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6611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>
                <a:solidFill>
                  <a:srgbClr val="003399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rgbClr val="003399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46" y="383132"/>
            <a:ext cx="1087273" cy="95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Afbeelding 5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981" y="6125204"/>
            <a:ext cx="1276350" cy="536575"/>
          </a:xfrm>
          <a:prstGeom prst="rect">
            <a:avLst/>
          </a:prstGeom>
        </p:spPr>
      </p:pic>
      <p:pic>
        <p:nvPicPr>
          <p:cNvPr id="7" name="Afbeelding 6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46" y="6125204"/>
            <a:ext cx="603250" cy="5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12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*Gegevens bezorgen aan ESF-Vlaanderen. Wij bezorgen u vervolgens uw financieringsnummer.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39016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s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8598" y="3173244"/>
            <a:ext cx="7876123" cy="1116000"/>
          </a:xfrm>
        </p:spPr>
        <p:txBody>
          <a:bodyPr/>
          <a:lstStyle>
            <a:lvl1pPr algn="ctr">
              <a:defRPr>
                <a:solidFill>
                  <a:srgbClr val="003399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*Gegevens bezorgen aan ESF-Vlaanderen. Wij bezorgen u vervolgens uw financieringsnummer.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301557" cy="6858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4" name="Afbeelding 1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763" y="6167312"/>
            <a:ext cx="1276350" cy="536575"/>
          </a:xfrm>
          <a:prstGeom prst="rect">
            <a:avLst/>
          </a:prstGeom>
        </p:spPr>
      </p:pic>
      <p:pic>
        <p:nvPicPr>
          <p:cNvPr id="15" name="Afbeelding 14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46" y="6185092"/>
            <a:ext cx="603250" cy="51879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46" y="383132"/>
            <a:ext cx="1087273" cy="95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005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9229-2B5F-44A5-8033-52F35FD541EE}" type="datetimeFigureOut">
              <a:rPr lang="nl-BE" smtClean="0"/>
              <a:t>20/12/2017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AEE0-78B4-4A2B-8F87-04478BF547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527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20/12/2017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0610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sp>
        <p:nvSpPr>
          <p:cNvPr id="15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20/12/2017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1" y="4191642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solidFill>
                  <a:srgbClr val="003399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6355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20/12/2017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619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>
                <a:solidFill>
                  <a:srgbClr val="003399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20146" y="1908000"/>
            <a:ext cx="3391854" cy="3780000"/>
          </a:xfrm>
        </p:spPr>
        <p:txBody>
          <a:bodyPr bIns="0"/>
          <a:lstStyle>
            <a:lvl1pPr>
              <a:spcBef>
                <a:spcPts val="300"/>
              </a:spcBef>
              <a:defRPr sz="2000"/>
            </a:lvl1pPr>
            <a:lvl2pPr>
              <a:spcBef>
                <a:spcPts val="300"/>
              </a:spcBef>
              <a:defRPr sz="2000">
                <a:solidFill>
                  <a:srgbClr val="003399"/>
                </a:solidFill>
              </a:defRPr>
            </a:lvl2pPr>
            <a:lvl3pPr>
              <a:spcBef>
                <a:spcPts val="300"/>
              </a:spcBef>
              <a:defRPr sz="1600">
                <a:solidFill>
                  <a:srgbClr val="003399"/>
                </a:solidFill>
              </a:defRPr>
            </a:lvl3pPr>
            <a:lvl4pPr>
              <a:spcBef>
                <a:spcPts val="300"/>
              </a:spcBef>
              <a:defRPr sz="1600">
                <a:solidFill>
                  <a:srgbClr val="003399"/>
                </a:solidFill>
              </a:defRPr>
            </a:lvl4pPr>
            <a:lvl5pPr>
              <a:spcBef>
                <a:spcPts val="300"/>
              </a:spcBef>
              <a:defRPr sz="1600">
                <a:solidFill>
                  <a:srgbClr val="003399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2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/>
            </a:lvl1pPr>
          </a:lstStyle>
          <a:p>
            <a:fld id="{7749CDD0-7D77-4D23-9A27-F361E39BA472}" type="datetime1">
              <a:rPr lang="nl-BE" smtClean="0"/>
              <a:pPr/>
              <a:t>20/12/2017</a:t>
            </a:fld>
            <a:r>
              <a:rPr lang="nl-BE" dirty="0"/>
              <a:t> </a:t>
            </a:r>
            <a:r>
              <a:rPr lang="nl-BE" b="1" dirty="0">
                <a:latin typeface="Calibri" panose="020F0502020204030204" pitchFamily="34" charset="0"/>
              </a:rPr>
              <a:t>│</a:t>
            </a:r>
            <a:fld id="{B263F6C6-2226-4286-8995-C42CB1E7C290}" type="slidenum">
              <a:rPr lang="nl-BE" smtClean="0">
                <a:latin typeface="Calibri" panose="020F0502020204030204" pitchFamily="34" charset="0"/>
              </a:rPr>
              <a:pPr/>
              <a:t>‹nr.›</a:t>
            </a:fld>
            <a:endParaRPr lang="nl-BE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94228" y="1908000"/>
            <a:ext cx="3708000" cy="3780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3301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>
                <a:solidFill>
                  <a:srgbClr val="003399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rgbClr val="003399"/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solidFill>
                  <a:srgbClr val="003399"/>
                </a:solidFill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solidFill>
                  <a:srgbClr val="003399"/>
                </a:solidFill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solidFill>
                  <a:srgbClr val="003399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20/12/2017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solidFill>
                  <a:srgbClr val="003399"/>
                </a:solidFill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rgbClr val="003399"/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solidFill>
                  <a:srgbClr val="003399"/>
                </a:solidFill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solidFill>
                  <a:srgbClr val="003399"/>
                </a:solidFill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solidFill>
                  <a:srgbClr val="003399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20/12/2017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>
                <a:solidFill>
                  <a:srgbClr val="003399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rgbClr val="003399"/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solidFill>
                  <a:srgbClr val="003399"/>
                </a:solidFill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solidFill>
                  <a:srgbClr val="003399"/>
                </a:solidFill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solidFill>
                  <a:srgbClr val="003399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8513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/>
          <p:nvPr userDrawn="1"/>
        </p:nvGrpSpPr>
        <p:grpSpPr>
          <a:xfrm>
            <a:off x="249089" y="0"/>
            <a:ext cx="8433184" cy="6752365"/>
            <a:chOff x="249090" y="0"/>
            <a:chExt cx="7117290" cy="6752365"/>
          </a:xfrm>
        </p:grpSpPr>
        <p:grpSp>
          <p:nvGrpSpPr>
            <p:cNvPr id="15" name="Groeperen 15"/>
            <p:cNvGrpSpPr/>
            <p:nvPr/>
          </p:nvGrpSpPr>
          <p:grpSpPr>
            <a:xfrm>
              <a:off x="249090" y="214010"/>
              <a:ext cx="6248987" cy="6357446"/>
              <a:chOff x="288001" y="288000"/>
              <a:chExt cx="6033505" cy="6265475"/>
            </a:xfrm>
            <a:solidFill>
              <a:srgbClr val="003399"/>
            </a:solidFill>
          </p:grpSpPr>
          <p:sp>
            <p:nvSpPr>
              <p:cNvPr id="19" name="Rechthoek 18"/>
              <p:cNvSpPr>
                <a:spLocks/>
              </p:cNvSpPr>
              <p:nvPr/>
            </p:nvSpPr>
            <p:spPr>
              <a:xfrm>
                <a:off x="288001" y="288000"/>
                <a:ext cx="4248000" cy="62654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Rechthoekige driehoek 19"/>
              <p:cNvSpPr/>
              <p:nvPr/>
            </p:nvSpPr>
            <p:spPr>
              <a:xfrm>
                <a:off x="4536000" y="288000"/>
                <a:ext cx="1785506" cy="62640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" name="Rechthoek 16"/>
            <p:cNvSpPr/>
            <p:nvPr/>
          </p:nvSpPr>
          <p:spPr>
            <a:xfrm>
              <a:off x="4362197" y="0"/>
              <a:ext cx="1289573" cy="2140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8" name="Rechthoek 17"/>
            <p:cNvSpPr/>
            <p:nvPr/>
          </p:nvSpPr>
          <p:spPr>
            <a:xfrm>
              <a:off x="6076807" y="6572639"/>
              <a:ext cx="1289573" cy="1797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6048" y="2447573"/>
            <a:ext cx="5486400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16048" y="4165648"/>
            <a:ext cx="5495452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25" name="Afbeelding 24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192" y="213833"/>
            <a:ext cx="1276350" cy="536575"/>
          </a:xfrm>
          <a:prstGeom prst="rect">
            <a:avLst/>
          </a:prstGeom>
        </p:spPr>
      </p:pic>
      <p:pic>
        <p:nvPicPr>
          <p:cNvPr id="26" name="Afbeelding 25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216" y="214010"/>
            <a:ext cx="603250" cy="53640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99" y="6012128"/>
            <a:ext cx="601221" cy="5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75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6140"/>
            <a:ext cx="7416000" cy="3672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60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60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nl-BE"/>
              <a:t>*Gegevens bezorgen aan ESF-Vlaanderen. Wij bezorgen u vervolgens uw financieringsnummer.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60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9" name="Rechthoek 8"/>
          <p:cNvSpPr/>
          <p:nvPr/>
        </p:nvSpPr>
        <p:spPr>
          <a:xfrm>
            <a:off x="0" y="0"/>
            <a:ext cx="301557" cy="6858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270" y="6124854"/>
            <a:ext cx="1276350" cy="536575"/>
          </a:xfrm>
          <a:prstGeom prst="rect">
            <a:avLst/>
          </a:prstGeom>
        </p:spPr>
      </p:pic>
      <p:pic>
        <p:nvPicPr>
          <p:cNvPr id="14" name="Afbeelding 13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665" y="6125029"/>
            <a:ext cx="603250" cy="5364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06" y="6124853"/>
            <a:ext cx="608846" cy="535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22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2" r:id="rId3"/>
    <p:sldLayoutId id="2147483674" r:id="rId4"/>
    <p:sldLayoutId id="2147483678" r:id="rId5"/>
    <p:sldLayoutId id="2147483650" r:id="rId6"/>
    <p:sldLayoutId id="2147483652" r:id="rId7"/>
    <p:sldLayoutId id="2147483655" r:id="rId8"/>
    <p:sldLayoutId id="2147483675" r:id="rId9"/>
    <p:sldLayoutId id="2147483679" r:id="rId10"/>
    <p:sldLayoutId id="2147483680" r:id="rId11"/>
    <p:sldLayoutId id="2147483681" r:id="rId12"/>
  </p:sldLayoutIdLst>
  <p:hf sldNum="0" hdr="0" dt="0"/>
  <p:txStyles>
    <p:titleStyle>
      <a:lvl1pPr algn="l" defTabSz="914400" rtl="0" eaLnBrk="1" latinLnBrk="0" hangingPunct="1">
        <a:lnSpc>
          <a:spcPts val="3800"/>
        </a:lnSpc>
        <a:spcBef>
          <a:spcPts val="0"/>
        </a:spcBef>
        <a:buNone/>
        <a:defRPr sz="3700" b="0" i="0" kern="1200">
          <a:solidFill>
            <a:srgbClr val="003399"/>
          </a:solidFill>
          <a:latin typeface="FlandersArtSans-Bold" panose="00000800000000000000" pitchFamily="2" charset="0"/>
          <a:ea typeface="+mj-ea"/>
          <a:cs typeface="FlandersArtSans-Bold" panose="00000800000000000000" pitchFamily="2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7"/>
        </a:buBlip>
        <a:defRPr sz="2200" kern="1200" spc="0">
          <a:solidFill>
            <a:srgbClr val="003399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18"/>
        </a:buBlip>
        <a:defRPr sz="2200" kern="1200" spc="0">
          <a:solidFill>
            <a:srgbClr val="003399"/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9"/>
        </a:buBlip>
        <a:defRPr sz="2000" kern="1200" spc="0">
          <a:solidFill>
            <a:srgbClr val="003399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20"/>
        </a:buBlip>
        <a:defRPr sz="2000" kern="1200" spc="0">
          <a:solidFill>
            <a:srgbClr val="003399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7"/>
        </a:buBlip>
        <a:defRPr sz="2000" kern="1200" spc="0" baseline="0">
          <a:solidFill>
            <a:srgbClr val="003399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archief.esf-agentschap.be/archief/term/16538?page=1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jelle.debaenst@wse.vlaanderen.b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esfsupport@vlaanderen.be" TargetMode="External"/><Relationship Id="rId4" Type="http://schemas.openxmlformats.org/officeDocument/2006/relationships/hyperlink" Target="mailto:anneleen.dewitte@wse.vlaanderen.b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pieter.vansande@wse.vlaanderen.be" TargetMode="External"/><Relationship Id="rId7" Type="http://schemas.openxmlformats.org/officeDocument/2006/relationships/hyperlink" Target="mailto:eveline.vernest@wse.vlaanderen.be" TargetMode="External"/><Relationship Id="rId2" Type="http://schemas.openxmlformats.org/officeDocument/2006/relationships/hyperlink" Target="mailto:anneleen.dewitte@wse.vlaanderen.be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jelle.debaenst@wse.vlaanderen.be" TargetMode="External"/><Relationship Id="rId5" Type="http://schemas.openxmlformats.org/officeDocument/2006/relationships/hyperlink" Target="mailto:tine.stryckers@wse.vlaanderen.be" TargetMode="External"/><Relationship Id="rId4" Type="http://schemas.openxmlformats.org/officeDocument/2006/relationships/hyperlink" Target="mailto:hewa.mikaeli@wse.vlaanderen.be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artners.vdab.be/cvs/cvs_systoegang.shtml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artners.vdab.be/cvs/index.s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7868" y="2352583"/>
            <a:ext cx="7846853" cy="1936661"/>
          </a:xfrm>
        </p:spPr>
        <p:txBody>
          <a:bodyPr/>
          <a:lstStyle/>
          <a:p>
            <a:r>
              <a:rPr lang="nl-BE" dirty="0"/>
              <a:t>Startsessie ESF-Oproep 405</a:t>
            </a:r>
            <a:br>
              <a:rPr lang="nl-BE" dirty="0"/>
            </a:br>
            <a:r>
              <a:rPr lang="nl-BE" dirty="0"/>
              <a:t>“</a:t>
            </a:r>
            <a:r>
              <a:rPr lang="nl-BE" sz="4000" dirty="0"/>
              <a:t>Begeleiding van maatschappelijk kwetsbare groepen in Vlaanderen &amp; Brussel”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2582333" y="4588933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Anneleen Dewitte</a:t>
            </a:r>
          </a:p>
          <a:p>
            <a:r>
              <a:rPr lang="nl-BE" dirty="0"/>
              <a:t>Tine Stryckers</a:t>
            </a:r>
          </a:p>
          <a:p>
            <a:r>
              <a:rPr lang="nl-BE" dirty="0"/>
              <a:t>Jelle Debaenst</a:t>
            </a:r>
          </a:p>
        </p:txBody>
      </p:sp>
    </p:spTree>
    <p:extLst>
      <p:ext uri="{BB962C8B-B14F-4D97-AF65-F5344CB8AC3E}">
        <p14:creationId xmlns:p14="http://schemas.microsoft.com/office/powerpoint/2010/main" val="263311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Rapportering - Kosten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5999" y="1562469"/>
            <a:ext cx="7501771" cy="4447713"/>
          </a:xfrm>
        </p:spPr>
        <p:txBody>
          <a:bodyPr/>
          <a:lstStyle/>
          <a:p>
            <a:pPr>
              <a:buNone/>
            </a:pPr>
            <a:r>
              <a:rPr lang="nl-BE" dirty="0"/>
              <a:t>Welke kosten kan je inbrengen in dit project?</a:t>
            </a:r>
          </a:p>
          <a:p>
            <a:pPr>
              <a:buNone/>
            </a:pPr>
            <a:endParaRPr lang="nl-BE" dirty="0"/>
          </a:p>
          <a:p>
            <a:r>
              <a:rPr lang="nl-BE" dirty="0"/>
              <a:t>Kostenrubriek </a:t>
            </a:r>
            <a:r>
              <a:rPr lang="nl-BE" b="1" dirty="0"/>
              <a:t>standaardkosten (SUT)</a:t>
            </a:r>
          </a:p>
          <a:p>
            <a:pPr lvl="1"/>
            <a:r>
              <a:rPr lang="nl-BE" dirty="0"/>
              <a:t>Tijdsinzet voor 	1. </a:t>
            </a:r>
            <a:r>
              <a:rPr lang="nl-BE" dirty="0" err="1"/>
              <a:t>outreachend</a:t>
            </a:r>
            <a:r>
              <a:rPr lang="nl-BE" dirty="0"/>
              <a:t> werken</a:t>
            </a:r>
          </a:p>
          <a:p>
            <a:pPr marL="288000" lvl="1" indent="0">
              <a:buNone/>
            </a:pPr>
            <a:r>
              <a:rPr lang="nl-BE" dirty="0"/>
              <a:t>			2. begeleidingsactiviteiten</a:t>
            </a:r>
          </a:p>
          <a:p>
            <a:pPr marL="288000" lvl="1" indent="0">
              <a:buNone/>
            </a:pPr>
            <a:r>
              <a:rPr lang="nl-BE" dirty="0"/>
              <a:t>			</a:t>
            </a:r>
          </a:p>
          <a:p>
            <a:r>
              <a:rPr lang="nl-BE" dirty="0"/>
              <a:t>Kostenrubriek </a:t>
            </a:r>
            <a:r>
              <a:rPr lang="nl-BE" b="1" dirty="0"/>
              <a:t>forfaitaire percentages </a:t>
            </a:r>
          </a:p>
          <a:p>
            <a:pPr lvl="1"/>
            <a:r>
              <a:rPr lang="nl-BE" dirty="0"/>
              <a:t>= 40% forfait voor alle andere kosten </a:t>
            </a:r>
          </a:p>
          <a:p>
            <a:pPr lvl="1"/>
            <a:r>
              <a:rPr lang="nl-BE" dirty="0"/>
              <a:t>Facturen, werkingskosten, indirecte projectactiviteiten, administratieve omkadering, coördinatie, etc. </a:t>
            </a:r>
          </a:p>
          <a:p>
            <a:pPr marL="288000" lvl="1" indent="0">
              <a:buNone/>
            </a:pPr>
            <a:endParaRPr lang="nl-BE" dirty="0"/>
          </a:p>
          <a:p>
            <a:endParaRPr lang="nl-BE" dirty="0"/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6578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Standaardkosten – tijdsinzet: subsidiabele activiteiten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04560" y="1966000"/>
            <a:ext cx="7416000" cy="4079200"/>
          </a:xfrm>
        </p:spPr>
        <p:txBody>
          <a:bodyPr/>
          <a:lstStyle/>
          <a:p>
            <a:pPr marL="0" lvl="1" indent="0">
              <a:buSzPct val="90000"/>
              <a:buBlip>
                <a:blip r:embed="rId2"/>
              </a:buBlip>
            </a:pPr>
            <a:r>
              <a:rPr lang="nl-BE" b="1" dirty="0" err="1"/>
              <a:t>Outreachend</a:t>
            </a:r>
            <a:r>
              <a:rPr lang="nl-BE" b="1" dirty="0"/>
              <a:t> werken</a:t>
            </a:r>
            <a:r>
              <a:rPr lang="nl-BE" dirty="0"/>
              <a:t>, bijvoorbeeld:</a:t>
            </a:r>
          </a:p>
          <a:p>
            <a:pPr marL="0" lvl="1" indent="0">
              <a:buSzPct val="90000"/>
              <a:buNone/>
            </a:pPr>
            <a:r>
              <a:rPr lang="nl-BE" b="1" dirty="0"/>
              <a:t> 	</a:t>
            </a:r>
          </a:p>
          <a:p>
            <a:pPr lvl="1"/>
            <a:r>
              <a:rPr lang="nl-BE" dirty="0" err="1"/>
              <a:t>Toeleidingsactiviteiten</a:t>
            </a:r>
            <a:r>
              <a:rPr lang="nl-BE" dirty="0"/>
              <a:t> tussen (potentiële) deelnemer en begeleider;</a:t>
            </a:r>
          </a:p>
          <a:p>
            <a:pPr lvl="1"/>
            <a:r>
              <a:rPr lang="nl-BE" dirty="0"/>
              <a:t>Vindplaatsgericht en dicht bij de werkzoekende contact leggen;</a:t>
            </a:r>
          </a:p>
          <a:p>
            <a:pPr lvl="1"/>
            <a:r>
              <a:rPr lang="nl-BE" dirty="0"/>
              <a:t>Onderzoek hulpvraag, doorverwijzen naar passende dienstverlening;</a:t>
            </a:r>
          </a:p>
          <a:p>
            <a:pPr lvl="1"/>
            <a:r>
              <a:rPr lang="nl-BE" dirty="0"/>
              <a:t>…</a:t>
            </a:r>
          </a:p>
          <a:p>
            <a:pPr marL="288000" lvl="1" indent="0">
              <a:buNone/>
            </a:pPr>
            <a:endParaRPr lang="nl-BE" i="1" strike="sngStrike" dirty="0"/>
          </a:p>
        </p:txBody>
      </p:sp>
    </p:spTree>
    <p:extLst>
      <p:ext uri="{BB962C8B-B14F-4D97-AF65-F5344CB8AC3E}">
        <p14:creationId xmlns:p14="http://schemas.microsoft.com/office/powerpoint/2010/main" val="251971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Standaardkosten – tijdsinzet: subsidiabele activiteiten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04560" y="1966000"/>
            <a:ext cx="7416000" cy="4079200"/>
          </a:xfrm>
        </p:spPr>
        <p:txBody>
          <a:bodyPr/>
          <a:lstStyle/>
          <a:p>
            <a:pPr marL="0" lvl="1" indent="0">
              <a:buSzPct val="90000"/>
              <a:buBlip>
                <a:blip r:embed="rId2"/>
              </a:buBlip>
            </a:pPr>
            <a:r>
              <a:rPr lang="nl-BE" b="1" dirty="0"/>
              <a:t>Trajectbegeleiding</a:t>
            </a:r>
          </a:p>
          <a:p>
            <a:pPr lvl="1"/>
            <a:r>
              <a:rPr lang="nl-BE" dirty="0"/>
              <a:t>Volgende activiteiten: effectieve begeleiding, voorbereiden van de begeleiding, verslaggeving voor het deelnemersdossier, de registratie in MLP en activiteiten die de kwaliteit van de begeleidingen verhogen zoals deelname aan </a:t>
            </a:r>
            <a:r>
              <a:rPr lang="nl-BE" dirty="0">
                <a:solidFill>
                  <a:srgbClr val="FF0000"/>
                </a:solidFill>
              </a:rPr>
              <a:t>korte opleidingen/trainingen </a:t>
            </a:r>
            <a:r>
              <a:rPr lang="nl-BE" dirty="0"/>
              <a:t>en intervisie over begeleidingen</a:t>
            </a:r>
          </a:p>
          <a:p>
            <a:pPr lvl="1"/>
            <a:r>
              <a:rPr lang="nl-BE" i="1" strike="sngStrike" dirty="0"/>
              <a:t>Activiteiten die in functie staan van de bredere organisatie</a:t>
            </a:r>
          </a:p>
          <a:p>
            <a:pPr lvl="1"/>
            <a:r>
              <a:rPr lang="nl-BE" i="1" strike="sngStrike" dirty="0"/>
              <a:t>Fulltime technische opleiding</a:t>
            </a:r>
            <a:endParaRPr lang="nl-BE" dirty="0"/>
          </a:p>
          <a:p>
            <a:pPr marL="288000" lvl="1" indent="0">
              <a:buNone/>
            </a:pPr>
            <a:endParaRPr lang="nl-BE" i="1" strike="sngStrike" dirty="0"/>
          </a:p>
        </p:txBody>
      </p:sp>
    </p:spTree>
    <p:extLst>
      <p:ext uri="{BB962C8B-B14F-4D97-AF65-F5344CB8AC3E}">
        <p14:creationId xmlns:p14="http://schemas.microsoft.com/office/powerpoint/2010/main" val="2899683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Rapportering – bewijsvoering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Bewijsstukken opladen in de </a:t>
            </a:r>
            <a:r>
              <a:rPr lang="nl-BE" b="1" dirty="0">
                <a:hlinkClick r:id="rId2"/>
              </a:rPr>
              <a:t>ESF-archiefruimte</a:t>
            </a:r>
            <a:r>
              <a:rPr lang="nl-BE" b="1" dirty="0"/>
              <a:t> </a:t>
            </a:r>
          </a:p>
          <a:p>
            <a:pPr>
              <a:buNone/>
            </a:pPr>
            <a:endParaRPr lang="nl-BE" b="1" dirty="0"/>
          </a:p>
          <a:p>
            <a:r>
              <a:rPr lang="nl-BE" dirty="0"/>
              <a:t>De promotor krijgt toegang tot de archiefruimte via een login (op organisatieniveau). </a:t>
            </a:r>
          </a:p>
          <a:p>
            <a:endParaRPr lang="nl-BE" dirty="0"/>
          </a:p>
          <a:p>
            <a:r>
              <a:rPr lang="nl-BE" dirty="0"/>
              <a:t>Bij het indienen van elke rapportering (de tussentijdse en de eindrapportering) moeten de bewijsstukken opgeladen zijn in de archiefruimte.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4492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Rapportering - bewijsvoering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36640" y="1485900"/>
            <a:ext cx="7375360" cy="4213564"/>
          </a:xfrm>
        </p:spPr>
        <p:txBody>
          <a:bodyPr/>
          <a:lstStyle/>
          <a:p>
            <a:r>
              <a:rPr lang="nl-BE" sz="2400" dirty="0"/>
              <a:t>01_Bewijsstukken </a:t>
            </a:r>
            <a:r>
              <a:rPr lang="nl-BE" sz="2400" b="1" dirty="0"/>
              <a:t>niveau</a:t>
            </a:r>
            <a:r>
              <a:rPr lang="nl-BE" sz="2400" dirty="0"/>
              <a:t> intern personeel</a:t>
            </a:r>
          </a:p>
          <a:p>
            <a:pPr lvl="1"/>
            <a:r>
              <a:rPr lang="nl-BE" sz="2000" dirty="0"/>
              <a:t>Diploma of functieprofiel </a:t>
            </a:r>
            <a:endParaRPr lang="nl-NL" sz="2000" dirty="0"/>
          </a:p>
          <a:p>
            <a:r>
              <a:rPr lang="nl-BE" sz="2400" dirty="0"/>
              <a:t>02_Bewijsstukken </a:t>
            </a:r>
            <a:r>
              <a:rPr lang="nl-BE" sz="2400" b="1" dirty="0"/>
              <a:t>standaarduurtarief</a:t>
            </a:r>
            <a:endParaRPr lang="nl-BE" sz="2400" dirty="0"/>
          </a:p>
          <a:p>
            <a:pPr marL="288000" lvl="1" indent="0">
              <a:buNone/>
            </a:pPr>
            <a:r>
              <a:rPr lang="nl-BE" sz="2000" dirty="0"/>
              <a:t>-&gt; Loonfiche van januari of loonfiche van eerste volledige maand van tewerkstelling. </a:t>
            </a:r>
          </a:p>
          <a:p>
            <a:r>
              <a:rPr lang="nl-BE" sz="2400" dirty="0"/>
              <a:t>03_Bewijsstukken </a:t>
            </a:r>
            <a:r>
              <a:rPr lang="nl-BE" sz="2400" b="1" dirty="0"/>
              <a:t>tijdsregistratie</a:t>
            </a:r>
            <a:r>
              <a:rPr lang="nl-BE" sz="2400" dirty="0"/>
              <a:t> intern personeel</a:t>
            </a:r>
          </a:p>
          <a:p>
            <a:pPr lvl="1"/>
            <a:r>
              <a:rPr lang="nl-BE" sz="2000" dirty="0"/>
              <a:t>Getekend en tegengetekend + </a:t>
            </a:r>
            <a:r>
              <a:rPr lang="nl-BE" sz="2000" dirty="0" err="1"/>
              <a:t>xls</a:t>
            </a:r>
            <a:r>
              <a:rPr lang="nl-BE" sz="2000" dirty="0"/>
              <a:t> </a:t>
            </a:r>
            <a:r>
              <a:rPr lang="nl-BE" sz="2000" dirty="0">
                <a:solidFill>
                  <a:srgbClr val="FF0000"/>
                </a:solidFill>
              </a:rPr>
              <a:t>(sjabloon ESF)</a:t>
            </a:r>
          </a:p>
          <a:p>
            <a:r>
              <a:rPr lang="nl-BE" sz="2400" dirty="0"/>
              <a:t>04_</a:t>
            </a:r>
            <a:r>
              <a:rPr lang="nl-BE" sz="2400" b="1" dirty="0"/>
              <a:t>MLP-tabel</a:t>
            </a:r>
          </a:p>
          <a:p>
            <a:pPr lvl="1"/>
            <a:r>
              <a:rPr lang="nl-BE" sz="2000" dirty="0"/>
              <a:t>Saldobijlage bij de eerste tussentijdse rapportering (TR1) en de eindrapportering (ER). </a:t>
            </a:r>
          </a:p>
          <a:p>
            <a:r>
              <a:rPr lang="nl-BE" sz="2400" dirty="0"/>
              <a:t>05_Cofinancieringsattesten persoonsgebonden</a:t>
            </a:r>
          </a:p>
          <a:p>
            <a:r>
              <a:rPr lang="nl-BE" sz="2400" dirty="0"/>
              <a:t>06_Cofinancieringsattesten niet-persoonsgebonden</a:t>
            </a:r>
          </a:p>
          <a:p>
            <a:pPr marL="288000" lvl="1" indent="0">
              <a:buNone/>
            </a:pPr>
            <a:endParaRPr lang="nl-BE" sz="2000" dirty="0"/>
          </a:p>
          <a:p>
            <a:pPr marL="288000" lvl="1" indent="0">
              <a:buNone/>
            </a:pPr>
            <a:endParaRPr lang="nl-BE" sz="2400" dirty="0"/>
          </a:p>
          <a:p>
            <a:pPr>
              <a:buNone/>
            </a:pPr>
            <a:endParaRPr lang="nl-BE" strike="sngStrike" dirty="0">
              <a:latin typeface="FlandersArtSans-Regular"/>
            </a:endParaRPr>
          </a:p>
          <a:p>
            <a:pPr>
              <a:buNone/>
            </a:pPr>
            <a:endParaRPr lang="nl-BE" dirty="0"/>
          </a:p>
          <a:p>
            <a:pPr lvl="1"/>
            <a:endParaRPr lang="nl-BE" dirty="0"/>
          </a:p>
          <a:p>
            <a:pPr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83411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Rapportering - bewijsvoering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554517"/>
            <a:ext cx="7416000" cy="3641225"/>
          </a:xfrm>
        </p:spPr>
        <p:txBody>
          <a:bodyPr/>
          <a:lstStyle/>
          <a:p>
            <a:r>
              <a:rPr lang="nl-BE" sz="2400" dirty="0"/>
              <a:t>07_Bewijsstukken </a:t>
            </a:r>
            <a:r>
              <a:rPr lang="nl-BE" sz="2400" b="1" dirty="0"/>
              <a:t>ontvangsten</a:t>
            </a:r>
            <a:endParaRPr lang="nl-NL" sz="2400" b="1" dirty="0"/>
          </a:p>
          <a:p>
            <a:r>
              <a:rPr lang="nl-BE" sz="2400" dirty="0"/>
              <a:t>08_Overheidsopdrachten en overige marktraadpleging</a:t>
            </a:r>
          </a:p>
          <a:p>
            <a:r>
              <a:rPr lang="nl-BE" sz="2400" dirty="0"/>
              <a:t>09_</a:t>
            </a:r>
            <a:r>
              <a:rPr lang="nl-BE" sz="2400" b="1" dirty="0"/>
              <a:t>Deelnemersdossiers</a:t>
            </a:r>
          </a:p>
          <a:p>
            <a:pPr lvl="1"/>
            <a:r>
              <a:rPr lang="nl-BE" sz="2000" dirty="0">
                <a:solidFill>
                  <a:srgbClr val="FF0000"/>
                </a:solidFill>
              </a:rPr>
              <a:t>Op basis van steekproef</a:t>
            </a:r>
            <a:r>
              <a:rPr lang="nl-BE" sz="2000" dirty="0"/>
              <a:t>: Overzicht van de ondernomen acties (globaal) – achterliggend nog een papieren of digitale dossier in de organisatie </a:t>
            </a:r>
            <a:endParaRPr lang="nl-NL" sz="2000" dirty="0"/>
          </a:p>
          <a:p>
            <a:r>
              <a:rPr lang="nl-BE" sz="2400" dirty="0"/>
              <a:t>10_Overige documenten </a:t>
            </a:r>
            <a:r>
              <a:rPr lang="nl-BE" sz="2400" b="1" dirty="0"/>
              <a:t>projectuitvoering</a:t>
            </a:r>
          </a:p>
          <a:p>
            <a:pPr lvl="1"/>
            <a:r>
              <a:rPr lang="nl-BE" sz="2000" dirty="0"/>
              <a:t>Verslagen van stuurgroepen, aanwezigheidslijsten van stuurgroepen, inhoudelijke documenten, etc. </a:t>
            </a:r>
          </a:p>
          <a:p>
            <a:pPr>
              <a:buNone/>
            </a:pPr>
            <a:endParaRPr lang="nl-BE" strike="sngStrike" dirty="0">
              <a:latin typeface="FlandersArtSans-Regular"/>
            </a:endParaRPr>
          </a:p>
          <a:p>
            <a:pPr>
              <a:buNone/>
            </a:pPr>
            <a:endParaRPr lang="nl-BE" dirty="0"/>
          </a:p>
          <a:p>
            <a:pPr lvl="1"/>
            <a:endParaRPr lang="nl-BE" dirty="0"/>
          </a:p>
          <a:p>
            <a:pPr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62162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Rapportering – beoordeling door ESF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STAP 1: Controle van de bewijsstukken om </a:t>
            </a:r>
            <a:r>
              <a:rPr lang="nl-BE" b="1" dirty="0"/>
              <a:t>kosten</a:t>
            </a:r>
            <a:r>
              <a:rPr lang="nl-BE" dirty="0"/>
              <a:t> goed te keuren. </a:t>
            </a:r>
          </a:p>
          <a:p>
            <a:pPr>
              <a:buNone/>
            </a:pPr>
            <a:endParaRPr lang="nl-BE" dirty="0"/>
          </a:p>
          <a:p>
            <a:r>
              <a:rPr lang="nl-BE" dirty="0"/>
              <a:t>STAP 2: Voor de goedgekeurde kosten controleren we de </a:t>
            </a:r>
            <a:r>
              <a:rPr lang="nl-BE" b="1" dirty="0"/>
              <a:t>financiering</a:t>
            </a:r>
            <a:r>
              <a:rPr lang="nl-BE" dirty="0"/>
              <a:t>. </a:t>
            </a:r>
          </a:p>
          <a:p>
            <a:pPr lvl="1"/>
            <a:r>
              <a:rPr lang="nl-BE" dirty="0"/>
              <a:t>Subsidiepercentages toepassen (%ESF, % VCF, % cofinanciering); </a:t>
            </a:r>
          </a:p>
          <a:p>
            <a:pPr lvl="1"/>
            <a:r>
              <a:rPr lang="nl-BE" dirty="0"/>
              <a:t>Nominale bedragen (maximaal goedgekeurd bedrag ESF); </a:t>
            </a:r>
          </a:p>
          <a:p>
            <a:pPr lvl="1"/>
            <a:r>
              <a:rPr lang="nl-BE" dirty="0" err="1"/>
              <a:t>Additionaliteit</a:t>
            </a:r>
            <a:r>
              <a:rPr lang="nl-BE" dirty="0"/>
              <a:t> ESF = ESF middelen kunnen pas berekend worden na vastlegging van andere financieringsbronnen.</a:t>
            </a:r>
          </a:p>
        </p:txBody>
      </p:sp>
    </p:spTree>
    <p:extLst>
      <p:ext uri="{BB962C8B-B14F-4D97-AF65-F5344CB8AC3E}">
        <p14:creationId xmlns:p14="http://schemas.microsoft.com/office/powerpoint/2010/main" val="4221287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Publicitaire Verplichtingen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06160" y="1498640"/>
            <a:ext cx="7405840" cy="4156436"/>
          </a:xfrm>
        </p:spPr>
        <p:txBody>
          <a:bodyPr/>
          <a:lstStyle/>
          <a:p>
            <a:pPr fontAlgn="t"/>
            <a:r>
              <a:rPr lang="nl-BE" dirty="0"/>
              <a:t>Bij alle door de promotor genomen voorlichtings- en communicatiemaatregelen wordt duidelijk gemaakt dat voor de concrete actie </a:t>
            </a:r>
            <a:r>
              <a:rPr lang="nl-BE" b="1" dirty="0"/>
              <a:t>steun is verleend uit het Europees Sociaal Fonds</a:t>
            </a:r>
            <a:r>
              <a:rPr lang="nl-BE" dirty="0"/>
              <a:t>:</a:t>
            </a:r>
          </a:p>
          <a:p>
            <a:pPr fontAlgn="t"/>
            <a:r>
              <a:rPr lang="nl-BE" dirty="0"/>
              <a:t>door weergave van het </a:t>
            </a:r>
            <a:r>
              <a:rPr lang="nl-BE" u="sng" dirty="0"/>
              <a:t>embleem </a:t>
            </a:r>
            <a:r>
              <a:rPr lang="nl-BE" dirty="0"/>
              <a:t>van de Europese Unie volgens de normen vanuit de Europese regelgeving, alsook het </a:t>
            </a:r>
            <a:r>
              <a:rPr lang="nl-BE" u="sng" dirty="0"/>
              <a:t>embleem </a:t>
            </a:r>
            <a:r>
              <a:rPr lang="nl-BE" dirty="0"/>
              <a:t>van de Vlaamse Overheid. </a:t>
            </a:r>
          </a:p>
          <a:p>
            <a:pPr fontAlgn="t"/>
            <a:r>
              <a:rPr lang="nl-BE" dirty="0"/>
              <a:t>door </a:t>
            </a:r>
            <a:r>
              <a:rPr lang="nl-BE" u="sng" dirty="0"/>
              <a:t>vermelding van het Europees Sociaal Fonds</a:t>
            </a:r>
            <a:r>
              <a:rPr lang="nl-BE" dirty="0"/>
              <a:t> waaruit steun voor de concrete actie wordt verleend.</a:t>
            </a:r>
          </a:p>
          <a:p>
            <a:pPr fontAlgn="t"/>
            <a:r>
              <a:rPr lang="nl-BE" b="1" dirty="0"/>
              <a:t>Website </a:t>
            </a:r>
            <a:r>
              <a:rPr lang="nl-BE" dirty="0"/>
              <a:t>en</a:t>
            </a:r>
            <a:r>
              <a:rPr lang="nl-BE" b="1" dirty="0"/>
              <a:t> affiche</a:t>
            </a:r>
          </a:p>
          <a:p>
            <a:pPr>
              <a:buNone/>
              <a:defRPr/>
            </a:pPr>
            <a:endParaRPr lang="nl-BE" sz="2400" dirty="0"/>
          </a:p>
          <a:p>
            <a:pPr>
              <a:buNone/>
            </a:pPr>
            <a:r>
              <a:rPr lang="nl-BE" dirty="0"/>
              <a:t>Meer info:</a:t>
            </a:r>
          </a:p>
          <a:p>
            <a:r>
              <a:rPr lang="nl-BE" sz="2000" dirty="0"/>
              <a:t>http://esf-vlaanderen.be/nl/publicitaire-verplichtingen-2014-2020</a:t>
            </a:r>
          </a:p>
        </p:txBody>
      </p:sp>
    </p:spTree>
    <p:extLst>
      <p:ext uri="{BB962C8B-B14F-4D97-AF65-F5344CB8AC3E}">
        <p14:creationId xmlns:p14="http://schemas.microsoft.com/office/powerpoint/2010/main" val="1321459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654050" y="250190"/>
            <a:ext cx="8578850" cy="1143000"/>
          </a:xfrm>
        </p:spPr>
        <p:txBody>
          <a:bodyPr>
            <a:normAutofit fontScale="90000"/>
          </a:bodyPr>
          <a:lstStyle/>
          <a:p>
            <a:pPr marL="514350" indent="-514350"/>
            <a:br>
              <a:rPr lang="nl-BE" altLang="nl-BE" dirty="0">
                <a:latin typeface="Arial" charset="0"/>
                <a:cs typeface="Arial" charset="0"/>
              </a:rPr>
            </a:br>
            <a:r>
              <a:rPr lang="nl-BE" altLang="nl-BE" sz="3800" dirty="0">
                <a:cs typeface="Arial" charset="0"/>
              </a:rPr>
              <a:t>Wetgeving overheidsopdrachten</a:t>
            </a:r>
            <a:br>
              <a:rPr lang="nl-BE" altLang="nl-BE" dirty="0"/>
            </a:br>
            <a:endParaRPr lang="nl-BE" altLang="nl-BE" dirty="0">
              <a:latin typeface="Arial" charset="0"/>
              <a:cs typeface="Arial" charset="0"/>
            </a:endParaRPr>
          </a:p>
        </p:txBody>
      </p:sp>
      <p:sp>
        <p:nvSpPr>
          <p:cNvPr id="2457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BE" altLang="nl-BE" sz="2400" dirty="0">
                <a:latin typeface="FlandersArtSans-Regular" panose="00000500000000000000" pitchFamily="2" charset="0"/>
              </a:rPr>
              <a:t>Nagaan of je de wetgeving overheidsopdrachten moet toepassen?</a:t>
            </a:r>
          </a:p>
          <a:p>
            <a:pPr>
              <a:defRPr/>
            </a:pPr>
            <a:r>
              <a:rPr lang="nl-BE" altLang="nl-BE" sz="2400" dirty="0">
                <a:latin typeface="FlandersArtSans-Regular" panose="00000500000000000000" pitchFamily="2" charset="0"/>
              </a:rPr>
              <a:t>Indien ja, voldoen aan de </a:t>
            </a:r>
            <a:r>
              <a:rPr lang="nl-BE" altLang="nl-BE" sz="2400" b="1" dirty="0">
                <a:latin typeface="FlandersArtSans-Regular" panose="00000500000000000000" pitchFamily="2" charset="0"/>
              </a:rPr>
              <a:t>procedures</a:t>
            </a:r>
            <a:r>
              <a:rPr lang="nl-BE" altLang="nl-BE" sz="2400" dirty="0">
                <a:latin typeface="FlandersArtSans-Regular" panose="00000500000000000000" pitchFamily="2" charset="0"/>
              </a:rPr>
              <a:t> bij aankopen en bij het gunnen van opdrachten afhankelijk van grootte bedrag en type aankoop.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nl-BE" dirty="0"/>
          </a:p>
        </p:txBody>
      </p:sp>
      <p:pic>
        <p:nvPicPr>
          <p:cNvPr id="4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599" y="6165304"/>
            <a:ext cx="2596401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663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Ondersteuning ESF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579418"/>
            <a:ext cx="7416000" cy="4007782"/>
          </a:xfrm>
        </p:spPr>
        <p:txBody>
          <a:bodyPr/>
          <a:lstStyle/>
          <a:p>
            <a:r>
              <a:rPr lang="nl-BE" sz="1800" dirty="0"/>
              <a:t>Inhoudelijke en financiële ondersteuning</a:t>
            </a:r>
          </a:p>
          <a:p>
            <a:pPr marL="288000" lvl="1" indent="0">
              <a:buNone/>
            </a:pPr>
            <a:r>
              <a:rPr lang="nl-BE" sz="1800" dirty="0">
                <a:hlinkClick r:id="rId3"/>
              </a:rPr>
              <a:t>tine.stryckers@wse.vlaanderen.be</a:t>
            </a:r>
          </a:p>
          <a:p>
            <a:pPr marL="288000" lvl="1" indent="0">
              <a:buNone/>
            </a:pPr>
            <a:r>
              <a:rPr lang="nl-BE" sz="1800" dirty="0">
                <a:hlinkClick r:id="rId3"/>
              </a:rPr>
              <a:t>jelle.debaenst@wse.vlaanderen.be</a:t>
            </a:r>
            <a:endParaRPr lang="nl-BE" sz="1800" dirty="0"/>
          </a:p>
          <a:p>
            <a:pPr marL="288000" lvl="1" indent="0">
              <a:buNone/>
            </a:pPr>
            <a:r>
              <a:rPr lang="nl-BE" sz="1800" dirty="0">
                <a:hlinkClick r:id="rId4"/>
              </a:rPr>
              <a:t>anneleen.dewitte@wse.vlaanderen.be</a:t>
            </a:r>
            <a:r>
              <a:rPr lang="nl-BE" sz="1800" dirty="0"/>
              <a:t>  </a:t>
            </a:r>
          </a:p>
          <a:p>
            <a:pPr>
              <a:buNone/>
            </a:pPr>
            <a:endParaRPr lang="nl-BE" sz="1800" dirty="0"/>
          </a:p>
          <a:p>
            <a:r>
              <a:rPr lang="nl-BE" sz="1800" dirty="0"/>
              <a:t>Technische ondersteuning ESF Applicatie</a:t>
            </a:r>
          </a:p>
          <a:p>
            <a:pPr lvl="1">
              <a:buNone/>
            </a:pPr>
            <a:r>
              <a:rPr lang="nl-BE" sz="1800" dirty="0">
                <a:hlinkClick r:id="rId5"/>
              </a:rPr>
              <a:t>esfsupport@vlaanderen.be</a:t>
            </a:r>
            <a:r>
              <a:rPr lang="nl-BE" sz="1800" dirty="0"/>
              <a:t> </a:t>
            </a:r>
          </a:p>
          <a:p>
            <a:pPr lvl="1">
              <a:buNone/>
            </a:pPr>
            <a:endParaRPr lang="nl-BE" sz="1800" dirty="0"/>
          </a:p>
          <a:p>
            <a:pPr marL="288000" lvl="1" indent="0">
              <a:buNone/>
            </a:pP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9665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Agenda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Korte voorstelling projecten</a:t>
            </a:r>
          </a:p>
          <a:p>
            <a:r>
              <a:rPr lang="nl-BE" dirty="0"/>
              <a:t>Projectverloop</a:t>
            </a:r>
          </a:p>
          <a:p>
            <a:r>
              <a:rPr lang="nl-BE" dirty="0"/>
              <a:t>Administratieve verplichtingen bij de start</a:t>
            </a:r>
          </a:p>
          <a:p>
            <a:r>
              <a:rPr lang="nl-BE" dirty="0"/>
              <a:t>MLP-registratie</a:t>
            </a:r>
          </a:p>
          <a:p>
            <a:r>
              <a:rPr lang="nl-BE" dirty="0"/>
              <a:t>Rapportering</a:t>
            </a:r>
          </a:p>
          <a:p>
            <a:pPr lvl="1"/>
            <a:r>
              <a:rPr lang="nl-BE" dirty="0"/>
              <a:t>Kosten </a:t>
            </a:r>
          </a:p>
          <a:p>
            <a:pPr lvl="1"/>
            <a:r>
              <a:rPr lang="nl-BE" dirty="0"/>
              <a:t>Bewijsvoering </a:t>
            </a:r>
          </a:p>
          <a:p>
            <a:pPr lvl="1"/>
            <a:r>
              <a:rPr lang="nl-BE" dirty="0"/>
              <a:t>Beoordeling door ESF </a:t>
            </a:r>
          </a:p>
          <a:p>
            <a:r>
              <a:rPr lang="nl-BE" dirty="0"/>
              <a:t>Publicitaire verplichtingen</a:t>
            </a:r>
          </a:p>
          <a:p>
            <a:r>
              <a:rPr lang="nl-BE" dirty="0"/>
              <a:t>Overheidsopdrachten</a:t>
            </a:r>
          </a:p>
          <a:p>
            <a:r>
              <a:rPr lang="nl-BE" dirty="0"/>
              <a:t>Ondersteuning door ESF </a:t>
            </a:r>
          </a:p>
        </p:txBody>
      </p:sp>
    </p:spTree>
    <p:extLst>
      <p:ext uri="{BB962C8B-B14F-4D97-AF65-F5344CB8AC3E}">
        <p14:creationId xmlns:p14="http://schemas.microsoft.com/office/powerpoint/2010/main" val="3983119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Overzichten projecten </a:t>
            </a:r>
            <a:br>
              <a:rPr lang="nl-BE" dirty="0"/>
            </a:br>
            <a:r>
              <a:rPr lang="nl-BE" dirty="0"/>
              <a:t>West- en Oost-Vlaanderen </a:t>
            </a:r>
          </a:p>
        </p:txBody>
      </p:sp>
      <p:graphicFrame>
        <p:nvGraphicFramePr>
          <p:cNvPr id="7" name="Tijdelijke aanduiding voor inhoud 6">
            <a:extLst>
              <a:ext uri="{FF2B5EF4-FFF2-40B4-BE49-F238E27FC236}">
                <a16:creationId xmlns:a16="http://schemas.microsoft.com/office/drawing/2014/main" id="{99E97133-60EB-415D-B241-F74F9DDCC63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35417234"/>
              </p:ext>
            </p:extLst>
          </p:nvPr>
        </p:nvGraphicFramePr>
        <p:xfrm>
          <a:off x="932155" y="1988598"/>
          <a:ext cx="7780045" cy="3097914"/>
        </p:xfrm>
        <a:graphic>
          <a:graphicData uri="http://schemas.openxmlformats.org/drawingml/2006/table">
            <a:tbl>
              <a:tblPr/>
              <a:tblGrid>
                <a:gridCol w="510516">
                  <a:extLst>
                    <a:ext uri="{9D8B030D-6E8A-4147-A177-3AD203B41FA5}">
                      <a16:colId xmlns:a16="http://schemas.microsoft.com/office/drawing/2014/main" val="1252344257"/>
                    </a:ext>
                  </a:extLst>
                </a:gridCol>
                <a:gridCol w="2002178">
                  <a:extLst>
                    <a:ext uri="{9D8B030D-6E8A-4147-A177-3AD203B41FA5}">
                      <a16:colId xmlns:a16="http://schemas.microsoft.com/office/drawing/2014/main" val="1526107000"/>
                    </a:ext>
                  </a:extLst>
                </a:gridCol>
                <a:gridCol w="2127148">
                  <a:extLst>
                    <a:ext uri="{9D8B030D-6E8A-4147-A177-3AD203B41FA5}">
                      <a16:colId xmlns:a16="http://schemas.microsoft.com/office/drawing/2014/main" val="2626672956"/>
                    </a:ext>
                  </a:extLst>
                </a:gridCol>
                <a:gridCol w="1074210">
                  <a:extLst>
                    <a:ext uri="{9D8B030D-6E8A-4147-A177-3AD203B41FA5}">
                      <a16:colId xmlns:a16="http://schemas.microsoft.com/office/drawing/2014/main" val="3708415665"/>
                    </a:ext>
                  </a:extLst>
                </a:gridCol>
                <a:gridCol w="2065993">
                  <a:extLst>
                    <a:ext uri="{9D8B030D-6E8A-4147-A177-3AD203B41FA5}">
                      <a16:colId xmlns:a16="http://schemas.microsoft.com/office/drawing/2014/main" val="3327067363"/>
                    </a:ext>
                  </a:extLst>
                </a:gridCol>
              </a:tblGrid>
              <a:tr h="326858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PROJECTNUMMER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PROJECTNAAM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ORGANISATIE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Projectbeheerder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429605"/>
                  </a:ext>
                </a:extLst>
              </a:tr>
              <a:tr h="176445"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7070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Brugge(n) voor jongeren werkt!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Administratie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Anneleen Dewitte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anneleen.dewitte@wse.vlaanderen.be</a:t>
                      </a:r>
                      <a:endParaRPr lang="nl-BE" sz="9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306556"/>
                  </a:ext>
                </a:extLst>
              </a:tr>
              <a:tr h="176445"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7094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Vlucht Vooruit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Jongerenatelier Kortrijk  vzw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Anneleen Dewitte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anneleen.dewitte@wse.vlaanderen.be</a:t>
                      </a:r>
                      <a:endParaRPr lang="nl-BE" sz="9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1456211"/>
                  </a:ext>
                </a:extLst>
              </a:tr>
              <a:tr h="176445"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7339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Buurthuis 1601 - reach out, work out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GROEP INTRO VZW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Pieter Van Sande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pieter.vansande@wse.vlaanderen.be</a:t>
                      </a:r>
                      <a:endParaRPr lang="nl-BE" sz="9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830925"/>
                  </a:ext>
                </a:extLst>
              </a:tr>
              <a:tr h="176445"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7143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Lokaal activeringstraject regio Oostende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OCMW Gistel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Anneleen Dewitte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anneleen.dewitte@wse.vlaanderen.be</a:t>
                      </a:r>
                      <a:endParaRPr lang="nl-BE" sz="9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950461"/>
                  </a:ext>
                </a:extLst>
              </a:tr>
              <a:tr h="176445"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7165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Oostende2Work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ECONOMISCH HUIS OOSTENDE  vzw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Hewa Mikaeli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hewa.mikaeli@wse.vlaanderen.be</a:t>
                      </a:r>
                      <a:endParaRPr lang="nl-BE" sz="9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811681"/>
                  </a:ext>
                </a:extLst>
              </a:tr>
              <a:tr h="326858"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7247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Learning Inside Out (LIO)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Vlaams Ondersteuningscentrum voor de Basiseducatie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Tine Stryckers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5"/>
                        </a:rPr>
                        <a:t>tine.stryckers@wse.vlaanderen.be</a:t>
                      </a:r>
                      <a:endParaRPr lang="nl-BE" sz="9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780663"/>
                  </a:ext>
                </a:extLst>
              </a:tr>
              <a:tr h="176445"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7254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Voortraject voor jongeren: Com.Pact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Welzijnshuis - OCMW Sint-Niklaas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Anneleen Dewitte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anneleen.dewitte@wse.vlaanderen.be</a:t>
                      </a:r>
                      <a:endParaRPr lang="nl-BE" sz="9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47424"/>
                  </a:ext>
                </a:extLst>
              </a:tr>
              <a:tr h="176445"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7285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Talent.com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Welzijnshuis - OCMW Sint-Niklaas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Anneleen Dewitte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anneleen.dewitte@wse.vlaanderen.be</a:t>
                      </a:r>
                      <a:endParaRPr lang="nl-BE" sz="9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1885821"/>
                  </a:ext>
                </a:extLst>
              </a:tr>
              <a:tr h="176445"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7290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OpStap richting werk in Ronse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Grijkoort - Begeleid Werk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Jelle Debaenst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6"/>
                        </a:rPr>
                        <a:t>jelle.debaenst@wse.vlaanderen.be</a:t>
                      </a:r>
                      <a:endParaRPr lang="nl-BE" sz="9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262425"/>
                  </a:ext>
                </a:extLst>
              </a:tr>
              <a:tr h="176445"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7298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RSL4WORK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Stad Roeselare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Hewa Mikaeli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hewa.mikaeli@wse.vlaanderen.be</a:t>
                      </a:r>
                      <a:endParaRPr lang="nl-BE" sz="9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415993"/>
                  </a:ext>
                </a:extLst>
              </a:tr>
              <a:tr h="176445"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7300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Mantelzorgers aan het werk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JOBCENTRUM WEST-VLAANDEREN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Pieter Van Sande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pieter.vansande@wse.vlaanderen.be</a:t>
                      </a:r>
                      <a:endParaRPr lang="nl-BE" sz="9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3179035"/>
                  </a:ext>
                </a:extLst>
              </a:tr>
              <a:tr h="176445"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7302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't Werkt2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Stadhuis Kortrijk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Hewa Mikaeli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hewa.mikaeli@wse.vlaanderen.be</a:t>
                      </a:r>
                      <a:endParaRPr lang="nl-BE" sz="9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988227"/>
                  </a:ext>
                </a:extLst>
              </a:tr>
              <a:tr h="176445"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7303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Welzijnsgerichte activering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OCMW Geraardsbergen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Eveline Vernest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7"/>
                        </a:rPr>
                        <a:t>eveline.vernest@wse.vlaanderen.be</a:t>
                      </a:r>
                      <a:endParaRPr lang="nl-BE" sz="9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115397"/>
                  </a:ext>
                </a:extLst>
              </a:tr>
              <a:tr h="326858"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7305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begeleiding kwetsbare doelgroepen Ieper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Argos, Centrum voor Vormings- en Activeringsprojecten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Anneleen Dewitte</a:t>
                      </a: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anneleen.dewitte@wse.vlaanderen.be</a:t>
                      </a:r>
                      <a:endParaRPr lang="nl-BE" sz="9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0" marR="7610" marT="76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1406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Overzichten projecten</a:t>
            </a:r>
            <a:br>
              <a:rPr lang="nl-BE" dirty="0"/>
            </a:br>
            <a:r>
              <a:rPr lang="nl-BE" dirty="0"/>
              <a:t>Limburg </a:t>
            </a:r>
          </a:p>
        </p:txBody>
      </p:sp>
      <p:pic>
        <p:nvPicPr>
          <p:cNvPr id="1026" name="Afbeelding 1" descr="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71" y="1920240"/>
            <a:ext cx="7685627" cy="122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03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Overzichten projecten</a:t>
            </a:r>
            <a:br>
              <a:rPr lang="nl-BE" dirty="0"/>
            </a:br>
            <a:r>
              <a:rPr lang="nl-BE" dirty="0"/>
              <a:t>Brussel 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78" y="1992453"/>
            <a:ext cx="8816622" cy="237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555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Overzichten projecten</a:t>
            </a:r>
            <a:br>
              <a:rPr lang="nl-BE" dirty="0"/>
            </a:br>
            <a:r>
              <a:rPr lang="nl-BE" dirty="0"/>
              <a:t>Antwerpen &amp; Vlaams-Brabant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8" y="1879092"/>
            <a:ext cx="8385048" cy="364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511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Voorstelling projecten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Organisatie en eventuele partners</a:t>
            </a:r>
          </a:p>
          <a:p>
            <a:r>
              <a:rPr lang="nl-BE" dirty="0"/>
              <a:t>Werkingsgebied</a:t>
            </a:r>
          </a:p>
          <a:p>
            <a:r>
              <a:rPr lang="nl-BE" dirty="0"/>
              <a:t>Doelgroep</a:t>
            </a:r>
          </a:p>
          <a:p>
            <a:pPr lvl="1"/>
            <a:r>
              <a:rPr lang="nl-BE" dirty="0"/>
              <a:t>aantallen</a:t>
            </a:r>
          </a:p>
          <a:p>
            <a:r>
              <a:rPr lang="nl-BE" dirty="0"/>
              <a:t>Minimaal aangeboden projectactiviteiten</a:t>
            </a:r>
          </a:p>
          <a:p>
            <a:r>
              <a:rPr lang="nl-BE" dirty="0"/>
              <a:t>Beoogde resultaten</a:t>
            </a:r>
          </a:p>
        </p:txBody>
      </p:sp>
    </p:spTree>
    <p:extLst>
      <p:ext uri="{BB962C8B-B14F-4D97-AF65-F5344CB8AC3E}">
        <p14:creationId xmlns:p14="http://schemas.microsoft.com/office/powerpoint/2010/main" val="2200982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Projectverloop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Looptijd projecten: maximaal 27 maanden</a:t>
            </a:r>
          </a:p>
          <a:p>
            <a:endParaRPr lang="nl-BE" dirty="0"/>
          </a:p>
          <a:p>
            <a:r>
              <a:rPr lang="nl-BE" dirty="0"/>
              <a:t>Start 01/10/2017 – Einde 31/12/2019</a:t>
            </a:r>
          </a:p>
          <a:p>
            <a:pPr marL="288000" lvl="1" indent="0">
              <a:buNone/>
            </a:pPr>
            <a:r>
              <a:rPr lang="nl-BE" sz="1500" dirty="0"/>
              <a:t>(tenzij anders aangegeven)</a:t>
            </a:r>
          </a:p>
          <a:p>
            <a:pPr marL="288000" lvl="1" indent="0">
              <a:buNone/>
            </a:pPr>
            <a:endParaRPr lang="nl-BE" sz="1500" dirty="0"/>
          </a:p>
          <a:p>
            <a:pPr marL="0" lvl="1" indent="0">
              <a:buSzPct val="90000"/>
              <a:buBlip>
                <a:blip r:embed="rId3"/>
              </a:buBlip>
            </a:pPr>
            <a:r>
              <a:rPr lang="nl-BE" dirty="0"/>
              <a:t>Twee rapportperiodes</a:t>
            </a:r>
          </a:p>
          <a:p>
            <a:pPr marL="0" lvl="1" indent="0">
              <a:buSzPct val="90000"/>
              <a:buNone/>
            </a:pPr>
            <a:endParaRPr lang="nl-BE" dirty="0"/>
          </a:p>
          <a:p>
            <a:pPr marL="0" lvl="1" indent="0">
              <a:buSzPct val="90000"/>
              <a:buBlip>
                <a:blip r:embed="rId3"/>
              </a:buBlip>
            </a:pPr>
            <a:r>
              <a:rPr lang="nl-BE" dirty="0" err="1"/>
              <a:t>Coachingsbezoeken</a:t>
            </a:r>
            <a:endParaRPr lang="nl-BE" dirty="0"/>
          </a:p>
          <a:p>
            <a:pPr marL="0" lvl="1" indent="0">
              <a:buSzPct val="90000"/>
              <a:buNone/>
            </a:pPr>
            <a:endParaRPr lang="nl-BE" dirty="0"/>
          </a:p>
          <a:p>
            <a:pPr marL="0" lvl="1" indent="0">
              <a:buSzPct val="90000"/>
              <a:buBlip>
                <a:blip r:embed="rId3"/>
              </a:buBlip>
            </a:pPr>
            <a:r>
              <a:rPr lang="nl-BE" dirty="0"/>
              <a:t>Thematische werking</a:t>
            </a:r>
          </a:p>
          <a:p>
            <a:pPr lvl="1"/>
            <a:endParaRPr lang="nl-BE" dirty="0"/>
          </a:p>
          <a:p>
            <a:pPr marL="288000" lvl="1" indent="0">
              <a:buNone/>
            </a:pPr>
            <a:endParaRPr lang="nl-BE" dirty="0">
              <a:latin typeface="FlandersArtSans-Regular"/>
            </a:endParaRPr>
          </a:p>
          <a:p>
            <a:pPr marL="288000" lvl="1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67743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Administratieve verplichtingen bij de start</a:t>
            </a:r>
            <a:br>
              <a:rPr lang="nl-BE" dirty="0"/>
            </a:br>
            <a:endParaRPr lang="nl-BE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1448400" y="2067600"/>
            <a:ext cx="7416000" cy="36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200" kern="1200" spc="0">
                <a:solidFill>
                  <a:srgbClr val="003399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2200" kern="1200" spc="0">
                <a:solidFill>
                  <a:srgbClr val="003399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5"/>
              </a:buBlip>
              <a:defRPr sz="2000" kern="1200" spc="0">
                <a:solidFill>
                  <a:srgbClr val="003399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2000" kern="1200" spc="0">
                <a:solidFill>
                  <a:srgbClr val="003399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000" kern="1200" spc="0" baseline="0">
                <a:solidFill>
                  <a:srgbClr val="003399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BE" dirty="0"/>
          </a:p>
          <a:p>
            <a:pPr lvl="1"/>
            <a:endParaRPr lang="nl-BE" dirty="0"/>
          </a:p>
          <a:p>
            <a:pPr marL="288000" lvl="1" indent="0">
              <a:buFontTx/>
              <a:buNone/>
            </a:pPr>
            <a:endParaRPr lang="nl-BE" dirty="0">
              <a:latin typeface="FlandersArtSans-Regular"/>
            </a:endParaRPr>
          </a:p>
          <a:p>
            <a:pPr marL="288000" lvl="1" indent="0">
              <a:buFontTx/>
              <a:buNone/>
            </a:pPr>
            <a:endParaRPr lang="nl-BE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779733"/>
            <a:ext cx="7416000" cy="3672000"/>
          </a:xfrm>
        </p:spPr>
        <p:txBody>
          <a:bodyPr/>
          <a:lstStyle/>
          <a:p>
            <a:r>
              <a:rPr lang="nl-BE" dirty="0"/>
              <a:t>Verduidelijken van eventuele </a:t>
            </a:r>
            <a:r>
              <a:rPr lang="nl-BE" b="1" dirty="0"/>
              <a:t>opmerkingen</a:t>
            </a:r>
            <a:r>
              <a:rPr lang="nl-BE" dirty="0"/>
              <a:t> bij goedkeuring</a:t>
            </a:r>
          </a:p>
          <a:p>
            <a:pPr>
              <a:buNone/>
            </a:pPr>
            <a:endParaRPr lang="nl-BE" dirty="0"/>
          </a:p>
          <a:p>
            <a:r>
              <a:rPr lang="nl-BE" dirty="0"/>
              <a:t>Formele </a:t>
            </a:r>
            <a:r>
              <a:rPr lang="nl-BE" b="1" dirty="0"/>
              <a:t>partnerschapsovereenkomsten</a:t>
            </a:r>
          </a:p>
          <a:p>
            <a:pPr lvl="1"/>
            <a:r>
              <a:rPr lang="nl-BE" dirty="0"/>
              <a:t>Sjabloon beschikbaar in ESF-applicatie</a:t>
            </a:r>
          </a:p>
          <a:p>
            <a:pPr lvl="1"/>
            <a:r>
              <a:rPr lang="nl-BE" dirty="0"/>
              <a:t>Toelichting financiële stromen</a:t>
            </a:r>
          </a:p>
          <a:p>
            <a:pPr lvl="1"/>
            <a:r>
              <a:rPr lang="nl-BE" dirty="0"/>
              <a:t>Looptijd </a:t>
            </a:r>
          </a:p>
          <a:p>
            <a:pPr lvl="1"/>
            <a:r>
              <a:rPr lang="nl-BE" dirty="0"/>
              <a:t>Opladen in de ESF-applicatie</a:t>
            </a:r>
          </a:p>
          <a:p>
            <a:pPr lvl="1"/>
            <a:r>
              <a:rPr lang="nl-BE" dirty="0"/>
              <a:t>Slechts mits ondertekening mogen partners kosten maken</a:t>
            </a:r>
          </a:p>
          <a:p>
            <a:r>
              <a:rPr lang="nl-BE" b="1" dirty="0"/>
              <a:t>Na opladen </a:t>
            </a:r>
            <a:r>
              <a:rPr lang="nl-BE" dirty="0"/>
              <a:t>partnerschapsovereenkomst, </a:t>
            </a:r>
            <a:r>
              <a:rPr lang="nl-BE" b="1" dirty="0"/>
              <a:t>opmaak projectovereenkomst</a:t>
            </a:r>
          </a:p>
          <a:p>
            <a:endParaRPr lang="nl-BE" b="1" dirty="0"/>
          </a:p>
          <a:p>
            <a:r>
              <a:rPr lang="nl-BE" b="1" dirty="0"/>
              <a:t>Voorschot VCF</a:t>
            </a:r>
          </a:p>
          <a:p>
            <a:pPr>
              <a:buNone/>
            </a:pPr>
            <a:endParaRPr lang="nl-BE" dirty="0"/>
          </a:p>
          <a:p>
            <a:pPr marL="288000" lvl="1" indent="0">
              <a:buNone/>
            </a:pPr>
            <a:endParaRPr lang="nl-BE" dirty="0">
              <a:latin typeface="FlandersArtSans-Regular"/>
            </a:endParaRPr>
          </a:p>
          <a:p>
            <a:pPr marL="288000" lvl="1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93236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MLP-registratie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549440"/>
            <a:ext cx="7416000" cy="3804880"/>
          </a:xfrm>
        </p:spPr>
        <p:txBody>
          <a:bodyPr/>
          <a:lstStyle/>
          <a:p>
            <a:r>
              <a:rPr lang="nl-BE" dirty="0"/>
              <a:t>Hoe kan je starten met de registratie?</a:t>
            </a:r>
          </a:p>
          <a:p>
            <a:pPr lvl="1"/>
            <a:r>
              <a:rPr lang="nl-BE" dirty="0"/>
              <a:t>Op basis van organisatie- en vestigingsnummers zal VDAB uw organisatie </a:t>
            </a:r>
            <a:r>
              <a:rPr lang="nl-BE" b="1" dirty="0"/>
              <a:t>financieringsnummer</a:t>
            </a:r>
            <a:r>
              <a:rPr lang="nl-BE" dirty="0"/>
              <a:t> toewijzen.</a:t>
            </a:r>
          </a:p>
          <a:p>
            <a:pPr marL="288000" lvl="1" indent="0">
              <a:buNone/>
            </a:pPr>
            <a:r>
              <a:rPr lang="nl-BE" sz="1500" i="1" dirty="0"/>
              <a:t>(Zie ook link google drive)</a:t>
            </a:r>
          </a:p>
          <a:p>
            <a:pPr marL="288000" lvl="1" indent="0">
              <a:buNone/>
            </a:pPr>
            <a:endParaRPr lang="nl-BE" dirty="0"/>
          </a:p>
          <a:p>
            <a:pPr lvl="1"/>
            <a:r>
              <a:rPr lang="nl-BE" dirty="0"/>
              <a:t>De projectmedewerkers die zullen registreren moeten een </a:t>
            </a:r>
            <a:r>
              <a:rPr lang="nl-BE" b="1" dirty="0"/>
              <a:t>MLP-opleiding</a:t>
            </a:r>
            <a:r>
              <a:rPr lang="nl-BE" dirty="0"/>
              <a:t> volgen indien nieuwe gebruiker. </a:t>
            </a:r>
          </a:p>
          <a:p>
            <a:pPr marL="288000" lvl="1" indent="0">
              <a:buNone/>
            </a:pPr>
            <a:endParaRPr lang="nl-BE" dirty="0"/>
          </a:p>
          <a:p>
            <a:pPr lvl="1"/>
            <a:r>
              <a:rPr lang="nl-BE" dirty="0"/>
              <a:t>Meer info omtrent de </a:t>
            </a:r>
            <a:r>
              <a:rPr lang="nl-BE" b="1" dirty="0"/>
              <a:t>toegangsprocedure</a:t>
            </a:r>
            <a:r>
              <a:rPr lang="nl-BE" dirty="0"/>
              <a:t> op: </a:t>
            </a:r>
            <a:r>
              <a:rPr lang="nl-BE" u="sng" dirty="0">
                <a:hlinkClick r:id="rId2"/>
              </a:rPr>
              <a:t>https://partners.vdab.be/cvs/cvs_systoegang.shtml</a:t>
            </a:r>
            <a:r>
              <a:rPr lang="nl-NL" dirty="0"/>
              <a:t>. </a:t>
            </a:r>
          </a:p>
          <a:p>
            <a:pPr marL="288000" lvl="1" indent="0">
              <a:buNone/>
            </a:pPr>
            <a:endParaRPr lang="nl-BE" dirty="0"/>
          </a:p>
          <a:p>
            <a:pPr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66702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MLP-registratie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549440"/>
            <a:ext cx="7416000" cy="3804880"/>
          </a:xfrm>
        </p:spPr>
        <p:txBody>
          <a:bodyPr/>
          <a:lstStyle/>
          <a:p>
            <a:r>
              <a:rPr lang="nl-BE" dirty="0"/>
              <a:t>Hoe kan je begeleidingen registreren?</a:t>
            </a:r>
          </a:p>
          <a:p>
            <a:pPr lvl="1"/>
            <a:r>
              <a:rPr lang="nl-BE" dirty="0"/>
              <a:t>Je vraagt eerst </a:t>
            </a:r>
            <a:r>
              <a:rPr lang="nl-BE" b="1" dirty="0"/>
              <a:t>inzagerecht</a:t>
            </a:r>
            <a:r>
              <a:rPr lang="nl-BE" dirty="0"/>
              <a:t> aan voor de deelnemer aan de hand van het formulier ‘aanvraag inzagerecht op klantendossier’ (</a:t>
            </a:r>
            <a:r>
              <a:rPr lang="nl-BE" u="sng" dirty="0">
                <a:hlinkClick r:id="rId3"/>
              </a:rPr>
              <a:t>http://partners.vdab.be/cvs/index.shtml</a:t>
            </a:r>
            <a:r>
              <a:rPr lang="nl-BE" u="sng" dirty="0"/>
              <a:t>)</a:t>
            </a:r>
            <a:r>
              <a:rPr lang="nl-BE" dirty="0"/>
              <a:t>.</a:t>
            </a:r>
          </a:p>
          <a:p>
            <a:pPr marL="288000" lvl="1" indent="0">
              <a:buNone/>
            </a:pPr>
            <a:endParaRPr lang="nl-BE" dirty="0"/>
          </a:p>
          <a:p>
            <a:pPr lvl="1"/>
            <a:r>
              <a:rPr lang="nl-BE" dirty="0"/>
              <a:t>Je registreert een </a:t>
            </a:r>
            <a:r>
              <a:rPr lang="nl-BE" b="1" dirty="0"/>
              <a:t>‘begeleiding </a:t>
            </a:r>
            <a:r>
              <a:rPr lang="nl-BE" b="1" dirty="0" err="1"/>
              <a:t>ikv</a:t>
            </a:r>
            <a:r>
              <a:rPr lang="nl-BE" b="1" dirty="0"/>
              <a:t> ESF</a:t>
            </a:r>
            <a:r>
              <a:rPr lang="nl-BE" dirty="0"/>
              <a:t>’. Je noteert er het financieringsnummer specifiek voor uw organisatie opgemaakt voor deze begeleiding in het kader van deze ESF-oproep. </a:t>
            </a:r>
          </a:p>
          <a:p>
            <a:pPr marL="288000" lvl="1" indent="0">
              <a:buNone/>
            </a:pPr>
            <a:endParaRPr lang="nl-BE" dirty="0"/>
          </a:p>
          <a:p>
            <a:pPr lvl="1"/>
            <a:r>
              <a:rPr lang="nl-BE" dirty="0"/>
              <a:t>Graag </a:t>
            </a:r>
            <a:r>
              <a:rPr lang="nl-BE" b="1" dirty="0"/>
              <a:t>korte inhoud </a:t>
            </a:r>
            <a:r>
              <a:rPr lang="nl-BE" dirty="0"/>
              <a:t>algemeen project in samenvatting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35798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MLP-registratie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b="1" dirty="0"/>
              <a:t>MLP-fiche</a:t>
            </a:r>
            <a:r>
              <a:rPr lang="nl-BE" dirty="0"/>
              <a:t>: </a:t>
            </a:r>
          </a:p>
          <a:p>
            <a:pPr lvl="1"/>
            <a:r>
              <a:rPr lang="nl-BE" dirty="0"/>
              <a:t>publicatie op de VDAB-website</a:t>
            </a:r>
          </a:p>
          <a:p>
            <a:pPr lvl="1"/>
            <a:r>
              <a:rPr lang="nl-BE" dirty="0"/>
              <a:t>Overzicht van alle te ondernemen stappen bij de registratie van de begeleidingen. </a:t>
            </a:r>
          </a:p>
          <a:p>
            <a:endParaRPr lang="nl-BE" dirty="0"/>
          </a:p>
          <a:p>
            <a:r>
              <a:rPr lang="nl-BE" b="1" dirty="0"/>
              <a:t>Up-to-date houden van klantendossier: </a:t>
            </a:r>
            <a:r>
              <a:rPr lang="nl-BE" dirty="0"/>
              <a:t>update CV indien relevant, scoren competenties, randvoorwaarden, ...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17658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MLP-registratie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549440"/>
            <a:ext cx="7416000" cy="3804880"/>
          </a:xfrm>
        </p:spPr>
        <p:txBody>
          <a:bodyPr/>
          <a:lstStyle/>
          <a:p>
            <a:r>
              <a:rPr lang="nl-BE" b="1" dirty="0"/>
              <a:t>Vermijden overlap met lopende of aflopende acties</a:t>
            </a:r>
          </a:p>
          <a:p>
            <a:pPr>
              <a:buNone/>
            </a:pPr>
            <a:endParaRPr lang="nl-BE" b="1" dirty="0"/>
          </a:p>
          <a:p>
            <a:r>
              <a:rPr lang="nl-BE" b="1" dirty="0"/>
              <a:t>MLP-monitoring</a:t>
            </a:r>
          </a:p>
          <a:p>
            <a:pPr lvl="1"/>
            <a:r>
              <a:rPr lang="nl-BE" dirty="0"/>
              <a:t>Tabellen met een overzicht van de deelnemersgegevens </a:t>
            </a:r>
          </a:p>
          <a:p>
            <a:pPr lvl="2"/>
            <a:r>
              <a:rPr lang="nl-BE" dirty="0"/>
              <a:t>Controleren of alle deelnemers correct geregistreerd zijn</a:t>
            </a:r>
          </a:p>
          <a:p>
            <a:pPr lvl="2"/>
            <a:r>
              <a:rPr lang="nl-BE" dirty="0"/>
              <a:t>Indicatoren aanvullen</a:t>
            </a:r>
          </a:p>
          <a:p>
            <a:pPr lvl="1"/>
            <a:r>
              <a:rPr lang="nl-BE" dirty="0"/>
              <a:t>Belangrijk want het aantal deelnemers in MLP zal tellen voor de controle van het aantal begeleidingen. </a:t>
            </a:r>
          </a:p>
          <a:p>
            <a:pPr lvl="1"/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4855903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">
  <a:themeElements>
    <a:clrScheme name="Vlaamse overheid presentatie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FFF2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D2F0DD5C-7E50-4920-B7D3-BD639FE43863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3D7CBE47A1394BACCB95EB8B913B41" ma:contentTypeVersion="0" ma:contentTypeDescription="Een nieuw document maken." ma:contentTypeScope="" ma:versionID="fd6f1aab3b8bbd1b73ea510d8477482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978a156f712f99d6452530788f7ffe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716063-8330-4822-9D4B-EBFB49ABB7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ED18DE-AB79-4F5F-8ED6-57FDB68295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2BCF18B-6337-4FB2-9219-AF02A66A6E5A}">
  <ds:schemaRefs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10209</TotalTime>
  <Words>1101</Words>
  <Application>Microsoft Office PowerPoint</Application>
  <PresentationFormat>Diavoorstelling (4:3)</PresentationFormat>
  <Paragraphs>254</Paragraphs>
  <Slides>23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30" baseType="lpstr">
      <vt:lpstr>Calibri</vt:lpstr>
      <vt:lpstr>FlandersArtSans-Regular</vt:lpstr>
      <vt:lpstr>FlandersArtSerif-Regular</vt:lpstr>
      <vt:lpstr>FlandersArtSans-Bold</vt:lpstr>
      <vt:lpstr>Wingdings</vt:lpstr>
      <vt:lpstr>Arial</vt:lpstr>
      <vt:lpstr>Powerpoint</vt:lpstr>
      <vt:lpstr>Startsessie ESF-Oproep 405 “Begeleiding van maatschappelijk kwetsbare groepen in Vlaanderen &amp; Brussel”</vt:lpstr>
      <vt:lpstr>Agenda</vt:lpstr>
      <vt:lpstr>Voorstelling projecten </vt:lpstr>
      <vt:lpstr>Projectverloop</vt:lpstr>
      <vt:lpstr>Administratieve verplichtingen bij de start </vt:lpstr>
      <vt:lpstr>MLP-registratie</vt:lpstr>
      <vt:lpstr>MLP-registratie</vt:lpstr>
      <vt:lpstr>MLP-registratie</vt:lpstr>
      <vt:lpstr>MLP-registratie</vt:lpstr>
      <vt:lpstr>Rapportering - Kosten</vt:lpstr>
      <vt:lpstr>Standaardkosten – tijdsinzet: subsidiabele activiteiten </vt:lpstr>
      <vt:lpstr>Standaardkosten – tijdsinzet: subsidiabele activiteiten </vt:lpstr>
      <vt:lpstr>Rapportering – bewijsvoering </vt:lpstr>
      <vt:lpstr>Rapportering - bewijsvoering</vt:lpstr>
      <vt:lpstr>Rapportering - bewijsvoering</vt:lpstr>
      <vt:lpstr>Rapportering – beoordeling door ESF</vt:lpstr>
      <vt:lpstr>Publicitaire Verplichtingen</vt:lpstr>
      <vt:lpstr> Wetgeving overheidsopdrachten </vt:lpstr>
      <vt:lpstr>Ondersteuning ESF</vt:lpstr>
      <vt:lpstr>Overzichten projecten  West- en Oost-Vlaanderen </vt:lpstr>
      <vt:lpstr>Overzichten projecten Limburg </vt:lpstr>
      <vt:lpstr>Overzichten projecten Brussel </vt:lpstr>
      <vt:lpstr>Overzichten projecten Antwerpen &amp; Vlaams-Brabant </vt:lpstr>
    </vt:vector>
  </TitlesOfParts>
  <Company>Vlaamse 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Infosessie  Oproep Versterkt Streekbeleid 354</dc:title>
  <dc:creator>Van Sande, Pieter</dc:creator>
  <cp:lastModifiedBy>Dewitte, Anneleen</cp:lastModifiedBy>
  <cp:revision>105</cp:revision>
  <cp:lastPrinted>2016-07-13T08:07:21Z</cp:lastPrinted>
  <dcterms:created xsi:type="dcterms:W3CDTF">2016-02-04T15:51:25Z</dcterms:created>
  <dcterms:modified xsi:type="dcterms:W3CDTF">2017-12-20T09:37:20Z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0x010100F53D7CBE47A1394BACCB95EB8B913B41</vt:lpwstr>
  </property>
</Properties>
</file>