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92"/>
  </p:notesMasterIdLst>
  <p:handoutMasterIdLst>
    <p:handoutMasterId r:id="rId93"/>
  </p:handoutMasterIdLst>
  <p:sldIdLst>
    <p:sldId id="355" r:id="rId6"/>
    <p:sldId id="273" r:id="rId7"/>
    <p:sldId id="274" r:id="rId8"/>
    <p:sldId id="275" r:id="rId9"/>
    <p:sldId id="276" r:id="rId10"/>
    <p:sldId id="277" r:id="rId11"/>
    <p:sldId id="356" r:id="rId12"/>
    <p:sldId id="357" r:id="rId13"/>
    <p:sldId id="280" r:id="rId14"/>
    <p:sldId id="374" r:id="rId15"/>
    <p:sldId id="375" r:id="rId16"/>
    <p:sldId id="381" r:id="rId17"/>
    <p:sldId id="382" r:id="rId18"/>
    <p:sldId id="410" r:id="rId19"/>
    <p:sldId id="376" r:id="rId20"/>
    <p:sldId id="377" r:id="rId21"/>
    <p:sldId id="408" r:id="rId22"/>
    <p:sldId id="358" r:id="rId23"/>
    <p:sldId id="281" r:id="rId24"/>
    <p:sldId id="283" r:id="rId25"/>
    <p:sldId id="284" r:id="rId26"/>
    <p:sldId id="420" r:id="rId27"/>
    <p:sldId id="421" r:id="rId28"/>
    <p:sldId id="422" r:id="rId29"/>
    <p:sldId id="423" r:id="rId30"/>
    <p:sldId id="424" r:id="rId31"/>
    <p:sldId id="425" r:id="rId32"/>
    <p:sldId id="426" r:id="rId33"/>
    <p:sldId id="427" r:id="rId34"/>
    <p:sldId id="394" r:id="rId35"/>
    <p:sldId id="293" r:id="rId36"/>
    <p:sldId id="294" r:id="rId37"/>
    <p:sldId id="295" r:id="rId38"/>
    <p:sldId id="296" r:id="rId39"/>
    <p:sldId id="297" r:id="rId40"/>
    <p:sldId id="361" r:id="rId41"/>
    <p:sldId id="298" r:id="rId42"/>
    <p:sldId id="299" r:id="rId43"/>
    <p:sldId id="301" r:id="rId44"/>
    <p:sldId id="302" r:id="rId45"/>
    <p:sldId id="378" r:id="rId46"/>
    <p:sldId id="303" r:id="rId47"/>
    <p:sldId id="379" r:id="rId48"/>
    <p:sldId id="306" r:id="rId49"/>
    <p:sldId id="380" r:id="rId50"/>
    <p:sldId id="359" r:id="rId51"/>
    <p:sldId id="307" r:id="rId52"/>
    <p:sldId id="308" r:id="rId53"/>
    <p:sldId id="309" r:id="rId54"/>
    <p:sldId id="310" r:id="rId55"/>
    <p:sldId id="311" r:id="rId56"/>
    <p:sldId id="317" r:id="rId57"/>
    <p:sldId id="318" r:id="rId58"/>
    <p:sldId id="415" r:id="rId59"/>
    <p:sldId id="416" r:id="rId60"/>
    <p:sldId id="417" r:id="rId61"/>
    <p:sldId id="418" r:id="rId62"/>
    <p:sldId id="419" r:id="rId63"/>
    <p:sldId id="383" r:id="rId64"/>
    <p:sldId id="384" r:id="rId65"/>
    <p:sldId id="385" r:id="rId66"/>
    <p:sldId id="386" r:id="rId67"/>
    <p:sldId id="387" r:id="rId68"/>
    <p:sldId id="388" r:id="rId69"/>
    <p:sldId id="389" r:id="rId70"/>
    <p:sldId id="390" r:id="rId71"/>
    <p:sldId id="391" r:id="rId72"/>
    <p:sldId id="396" r:id="rId73"/>
    <p:sldId id="412" r:id="rId74"/>
    <p:sldId id="397" r:id="rId75"/>
    <p:sldId id="401" r:id="rId76"/>
    <p:sldId id="413" r:id="rId77"/>
    <p:sldId id="402" r:id="rId78"/>
    <p:sldId id="403" r:id="rId79"/>
    <p:sldId id="404" r:id="rId80"/>
    <p:sldId id="405" r:id="rId81"/>
    <p:sldId id="406" r:id="rId82"/>
    <p:sldId id="414" r:id="rId83"/>
    <p:sldId id="347" r:id="rId84"/>
    <p:sldId id="348" r:id="rId85"/>
    <p:sldId id="349" r:id="rId86"/>
    <p:sldId id="350" r:id="rId87"/>
    <p:sldId id="351" r:id="rId88"/>
    <p:sldId id="409" r:id="rId89"/>
    <p:sldId id="353" r:id="rId90"/>
    <p:sldId id="354" r:id="rId91"/>
  </p:sldIdLst>
  <p:sldSz cx="9144000" cy="6858000" type="screen4x3"/>
  <p:notesSz cx="6858000" cy="9144000"/>
  <p:embeddedFontLst>
    <p:embeddedFont>
      <p:font typeface="FlandersArtSans-Bold" panose="00000800000000000000" pitchFamily="2" charset="0"/>
      <p:bold r:id="rId94"/>
    </p:embeddedFont>
    <p:embeddedFont>
      <p:font typeface="FlandersArtSerif-Regular" panose="00000500000000000000" pitchFamily="2" charset="0"/>
      <p:regular r:id="rId95"/>
    </p:embeddedFont>
    <p:embeddedFont>
      <p:font typeface="Palatino Linotype" panose="02040502050505030304" pitchFamily="18" charset="0"/>
      <p:regular r:id="rId96"/>
      <p:bold r:id="rId97"/>
      <p:italic r:id="rId98"/>
      <p:boldItalic r:id="rId99"/>
    </p:embeddedFont>
    <p:embeddedFont>
      <p:font typeface="Calibri" panose="020F0502020204030204" pitchFamily="34" charset="0"/>
      <p:regular r:id="rId100"/>
      <p:bold r:id="rId101"/>
      <p:italic r:id="rId102"/>
      <p:boldItalic r:id="rId103"/>
    </p:embeddedFont>
    <p:embeddedFont>
      <p:font typeface="FlandersArtSans-Regular" panose="00000500000000000000" pitchFamily="2" charset="0"/>
      <p:regular r:id="rId104"/>
    </p:embeddedFont>
    <p:embeddedFont>
      <p:font typeface="FlandersArtSans-Light" panose="00000400000000000000" pitchFamily="2" charset="0"/>
      <p:regular r:id="rId105"/>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ossens, Nikas" initials="G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85015" autoAdjust="0"/>
  </p:normalViewPr>
  <p:slideViewPr>
    <p:cSldViewPr snapToGrid="0" showGuides="1">
      <p:cViewPr varScale="1">
        <p:scale>
          <a:sx n="74" d="100"/>
          <a:sy n="74" d="100"/>
        </p:scale>
        <p:origin x="1315" y="58"/>
      </p:cViewPr>
      <p:guideLst>
        <p:guide orient="horz" pos="2160"/>
        <p:guide pos="2880"/>
        <p:guide pos="5581"/>
      </p:guideLst>
    </p:cSldViewPr>
  </p:slideViewPr>
  <p:outlineViewPr>
    <p:cViewPr>
      <p:scale>
        <a:sx n="33" d="100"/>
        <a:sy n="33" d="100"/>
      </p:scale>
      <p:origin x="0" y="47244"/>
    </p:cViewPr>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presProps" Target="pres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font" Target="fonts/font9.fntdata"/><Relationship Id="rId110"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font" Target="fonts/font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font" Target="fonts/font7.fntdata"/><Relationship Id="rId105" Type="http://schemas.openxmlformats.org/officeDocument/2006/relationships/font" Target="fonts/font1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handoutMaster" Target="handoutMasters/handoutMaster1.xml"/><Relationship Id="rId98"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font" Target="fonts/font10.fntdata"/><Relationship Id="rId108"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4.fntdata"/><Relationship Id="rId104" Type="http://schemas.openxmlformats.org/officeDocument/2006/relationships/font" Target="fonts/font11.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5-2-2018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5/02/2018</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lexwerkscan.b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securex.be/nl/publieke-sector/health-safety/model-aanpak/"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1222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115280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Aanmelden</a:t>
            </a:r>
            <a:r>
              <a:rPr lang="nl-BE" baseline="0" dirty="0"/>
              <a:t> in de applicatie met digitale ID-kaart.</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429261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Nieuwe organisaties dienen zich eerste te registreren met hun ondernemingsnummer.</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429261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Een uitgebreide handleiding voor het gebruik van de ESF-applicatie kan u vinden in de ESF-archiefruimte onder ‘handleidingen’ &gt; ‘Handleiding e-</a:t>
            </a:r>
            <a:r>
              <a:rPr lang="nl-BE" baseline="0" dirty="0" err="1"/>
              <a:t>signing</a:t>
            </a:r>
            <a:r>
              <a:rPr lang="nl-BE" baseline="0" dirty="0"/>
              <a:t>’.</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429261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Wingdings" pitchFamily="2" charset="2"/>
              </a:rPr>
              <a:t>- Lopende oproepen</a:t>
            </a:r>
          </a:p>
          <a:p>
            <a:pPr lvl="1"/>
            <a:r>
              <a:rPr lang="nl-NL" dirty="0">
                <a:sym typeface="Wingdings" pitchFamily="2" charset="2"/>
              </a:rPr>
              <a:t>- Oproep 375 Duurzaam Loopbaanbeleid</a:t>
            </a:r>
          </a:p>
          <a:p>
            <a:pPr lvl="1"/>
            <a:r>
              <a:rPr lang="nl-NL" dirty="0">
                <a:sym typeface="Wingdings" pitchFamily="2" charset="2"/>
              </a:rPr>
              <a:t>- Oproep 376 Anders Organiseren</a:t>
            </a:r>
          </a:p>
          <a:p>
            <a:endParaRPr lang="nl-NL" dirty="0">
              <a:sym typeface="Wingdings" pitchFamily="2" charset="2"/>
            </a:endParaRPr>
          </a:p>
          <a:p>
            <a:r>
              <a:rPr lang="nl-NL" dirty="0">
                <a:sym typeface="Wingdings" pitchFamily="2" charset="2"/>
              </a:rPr>
              <a:t>- Projectvoorstel opmaken</a:t>
            </a:r>
          </a:p>
          <a:p>
            <a:pPr marL="745200" lvl="1" indent="-457200">
              <a:buFont typeface="+mj-lt"/>
              <a:buAutoNum type="arabicPeriod"/>
              <a:defRPr/>
            </a:pPr>
            <a:r>
              <a:rPr lang="nl-BE" altLang="nl-BE" dirty="0">
                <a:cs typeface="Arial" charset="0"/>
              </a:rPr>
              <a:t>Inhoudelijke analyse</a:t>
            </a:r>
          </a:p>
          <a:p>
            <a:pPr marL="745200" lvl="1" indent="-457200">
              <a:buFont typeface="+mj-lt"/>
              <a:buAutoNum type="arabicPeriod" startAt="2"/>
              <a:defRPr/>
            </a:pPr>
            <a:r>
              <a:rPr lang="nl-BE" dirty="0">
                <a:cs typeface="Arial" charset="0"/>
              </a:rPr>
              <a:t>Projectplanning</a:t>
            </a:r>
          </a:p>
          <a:p>
            <a:pPr marL="745200" lvl="1" indent="-457200">
              <a:buFont typeface="+mj-lt"/>
              <a:buAutoNum type="arabicPeriod" startAt="2"/>
              <a:defRPr/>
            </a:pPr>
            <a:r>
              <a:rPr lang="nl-BE" dirty="0">
                <a:cs typeface="Arial" charset="0"/>
              </a:rPr>
              <a:t>Financiële begroting</a:t>
            </a:r>
            <a:endParaRPr lang="nl-BE" dirty="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429261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1034264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63486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383190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3076719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r>
              <a:rPr lang="nl-BE" altLang="nl-BE" baseline="0" dirty="0"/>
              <a:t>Een meer algemene beleidsdoelstelling achter d</a:t>
            </a:r>
            <a:r>
              <a:rPr lang="nl-BE" altLang="nl-BE" dirty="0"/>
              <a:t>eze oproep is het verhogen</a:t>
            </a:r>
            <a:r>
              <a:rPr lang="nl-BE" altLang="nl-BE" baseline="0" dirty="0"/>
              <a:t> van</a:t>
            </a:r>
            <a:r>
              <a:rPr lang="nl-BE" altLang="nl-BE" dirty="0"/>
              <a:t> de werkzaamheidsgraad door het verbeteren</a:t>
            </a:r>
            <a:r>
              <a:rPr lang="nl-BE" altLang="nl-BE" baseline="0" dirty="0"/>
              <a:t> van de kwaliteit van het werk op de Vlaamse arbeidsmarkt.</a:t>
            </a:r>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19</a:t>
            </a:fld>
            <a:endParaRPr lang="nl-BE" altLang="nl-BE" sz="1300"/>
          </a:p>
        </p:txBody>
      </p:sp>
    </p:spTree>
    <p:extLst>
      <p:ext uri="{BB962C8B-B14F-4D97-AF65-F5344CB8AC3E}">
        <p14:creationId xmlns:p14="http://schemas.microsoft.com/office/powerpoint/2010/main" val="159127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3510585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a:ln/>
        </p:spPr>
      </p:sp>
      <p:sp>
        <p:nvSpPr>
          <p:cNvPr id="90115" name="Tijdelijke aanduiding voor notities 2"/>
          <p:cNvSpPr>
            <a:spLocks noGrp="1"/>
          </p:cNvSpPr>
          <p:nvPr>
            <p:ph type="body" idx="1"/>
          </p:nvPr>
        </p:nvSpPr>
        <p:spPr>
          <a:noFill/>
        </p:spPr>
        <p:txBody>
          <a:bodyPr/>
          <a:lstStyle/>
          <a:p>
            <a:endParaRPr lang="nl-BE" altLang="nl-BE" dirty="0"/>
          </a:p>
        </p:txBody>
      </p:sp>
      <p:sp>
        <p:nvSpPr>
          <p:cNvPr id="90116"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BFA9C6-878A-41EE-A553-74592AA34ED0}" type="slidenum">
              <a:rPr lang="nl-BE" altLang="nl-BE" sz="1300" smtClean="0">
                <a:solidFill>
                  <a:srgbClr val="000000"/>
                </a:solidFill>
              </a:rPr>
              <a:pPr eaLnBrk="1" hangingPunct="1">
                <a:spcBef>
                  <a:spcPct val="0"/>
                </a:spcBef>
              </a:pPr>
              <a:t>20</a:t>
            </a:fld>
            <a:endParaRPr lang="nl-BE" altLang="nl-BE" sz="1300">
              <a:solidFill>
                <a:srgbClr val="000000"/>
              </a:solidFill>
            </a:endParaRPr>
          </a:p>
        </p:txBody>
      </p:sp>
    </p:spTree>
    <p:extLst>
      <p:ext uri="{BB962C8B-B14F-4D97-AF65-F5344CB8AC3E}">
        <p14:creationId xmlns:p14="http://schemas.microsoft.com/office/powerpoint/2010/main" val="146255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21</a:t>
            </a:fld>
            <a:endParaRPr lang="nl-BE"/>
          </a:p>
        </p:txBody>
      </p:sp>
    </p:spTree>
    <p:extLst>
      <p:ext uri="{BB962C8B-B14F-4D97-AF65-F5344CB8AC3E}">
        <p14:creationId xmlns:p14="http://schemas.microsoft.com/office/powerpoint/2010/main" val="2542336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3288282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163760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4238088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1830266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a:t>De structurele uitvoering van het nieuwe tot stand gekomen of reeds bestaande beleid kan geen deel uitmaken van het project.</a:t>
            </a:r>
            <a:r>
              <a:rPr lang="nl-BE" sz="1200" baseline="0" dirty="0"/>
              <a:t> </a:t>
            </a:r>
            <a:r>
              <a:rPr lang="nl-BE" sz="1200" dirty="0"/>
              <a:t>Zo kan een project bijvoorbeeld een nieuw draaiboek voor functioneringsgesprekken ontwikkelen en testen, maar is het niet mogelijk om alle functioneringsgesprekken die standaard worden gevoerd in de organisatie te financieren binnen het project.</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621390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u="sng" dirty="0"/>
              <a:t>www.wellfie.be</a:t>
            </a:r>
            <a:r>
              <a:rPr lang="nl-BE" dirty="0"/>
              <a:t> &gt; gratis</a:t>
            </a:r>
            <a:r>
              <a:rPr lang="nl-BE" baseline="0" dirty="0"/>
              <a:t> online tool van het IDEWE voor het meten van de werkbaarheid van het werk binnen de organisatie + automatische aanmaak van een actieplan.</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nl-BE" dirty="0">
                <a:hlinkClick r:id="rId3"/>
              </a:rPr>
              <a:t>www.flexwerkscan.be</a:t>
            </a:r>
            <a:r>
              <a:rPr lang="nl-BE" dirty="0"/>
              <a:t> &gt; gratis online tool van de </a:t>
            </a:r>
            <a:r>
              <a:rPr lang="nl-BE" dirty="0" err="1"/>
              <a:t>Antwerp</a:t>
            </a:r>
            <a:r>
              <a:rPr lang="nl-BE" baseline="0" dirty="0"/>
              <a:t> Management School en </a:t>
            </a:r>
            <a:r>
              <a:rPr lang="nl-BE" baseline="0" dirty="0" err="1"/>
              <a:t>Flanders</a:t>
            </a:r>
            <a:r>
              <a:rPr lang="nl-BE" baseline="0" dirty="0"/>
              <a:t> </a:t>
            </a:r>
            <a:r>
              <a:rPr lang="nl-BE" baseline="0" dirty="0" err="1"/>
              <a:t>Synergy</a:t>
            </a:r>
            <a:r>
              <a:rPr lang="nl-BE" baseline="0" dirty="0"/>
              <a:t> voor het meten van de mogelijkheden voor werknemers tot flexibel werken binnen de organisatie. </a:t>
            </a:r>
            <a:r>
              <a:rPr lang="nl-BE" dirty="0"/>
              <a:t> Op basis van uw score hierop wordt er automatisch een advies</a:t>
            </a:r>
            <a:r>
              <a:rPr lang="nl-BE" baseline="0" dirty="0"/>
              <a:t> meegegeven over hoe u uw beleid rond plaats- en tijdonafhankelijk werken kan verbeteren. </a:t>
            </a:r>
            <a:r>
              <a:rPr lang="nl-BE" dirty="0"/>
              <a:t> </a:t>
            </a:r>
            <a:endParaRPr lang="nl-BE" u="sng" dirty="0">
              <a:hlinkClick r:id="rId4"/>
            </a:endParaRP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nl-BE" u="sng" dirty="0">
                <a:hlinkClick r:id="rId4"/>
              </a:rPr>
              <a:t>www.securex.be/nl/publieke-sector/health-safety/model-aanpak/</a:t>
            </a:r>
            <a:r>
              <a:rPr lang="nl-BE" dirty="0"/>
              <a:t> &gt; welzijnsplan na welzijnsaudit door </a:t>
            </a:r>
            <a:r>
              <a:rPr lang="nl-BE" dirty="0" err="1"/>
              <a:t>Securex</a:t>
            </a:r>
            <a:r>
              <a:rPr lang="nl-BE" dirty="0"/>
              <a:t> (in kaart brengen van de </a:t>
            </a:r>
            <a:r>
              <a:rPr lang="nl-BE" b="1" dirty="0"/>
              <a:t>werkomstandigheden</a:t>
            </a:r>
            <a:r>
              <a:rPr lang="nl-BE" dirty="0"/>
              <a:t> en </a:t>
            </a:r>
            <a:r>
              <a:rPr lang="nl-BE" b="1" dirty="0"/>
              <a:t>welzijn</a:t>
            </a:r>
            <a:r>
              <a:rPr lang="nl-BE" dirty="0"/>
              <a:t> op het werk).</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nl-BE" dirty="0"/>
              <a:t>SWOT-analyse: voornamelijk de interne factoren (</a:t>
            </a:r>
            <a:r>
              <a:rPr lang="nl-BE" dirty="0" err="1"/>
              <a:t>strengths</a:t>
            </a:r>
            <a:r>
              <a:rPr lang="nl-BE" dirty="0"/>
              <a:t> en </a:t>
            </a:r>
            <a:r>
              <a:rPr lang="nl-BE" dirty="0" err="1"/>
              <a:t>weaknesses</a:t>
            </a:r>
            <a:r>
              <a:rPr lang="nl-BE" dirty="0"/>
              <a:t>) kunnen waardevolle informatie opleveren m.b.t. de werkbaarheid van het werk.</a:t>
            </a:r>
          </a:p>
          <a:p>
            <a:pPr marL="171450" indent="-171450">
              <a:buFontTx/>
              <a:buChar char="-"/>
            </a:pP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30</a:t>
            </a:fld>
            <a:endParaRPr lang="nl-BE"/>
          </a:p>
        </p:txBody>
      </p:sp>
    </p:spTree>
    <p:extLst>
      <p:ext uri="{BB962C8B-B14F-4D97-AF65-F5344CB8AC3E}">
        <p14:creationId xmlns:p14="http://schemas.microsoft.com/office/powerpoint/2010/main" val="2928005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BE" dirty="0"/>
              <a:t>De vragen</a:t>
            </a:r>
            <a:r>
              <a:rPr lang="nl-BE" baseline="0" dirty="0"/>
              <a:t> m.b.t. de</a:t>
            </a:r>
            <a:r>
              <a:rPr lang="nl-BE" dirty="0"/>
              <a:t> </a:t>
            </a:r>
            <a:r>
              <a:rPr lang="nl-BE" b="1" dirty="0"/>
              <a:t>inhoudelijke analyse</a:t>
            </a:r>
            <a:r>
              <a:rPr lang="nl-BE" dirty="0"/>
              <a:t> zijn terug te vinden als bijlage van de oproep in de ESF-applicatie</a:t>
            </a:r>
            <a:r>
              <a:rPr lang="nl-BE" baseline="0" dirty="0"/>
              <a:t> onder het document ‘375_Oproep </a:t>
            </a:r>
            <a:r>
              <a:rPr lang="nl-BE" baseline="0" dirty="0" err="1"/>
              <a:t>DLB_Inhoudelijke</a:t>
            </a:r>
            <a:r>
              <a:rPr lang="nl-BE" baseline="0" dirty="0"/>
              <a:t> vragen projectvoorstel’. </a:t>
            </a:r>
          </a:p>
          <a:p>
            <a:pPr marL="228600" indent="-228600">
              <a:buAutoNum type="arabicPeriod"/>
            </a:pPr>
            <a:r>
              <a:rPr lang="nl-BE" baseline="0" dirty="0"/>
              <a:t>Het </a:t>
            </a:r>
            <a:r>
              <a:rPr lang="nl-BE" b="1" baseline="0" dirty="0"/>
              <a:t>planningssjabloon</a:t>
            </a:r>
            <a:r>
              <a:rPr lang="nl-BE" baseline="0" dirty="0"/>
              <a:t> is bijgevoegd als bijlage van de oproep in de ESF-applicatie onder het document ‘375_Oproep </a:t>
            </a:r>
            <a:r>
              <a:rPr lang="nl-BE" baseline="0" dirty="0" err="1"/>
              <a:t>DLB_Sjabloon</a:t>
            </a:r>
            <a:r>
              <a:rPr lang="nl-BE" baseline="0" dirty="0"/>
              <a:t> planning’.</a:t>
            </a:r>
          </a:p>
          <a:p>
            <a:pPr marL="228600" indent="-228600">
              <a:buAutoNum type="arabicPeriod"/>
            </a:pPr>
            <a:r>
              <a:rPr lang="nl-BE" baseline="0" dirty="0"/>
              <a:t>De </a:t>
            </a:r>
            <a:r>
              <a:rPr lang="nl-BE" b="1" baseline="0" dirty="0"/>
              <a:t>financiële begroting</a:t>
            </a:r>
            <a:r>
              <a:rPr lang="nl-BE" baseline="0" dirty="0"/>
              <a:t> wordt opgesteld m.b.v. het document ‘375_Oproep </a:t>
            </a:r>
            <a:r>
              <a:rPr lang="nl-BE" baseline="0" dirty="0" err="1"/>
              <a:t>DLB_Detaillering</a:t>
            </a:r>
            <a:r>
              <a:rPr lang="nl-BE" baseline="0" dirty="0"/>
              <a:t> kosten_en_financiering_16092016’, eveneens bijgevoegd als bijlage van de oproep in de ESF-applicatie.</a:t>
            </a:r>
          </a:p>
          <a:p>
            <a:pPr marL="0" indent="0">
              <a:buNone/>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Deze documenten kan u aanvullen en vervolgens opladen als bijlagen van uw projectvoorstel in de ESF-applicatie.</a:t>
            </a:r>
          </a:p>
          <a:p>
            <a:pPr marL="0" indent="0">
              <a:buNone/>
            </a:pP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31</a:t>
            </a:fld>
            <a:endParaRPr lang="nl-BE"/>
          </a:p>
        </p:txBody>
      </p:sp>
    </p:spTree>
    <p:extLst>
      <p:ext uri="{BB962C8B-B14F-4D97-AF65-F5344CB8AC3E}">
        <p14:creationId xmlns:p14="http://schemas.microsoft.com/office/powerpoint/2010/main" val="3852626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Deze vraag zal niet gescoord worden, maar wordt gesteld om een duidelijk zicht te krijgen op uw organisatie. We vragen concreet naar de volgende zaken:</a:t>
            </a:r>
          </a:p>
          <a:p>
            <a:r>
              <a:rPr lang="nl-BE" sz="1200" b="0" i="0" u="none" strike="noStrike" kern="1200" baseline="0" dirty="0">
                <a:solidFill>
                  <a:schemeClr val="tx1"/>
                </a:solidFill>
                <a:latin typeface="+mn-lt"/>
                <a:ea typeface="+mn-ea"/>
                <a:cs typeface="+mn-cs"/>
              </a:rPr>
              <a:t>- </a:t>
            </a:r>
            <a:r>
              <a:rPr lang="nl-BE" sz="1200" b="1" i="0" u="none" strike="noStrike" kern="1200" baseline="0" dirty="0">
                <a:solidFill>
                  <a:schemeClr val="tx1"/>
                </a:solidFill>
                <a:latin typeface="+mn-lt"/>
                <a:ea typeface="+mn-ea"/>
                <a:cs typeface="+mn-cs"/>
              </a:rPr>
              <a:t>Werking</a:t>
            </a:r>
            <a:r>
              <a:rPr lang="nl-BE" sz="1200" b="0" i="0" u="none" strike="noStrike" kern="1200" baseline="0" dirty="0">
                <a:solidFill>
                  <a:schemeClr val="tx1"/>
                </a:solidFill>
                <a:latin typeface="+mn-lt"/>
                <a:ea typeface="+mn-ea"/>
                <a:cs typeface="+mn-cs"/>
              </a:rPr>
              <a:t>: uit welke hiërarchische niveaus, afdelingen, teams en functies (bv. verkoper, chauffeur, ploegbaas, HR-manager) is uw organisatie opgebouwd en in welke relatie staan zij ten opzichte van elkaar? Maak eventueel gebruik van een organogram.</a:t>
            </a:r>
          </a:p>
          <a:p>
            <a:r>
              <a:rPr lang="nl-BE" sz="1200" b="0" i="0" u="none" strike="noStrike" kern="1200" baseline="0" dirty="0">
                <a:solidFill>
                  <a:schemeClr val="tx1"/>
                </a:solidFill>
                <a:latin typeface="+mn-lt"/>
                <a:ea typeface="+mn-ea"/>
                <a:cs typeface="+mn-cs"/>
              </a:rPr>
              <a:t>- </a:t>
            </a:r>
            <a:r>
              <a:rPr lang="nl-BE" sz="1200" b="1" i="0" u="none" strike="noStrike" kern="1200" baseline="0" dirty="0">
                <a:solidFill>
                  <a:schemeClr val="tx1"/>
                </a:solidFill>
                <a:latin typeface="+mn-lt"/>
                <a:ea typeface="+mn-ea"/>
                <a:cs typeface="+mn-cs"/>
              </a:rPr>
              <a:t>Context</a:t>
            </a:r>
            <a:r>
              <a:rPr lang="nl-BE" sz="1200" b="0" i="0" u="none" strike="noStrike" kern="1200" baseline="0" dirty="0">
                <a:solidFill>
                  <a:schemeClr val="tx1"/>
                </a:solidFill>
                <a:latin typeface="+mn-lt"/>
                <a:ea typeface="+mn-ea"/>
                <a:cs typeface="+mn-cs"/>
              </a:rPr>
              <a:t>: op welke manier verhoudt uw onderneming zich ten opzichte van andere bedrijven en organisaties binnen de sector?</a:t>
            </a:r>
          </a:p>
          <a:p>
            <a:r>
              <a:rPr lang="nl-BE" sz="1200" b="0" i="0" u="none" strike="noStrike" kern="1200" baseline="0" dirty="0">
                <a:solidFill>
                  <a:schemeClr val="tx1"/>
                </a:solidFill>
                <a:latin typeface="+mn-lt"/>
                <a:ea typeface="+mn-ea"/>
                <a:cs typeface="+mn-cs"/>
              </a:rPr>
              <a:t>- </a:t>
            </a:r>
            <a:r>
              <a:rPr lang="nl-BE" sz="1200" b="1" i="0" u="none" strike="noStrike" kern="1200" baseline="0" dirty="0">
                <a:solidFill>
                  <a:schemeClr val="tx1"/>
                </a:solidFill>
                <a:latin typeface="+mn-lt"/>
                <a:ea typeface="+mn-ea"/>
                <a:cs typeface="+mn-cs"/>
              </a:rPr>
              <a:t>Personeelsbestand</a:t>
            </a:r>
            <a:r>
              <a:rPr lang="nl-BE" sz="1200" b="0" i="0" u="none" strike="noStrike" kern="1200" baseline="0" dirty="0">
                <a:solidFill>
                  <a:schemeClr val="tx1"/>
                </a:solidFill>
                <a:latin typeface="+mn-lt"/>
                <a:ea typeface="+mn-ea"/>
                <a:cs typeface="+mn-cs"/>
              </a:rPr>
              <a:t>: uit welke verschillende werknemersgroepen bestaat het personeelsbestand van uw organisatie? Hoeveel van hen zijn man/vrouw, laag-/hoogopgeleiden, jongeren/ouderen, autochtonen/allochtonen, personen met een arbeidshandicap?</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32</a:t>
            </a:fld>
            <a:endParaRPr lang="nl-BE"/>
          </a:p>
        </p:txBody>
      </p:sp>
    </p:spTree>
    <p:extLst>
      <p:ext uri="{BB962C8B-B14F-4D97-AF65-F5344CB8AC3E}">
        <p14:creationId xmlns:p14="http://schemas.microsoft.com/office/powerpoint/2010/main" val="220154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266589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Ook deze vraag zal niet gescoord worden, maar wordt gesteld om een duidelijk zicht te krijgen op het loopbaanbeleid van uw organisatie. Beschrijf hier welke stappen de organisatie eventueel al heeft gezet op vlak van onthaal, werving en selectie, opleidingen, functieprofielen, competentieprofielen en/of functioneringsgesprekken. U kan daarbij gebruikmaken van de actiedomeinen uit het actiekader onder punt 1.2 van de oproepfiche. De projectdoelstellingen die u zal formuleren onder vraag 4 en de concrete projectacties om deze doelstellingen te verwezenlijken onder vraag 5, zullen complementair moeten zijn aan het antwoord dat u geeft op deze vraag. Indien er nog geen enkele stap gezet is, moet u dat ook zo beschrijven.</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33</a:t>
            </a:fld>
            <a:endParaRPr lang="nl-BE"/>
          </a:p>
        </p:txBody>
      </p:sp>
    </p:spTree>
    <p:extLst>
      <p:ext uri="{BB962C8B-B14F-4D97-AF65-F5344CB8AC3E}">
        <p14:creationId xmlns:p14="http://schemas.microsoft.com/office/powerpoint/2010/main" val="4139268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u="none" strike="noStrike" kern="1200" baseline="0" dirty="0">
                <a:solidFill>
                  <a:schemeClr val="tx1"/>
                </a:solidFill>
                <a:latin typeface="+mn-lt"/>
                <a:ea typeface="+mn-ea"/>
                <a:cs typeface="+mn-cs"/>
              </a:rPr>
              <a:t>Beoordeling</a:t>
            </a:r>
            <a:r>
              <a:rPr lang="nl-BE" sz="1200" b="0" i="0" u="none" strike="noStrike" kern="1200" baseline="0" dirty="0">
                <a:solidFill>
                  <a:schemeClr val="tx1"/>
                </a:solidFill>
                <a:latin typeface="+mn-lt"/>
                <a:ea typeface="+mn-ea"/>
                <a:cs typeface="+mn-cs"/>
              </a:rPr>
              <a:t>: Wordt duidelijk aangegeven welke uitdagingen zich momenteel stellen voor het verwezenlijken van meer duurzame loopbanen voor werknemers? Is het duidelijk op welke manier de uitdagingen en de onderliggende oorzaken gedetecteerd werden? Worden de juiste uitdagingen aangepakt, rekening houdend met de werkbaarheidsanalyse die eventueel gemaakt werd?</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In deze vraag wordt gepeild naar de uitdagingen of problemen die de weg naar een duurzaam loopbaanbeleid belemmeren binnen uw organisatie. Verder wordt gevraagd naar de analyse waarop u zich baseert voor het formuleren van deze uitdagingen. </a:t>
            </a:r>
            <a:r>
              <a:rPr lang="nl-BE" sz="1200" b="0" i="0" u="none" strike="noStrike" kern="1200" baseline="0" dirty="0" err="1">
                <a:solidFill>
                  <a:schemeClr val="tx1"/>
                </a:solidFill>
                <a:latin typeface="+mn-lt"/>
                <a:ea typeface="+mn-ea"/>
                <a:cs typeface="+mn-cs"/>
              </a:rPr>
              <a:t>KMO’s</a:t>
            </a:r>
            <a:r>
              <a:rPr lang="nl-BE" sz="1200" b="0" i="0" u="none" strike="noStrike" kern="1200" baseline="0" dirty="0">
                <a:solidFill>
                  <a:schemeClr val="tx1"/>
                </a:solidFill>
                <a:latin typeface="+mn-lt"/>
                <a:ea typeface="+mn-ea"/>
                <a:cs typeface="+mn-cs"/>
              </a:rPr>
              <a:t> kunnen voor deze analyse onder andere terecht bij de KMO portefeuille, maar de analyse kan ook zelf gemaakt worden. Het moet voor ons duidelijk zijn waarom u een project wil indienen en hoe u de problemen gedetecteerd heeft. Belangrijk is hierbij dat de reële problemen van de werknemers omtrent werkbaarheid gedetecteerd worden. Ten slotte wordt bekeken of de uitdagingen die u formuleert, ook effectief de juiste uitdagingen zijn die blijken uit de analyse.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34</a:t>
            </a:fld>
            <a:endParaRPr lang="nl-BE"/>
          </a:p>
        </p:txBody>
      </p:sp>
    </p:spTree>
    <p:extLst>
      <p:ext uri="{BB962C8B-B14F-4D97-AF65-F5344CB8AC3E}">
        <p14:creationId xmlns:p14="http://schemas.microsoft.com/office/powerpoint/2010/main" val="234605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u="none" strike="noStrike" kern="1200" baseline="0" dirty="0">
                <a:solidFill>
                  <a:schemeClr val="tx1"/>
                </a:solidFill>
                <a:latin typeface="+mn-lt"/>
                <a:ea typeface="+mn-ea"/>
                <a:cs typeface="+mn-cs"/>
              </a:rPr>
              <a:t>Beoordeling</a:t>
            </a:r>
            <a:r>
              <a:rPr lang="nl-BE" sz="1200" b="0" i="0" u="none" strike="noStrike" kern="1200" baseline="0" dirty="0">
                <a:solidFill>
                  <a:schemeClr val="tx1"/>
                </a:solidFill>
                <a:latin typeface="+mn-lt"/>
                <a:ea typeface="+mn-ea"/>
                <a:cs typeface="+mn-cs"/>
              </a:rPr>
              <a:t>: Is het duidelijk wat de algemene doelstelling is van het project en hoe het gewenste resultaat eruit ziet? Is het tevens duidelijk hoe dit gewenste resultaat past binnen de visie van de organisatie op een duurzaam loopbaanbeleid?</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Deze vraag peilt naar het ideaalbeeld van het loopbaanbeleid voor uw organisatie. Eens alle belemmeringen uit de voorgaande vraag weggewerkt zijn, hoe zal het loopbaanbeleid van uw organisatie er dan uitzien? Het gewenste resultaat van het project moet gekoppeld zijn aan de visie van de organisatie op een duurzaam loopbaanbeleid. </a:t>
            </a:r>
          </a:p>
          <a:p>
            <a:r>
              <a:rPr lang="nl-BE" sz="1200" b="0" i="0" u="none" strike="noStrike" kern="1200" baseline="0" dirty="0">
                <a:solidFill>
                  <a:schemeClr val="tx1"/>
                </a:solidFill>
                <a:latin typeface="+mn-lt"/>
                <a:ea typeface="+mn-ea"/>
                <a:cs typeface="+mn-cs"/>
              </a:rPr>
              <a:t>We vragen eveneens om de antwoorden die u gaf op vraag 3, 4 en 5 achteraf nogmaals kort samen te vatten in het sjabloon ‘schematisch overzicht’ en het ingevulde sjabloon toe te voegen als bijlage aan het projectvoorstel. Op die manier wordt een overzicht verkregen van de uitdagingen (vraag 3), de projectacties waarmee deze uitdagingen aangepakt zullen worden (vraag 5) en de gewenste resultaten van het project (vraag 4).</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Het sjabloon ‘375_Schematisch overzicht’ kan u terugvinden als bijlage van de oproep in de ESF-applicatie.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35</a:t>
            </a:fld>
            <a:endParaRPr lang="nl-BE"/>
          </a:p>
        </p:txBody>
      </p:sp>
    </p:spTree>
    <p:extLst>
      <p:ext uri="{BB962C8B-B14F-4D97-AF65-F5344CB8AC3E}">
        <p14:creationId xmlns:p14="http://schemas.microsoft.com/office/powerpoint/2010/main" val="3459734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u="none" strike="noStrike" kern="1200" baseline="0" dirty="0">
                <a:solidFill>
                  <a:schemeClr val="tx1"/>
                </a:solidFill>
                <a:latin typeface="+mn-lt"/>
                <a:ea typeface="+mn-ea"/>
                <a:cs typeface="+mn-cs"/>
              </a:rPr>
              <a:t>Beoordeling</a:t>
            </a:r>
            <a:r>
              <a:rPr lang="nl-BE" sz="1200" b="0" i="0" u="none" strike="noStrike" kern="1200" baseline="0" dirty="0">
                <a:solidFill>
                  <a:schemeClr val="tx1"/>
                </a:solidFill>
                <a:latin typeface="+mn-lt"/>
                <a:ea typeface="+mn-ea"/>
                <a:cs typeface="+mn-cs"/>
              </a:rPr>
              <a:t>: Leiden deze acties tot een samenhangend geheel om te komen tot een duurzaam loopbaanbeleid voor werknemers? Worden de concrete acties duidelijk beschreven en toegelicht? Zijn de acties complementair aan de huidige situatie van het loopbaanbeleid en in overeenstemming met de visie van de organisatie? Voorziet de promotor een realistische timing?</a:t>
            </a:r>
          </a:p>
          <a:p>
            <a:endParaRPr lang="nl-BE" sz="1200" b="0" i="0" u="none" strike="noStrike" kern="1200" baseline="0" dirty="0">
              <a:solidFill>
                <a:schemeClr val="tx1"/>
              </a:solidFill>
              <a:latin typeface="+mn-lt"/>
              <a:ea typeface="+mn-ea"/>
              <a:cs typeface="+mn-cs"/>
            </a:endParaRPr>
          </a:p>
          <a:p>
            <a:r>
              <a:rPr lang="nl-BE" dirty="0"/>
              <a:t>Onder deze vraag geeft u aan op welke manier u het huidige loopbaanbeleid met de</a:t>
            </a:r>
            <a:r>
              <a:rPr lang="nl-BE" baseline="0" dirty="0"/>
              <a:t> </a:t>
            </a:r>
            <a:r>
              <a:rPr lang="nl-BE" dirty="0"/>
              <a:t>bijhorende hindernissen zal transformeren naar het gewenste loopbaanbeleid. Aan de hand</a:t>
            </a:r>
            <a:r>
              <a:rPr lang="nl-BE" baseline="0" dirty="0"/>
              <a:t> </a:t>
            </a:r>
            <a:r>
              <a:rPr lang="nl-BE" dirty="0"/>
              <a:t>van welke concrete acties zal u dus de brug maken van de huidige naar de gewenste situatie </a:t>
            </a:r>
            <a:r>
              <a:rPr lang="nl-BE" sz="1200" b="0" i="0" u="none" strike="noStrike" kern="1200" baseline="0" dirty="0">
                <a:solidFill>
                  <a:schemeClr val="tx1"/>
                </a:solidFill>
                <a:latin typeface="+mn-lt"/>
                <a:ea typeface="+mn-ea"/>
                <a:cs typeface="+mn-cs"/>
              </a:rPr>
              <a:t>binnen de looptijd van het project? Het is de bedoeling dat u verwoordt hoe de acties en </a:t>
            </a:r>
            <a:r>
              <a:rPr lang="nl-BE" sz="1200" b="0" i="0" u="none" strike="noStrike" kern="1200" baseline="0" dirty="0" err="1">
                <a:solidFill>
                  <a:schemeClr val="tx1"/>
                </a:solidFill>
                <a:latin typeface="+mn-lt"/>
                <a:ea typeface="+mn-ea"/>
                <a:cs typeface="+mn-cs"/>
              </a:rPr>
              <a:t>subacties</a:t>
            </a:r>
            <a:r>
              <a:rPr lang="nl-BE" sz="1200" b="0" i="0" u="none" strike="noStrike" kern="1200" baseline="0" dirty="0">
                <a:solidFill>
                  <a:schemeClr val="tx1"/>
                </a:solidFill>
                <a:latin typeface="+mn-lt"/>
                <a:ea typeface="+mn-ea"/>
                <a:cs typeface="+mn-cs"/>
              </a:rPr>
              <a:t> die u hebt opgenomen in het sjabloon ‘planning’ in relatie staan ten opzichte van elkaar en hoe u deze zal uitvoeren. Op welke manier zullen de projectacties uiteindelijk bijdragen aan een duurzaam loopbaanbeleid voor uw organisatie en aan duurzame loopbanen voor uw werknemers?</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De timing die u in het planningssjabloon voorziet voor de uitvoering van de verschillende acties is uiteraard indicatief. Het is dus mogelijk om hier tijdens de looptijd van het project van af te wijken. Aangezien er echter geen verlenging van de projectduur mogelijk is, raden wij u aan om voldoende tijd voor iedere actie te voorzien zodat u alle acties kan uitvoeren binnen de looptijd van het project. Onder deze vraag beschrijft u dus eveneens wat de logica is achter de volgorde van de acties zoals u ze wil uitvoeren en geeft u aan op basis waarvan u de duur van de verschillende acties hebt ingeschat.</a:t>
            </a:r>
          </a:p>
          <a:p>
            <a:endParaRPr lang="nl-BE"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a:solidFill>
                  <a:schemeClr val="tx1"/>
                </a:solidFill>
                <a:latin typeface="+mn-lt"/>
                <a:ea typeface="+mn-ea"/>
                <a:cs typeface="+mn-cs"/>
              </a:rPr>
              <a:t>Het sjabloon ‘375_Oproep </a:t>
            </a:r>
            <a:r>
              <a:rPr lang="nl-BE" sz="1200" b="0" i="0" u="none" strike="noStrike" kern="1200" baseline="0" dirty="0" err="1">
                <a:solidFill>
                  <a:schemeClr val="tx1"/>
                </a:solidFill>
                <a:latin typeface="+mn-lt"/>
                <a:ea typeface="+mn-ea"/>
                <a:cs typeface="+mn-cs"/>
              </a:rPr>
              <a:t>DLB_Sjabloon</a:t>
            </a:r>
            <a:r>
              <a:rPr lang="nl-BE" sz="1200" b="0" i="0" u="none" strike="noStrike" kern="1200" baseline="0" dirty="0">
                <a:solidFill>
                  <a:schemeClr val="tx1"/>
                </a:solidFill>
                <a:latin typeface="+mn-lt"/>
                <a:ea typeface="+mn-ea"/>
                <a:cs typeface="+mn-cs"/>
              </a:rPr>
              <a:t> planning’ kan u terugvinden als bijlage van de oproep in de ESF-applicatie.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1765258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u="none" strike="noStrike" kern="1200" baseline="0" dirty="0">
                <a:solidFill>
                  <a:schemeClr val="tx1"/>
                </a:solidFill>
                <a:latin typeface="+mn-lt"/>
                <a:ea typeface="+mn-ea"/>
                <a:cs typeface="+mn-cs"/>
              </a:rPr>
              <a:t>Beoordeling</a:t>
            </a:r>
            <a:r>
              <a:rPr lang="nl-BE" sz="1200" b="0" i="0" u="none" strike="noStrike" kern="1200" baseline="0" dirty="0">
                <a:solidFill>
                  <a:schemeClr val="tx1"/>
                </a:solidFill>
                <a:latin typeface="+mn-lt"/>
                <a:ea typeface="+mn-ea"/>
                <a:cs typeface="+mn-cs"/>
              </a:rPr>
              <a:t>: Worden er voldoende communicatiemomenten voorzien met de werknemers, zowel in de aanloop naar het project als tijdens de uitvoering ervan? Worden de nodige stappen ondernomen om een duurzame betrokkenheid van en gedragenheid door de werknemers te realiseren? Gaan de acties verder dan louter communicatie en zijn deze voldoende om daadwerkelijk een open dialoog en een duurzame betrokkenheid tot stand te brengen?</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Betrokkenheid van de werknemers is niet alleen top down communiceren. Betrek hen bijvoorbeeld ook in workshops. Waak erover dat dit geen praatbarakken worden, maar dat er een open dialoog komt waarbinnen de inspraak van de werknemers ook vertaald wordt in concrete gevolgen voor het loopbaanbeleid van de organisatie.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37</a:t>
            </a:fld>
            <a:endParaRPr lang="nl-BE"/>
          </a:p>
        </p:txBody>
      </p:sp>
    </p:spTree>
    <p:extLst>
      <p:ext uri="{BB962C8B-B14F-4D97-AF65-F5344CB8AC3E}">
        <p14:creationId xmlns:p14="http://schemas.microsoft.com/office/powerpoint/2010/main" val="4183519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u="none" strike="noStrike" kern="1200" baseline="0" dirty="0">
                <a:solidFill>
                  <a:schemeClr val="tx1"/>
                </a:solidFill>
                <a:latin typeface="+mn-lt"/>
                <a:ea typeface="+mn-ea"/>
                <a:cs typeface="+mn-cs"/>
              </a:rPr>
              <a:t>Beoordeling</a:t>
            </a:r>
            <a:r>
              <a:rPr lang="nl-BE" sz="1200" b="0" i="0" u="none" strike="noStrike" kern="1200" baseline="0" dirty="0">
                <a:solidFill>
                  <a:schemeClr val="tx1"/>
                </a:solidFill>
                <a:latin typeface="+mn-lt"/>
                <a:ea typeface="+mn-ea"/>
                <a:cs typeface="+mn-cs"/>
              </a:rPr>
              <a:t>: Wordt bij de uitwerking van de acties rekening gehouden met de diversiteit van het personeelsbestand? Wordt daarnaast het loopbaanbeleid evenwichtig afgestemd op de behoeften en noden van de verschillende werknemersgroepen binnen de organisatie? Of wordt er duidelijk aangetoond dat de projectacties en het loopbaanbeleid geen gedifferentieerde aanpak behoeven?</a:t>
            </a:r>
          </a:p>
          <a:p>
            <a:endParaRPr lang="nl-BE" dirty="0"/>
          </a:p>
          <a:p>
            <a:r>
              <a:rPr lang="nl-BE" sz="1200" b="0" i="0" u="none" strike="noStrike" kern="1200" baseline="0" dirty="0">
                <a:solidFill>
                  <a:schemeClr val="tx1"/>
                </a:solidFill>
                <a:latin typeface="+mn-lt"/>
                <a:ea typeface="+mn-ea"/>
                <a:cs typeface="+mn-cs"/>
              </a:rPr>
              <a:t>Beschrijf hoe u tijdens de uitvoering van het project rekening zal houden met de diversiteit aan werknemers binnen uw organisatie. Geef ook aan op welke manier het loopbaanbeleid dat zal worden ontwikkeld binnen het project, aangepast zal zijn aan de specifieke behoeften en noden van deze diverse werknemersgroepen (o.a. mannen/vrouwen, laag-/hoogopgeleiden, jongeren/ouderen, autochtonen/allochtonen, personen met een arbeidshandicap). Of beargumenteer uitvoerig waarom een gedifferentieerde aanpak niet nodig is. </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38</a:t>
            </a:fld>
            <a:endParaRPr lang="nl-BE"/>
          </a:p>
        </p:txBody>
      </p:sp>
    </p:spTree>
    <p:extLst>
      <p:ext uri="{BB962C8B-B14F-4D97-AF65-F5344CB8AC3E}">
        <p14:creationId xmlns:p14="http://schemas.microsoft.com/office/powerpoint/2010/main" val="1272823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document ‘375_Oproep </a:t>
            </a:r>
            <a:r>
              <a:rPr lang="nl-BE" dirty="0" err="1"/>
              <a:t>DLB_Handleiding</a:t>
            </a:r>
            <a:r>
              <a:rPr lang="nl-BE" dirty="0"/>
              <a:t> bij inhoudelijke vragen’ beschrijft op</a:t>
            </a:r>
            <a:r>
              <a:rPr lang="nl-BE" baseline="0" dirty="0"/>
              <a:t> welke manier de vragen best beantwoord worden. Dit document is bijgevoegd als bijlage van de oproep in de ESF-applicatie.</a:t>
            </a:r>
            <a:endParaRPr lang="nl-BE" dirty="0"/>
          </a:p>
          <a:p>
            <a:endParaRPr lang="nl-BE" dirty="0"/>
          </a:p>
          <a:p>
            <a:r>
              <a:rPr lang="nl-BE" dirty="0"/>
              <a:t>Geïnteresseerde</a:t>
            </a:r>
            <a:r>
              <a:rPr lang="nl-BE" baseline="0" dirty="0"/>
              <a:t> promotoren kunnen vrijblijvend contact opnemen met de oproepbeheerders om hun projectidee al eens af te toetsen alvorens een definitieve versie van het projectvoorstel in te dienen.</a:t>
            </a:r>
            <a:endParaRPr lang="nl-BE" dirty="0"/>
          </a:p>
          <a:p>
            <a:endParaRPr lang="nl-BE" dirty="0"/>
          </a:p>
          <a:p>
            <a:r>
              <a:rPr lang="nl-BE" dirty="0"/>
              <a:t>De promotor</a:t>
            </a:r>
            <a:r>
              <a:rPr lang="nl-BE" baseline="0" dirty="0"/>
              <a:t> kan het eigen projectvoorstel zelf al eens scoren op basis van het analysestramien (‘375_Oproep </a:t>
            </a:r>
            <a:r>
              <a:rPr lang="nl-BE" baseline="0" dirty="0" err="1"/>
              <a:t>DLB_Bijlage</a:t>
            </a:r>
            <a:r>
              <a:rPr lang="nl-BE" baseline="0" dirty="0"/>
              <a:t> bij inhoudelijke vragen projectvoorstel’) dat beschikbaar is als bijlage van de oproep in de ESF-applicatie. Het is immers op basis van dit analysestramien dat het definitieve projectvoorstel zal worden beoordeeld.</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39</a:t>
            </a:fld>
            <a:endParaRPr lang="nl-BE"/>
          </a:p>
        </p:txBody>
      </p:sp>
    </p:spTree>
    <p:extLst>
      <p:ext uri="{BB962C8B-B14F-4D97-AF65-F5344CB8AC3E}">
        <p14:creationId xmlns:p14="http://schemas.microsoft.com/office/powerpoint/2010/main" val="294607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40</a:t>
            </a:fld>
            <a:endParaRPr lang="nl-BE"/>
          </a:p>
        </p:txBody>
      </p:sp>
    </p:spTree>
    <p:extLst>
      <p:ext uri="{BB962C8B-B14F-4D97-AF65-F5344CB8AC3E}">
        <p14:creationId xmlns:p14="http://schemas.microsoft.com/office/powerpoint/2010/main" val="2990606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planningssjabloon kan</a:t>
            </a:r>
            <a:r>
              <a:rPr lang="nl-BE" baseline="0" dirty="0"/>
              <a:t> u terugvinden als bijlage van de oproep in de ESF-applicatie (‘375_Oproep </a:t>
            </a:r>
            <a:r>
              <a:rPr lang="nl-BE" baseline="0" dirty="0" err="1"/>
              <a:t>DLB_Sjabloon</a:t>
            </a:r>
            <a:r>
              <a:rPr lang="nl-BE" baseline="0" dirty="0"/>
              <a:t> planning’).</a:t>
            </a:r>
          </a:p>
          <a:p>
            <a:endParaRPr lang="nl-BE" baseline="0" dirty="0"/>
          </a:p>
          <a:p>
            <a:r>
              <a:rPr lang="nl-BE" baseline="0" dirty="0"/>
              <a:t>De planning moet een overzicht bieden van wanneer welke projectactiviteiten en </a:t>
            </a:r>
            <a:r>
              <a:rPr lang="nl-BE" baseline="0" dirty="0" err="1"/>
              <a:t>subactiviteiten</a:t>
            </a:r>
            <a:r>
              <a:rPr lang="nl-BE" baseline="0" dirty="0"/>
              <a:t> zullen doorgaan.</a:t>
            </a:r>
          </a:p>
          <a:p>
            <a:endParaRPr lang="nl-BE" baseline="0" dirty="0"/>
          </a:p>
          <a:p>
            <a:r>
              <a:rPr lang="nl-BE" baseline="0" dirty="0"/>
              <a:t>Het gaat om een indicatieve timing. Tijdens de projectuitvoering kan een andere volgorde van activiteiten meer aangewezen zijn of kunnen activiteiten uitlopen. Dat is op zich geen probleem, zolang de focus en algemene doelstelling van het project maar behouden blijven.</a:t>
            </a:r>
          </a:p>
          <a:p>
            <a:endParaRPr lang="nl-BE" baseline="0" dirty="0"/>
          </a:p>
          <a:p>
            <a:endParaRPr lang="nl-BE" baseline="0" dirty="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41</a:t>
            </a:fld>
            <a:endParaRPr lang="nl-BE"/>
          </a:p>
        </p:txBody>
      </p:sp>
    </p:spTree>
    <p:extLst>
      <p:ext uri="{BB962C8B-B14F-4D97-AF65-F5344CB8AC3E}">
        <p14:creationId xmlns:p14="http://schemas.microsoft.com/office/powerpoint/2010/main" val="2990606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42</a:t>
            </a:fld>
            <a:endParaRPr lang="nl-BE"/>
          </a:p>
        </p:txBody>
      </p:sp>
    </p:spTree>
    <p:extLst>
      <p:ext uri="{BB962C8B-B14F-4D97-AF65-F5344CB8AC3E}">
        <p14:creationId xmlns:p14="http://schemas.microsoft.com/office/powerpoint/2010/main" val="124083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4286947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Het begrotingssjabloon kan</a:t>
            </a:r>
            <a:r>
              <a:rPr lang="nl-BE" baseline="0" dirty="0"/>
              <a:t> u terugvinden als bijlage van de oproep in de ESF-applicatie (‘375_Oproep </a:t>
            </a:r>
            <a:r>
              <a:rPr lang="nl-BE" baseline="0" dirty="0" err="1"/>
              <a:t>DLB_Detaillering</a:t>
            </a:r>
            <a:r>
              <a:rPr lang="nl-BE" baseline="0" dirty="0"/>
              <a:t> kosten_en_financiering_16092016’).</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Hierbij een beschrijving van hoe dit sjabloon ingevuld moet worden: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r>
              <a:rPr lang="nl-BE" b="1" dirty="0"/>
              <a:t>Tabblad ‘SAMENVATTING’</a:t>
            </a:r>
          </a:p>
          <a:p>
            <a:pPr marL="171450" indent="-171450">
              <a:buFontTx/>
              <a:buChar char="-"/>
            </a:pPr>
            <a:r>
              <a:rPr lang="nl-BE" baseline="0" dirty="0"/>
              <a:t>Oproepnummer: 375</a:t>
            </a:r>
          </a:p>
          <a:p>
            <a:pPr marL="171450" indent="-171450">
              <a:buFontTx/>
              <a:buChar char="-"/>
            </a:pPr>
            <a:r>
              <a:rPr lang="nl-BE" baseline="0" dirty="0"/>
              <a:t>Oproepnaam: Duurzaam Loopbaanbeleid</a:t>
            </a:r>
          </a:p>
          <a:p>
            <a:pPr marL="171450" indent="-171450">
              <a:buFontTx/>
              <a:buChar char="-"/>
            </a:pPr>
            <a:r>
              <a:rPr lang="nl-BE" dirty="0"/>
              <a:t>Projectnummer: wordt automatisch gegenereerd</a:t>
            </a:r>
            <a:r>
              <a:rPr lang="nl-BE" baseline="0" dirty="0"/>
              <a:t> bij aanmaak van het projectvoorstel</a:t>
            </a:r>
          </a:p>
          <a:p>
            <a:pPr marL="171450" indent="-171450">
              <a:buFontTx/>
              <a:buChar char="-"/>
            </a:pPr>
            <a:r>
              <a:rPr lang="nl-BE" baseline="0" dirty="0"/>
              <a:t>Projectnaam: kan u zelf kiezen</a:t>
            </a:r>
          </a:p>
          <a:p>
            <a:pPr marL="171450" indent="-171450">
              <a:buFontTx/>
              <a:buChar char="-"/>
            </a:pPr>
            <a:r>
              <a:rPr lang="nl-BE" baseline="0" dirty="0"/>
              <a:t>Rapportperiode: tussentijdse rapportering (TR) of eindrapportering (ER)</a:t>
            </a:r>
          </a:p>
          <a:p>
            <a:pPr marL="171450" indent="-171450">
              <a:buFontTx/>
              <a:buChar char="-"/>
            </a:pPr>
            <a:r>
              <a:rPr lang="nl-BE" baseline="0" dirty="0"/>
              <a:t>Contactpersoon fin rapport: persoon binnen uw organisatie die de financiële begroting/rapportering opstelt</a:t>
            </a:r>
          </a:p>
          <a:p>
            <a:pPr marL="0" indent="0">
              <a:buFontTx/>
              <a:buNone/>
            </a:pPr>
            <a:endParaRPr lang="nl-BE" baseline="0" dirty="0"/>
          </a:p>
          <a:p>
            <a:r>
              <a:rPr lang="nl-BE" b="1" dirty="0"/>
              <a:t>Tabblad ‘Invoeren gegevens personeel’</a:t>
            </a:r>
          </a:p>
          <a:p>
            <a:pPr marL="171450" indent="-171450">
              <a:buFontTx/>
              <a:buChar char="-"/>
            </a:pPr>
            <a:r>
              <a:rPr lang="nl-BE" dirty="0"/>
              <a:t>Naam: naam van intern personeelslid dat zal meewerken aan projectactiviteit (indien de concrete persoon nog niet bekend</a:t>
            </a:r>
            <a:r>
              <a:rPr lang="nl-BE" baseline="0" dirty="0"/>
              <a:t> is, kan hier indicatief </a:t>
            </a:r>
            <a:r>
              <a:rPr lang="nl-BE" i="1" baseline="0" dirty="0"/>
              <a:t>medewerker A, medewerker B, medewerker C</a:t>
            </a:r>
            <a:r>
              <a:rPr lang="nl-BE" baseline="0" dirty="0"/>
              <a:t> … ingevuld worden)</a:t>
            </a:r>
            <a:endParaRPr lang="nl-BE" dirty="0"/>
          </a:p>
          <a:p>
            <a:pPr marL="171450" indent="-171450">
              <a:buFontTx/>
              <a:buChar char="-"/>
            </a:pPr>
            <a:r>
              <a:rPr lang="nl-BE" dirty="0"/>
              <a:t>Organisatie: naam van de organisatie waarbij</a:t>
            </a:r>
            <a:r>
              <a:rPr lang="nl-BE" baseline="0" dirty="0"/>
              <a:t> dit personeelslid tewerkgesteld is</a:t>
            </a:r>
          </a:p>
          <a:p>
            <a:pPr marL="171450" indent="-171450">
              <a:buFontTx/>
              <a:buChar char="-"/>
            </a:pPr>
            <a:r>
              <a:rPr lang="nl-BE" baseline="0" dirty="0"/>
              <a:t>Functie in de organisatie: bv. </a:t>
            </a:r>
            <a:r>
              <a:rPr lang="nl-BE" i="1" baseline="0" dirty="0"/>
              <a:t>directeur, HR-manager, opleidingscoördinator</a:t>
            </a:r>
            <a:r>
              <a:rPr lang="nl-BE" baseline="0" dirty="0"/>
              <a:t>, …</a:t>
            </a:r>
          </a:p>
          <a:p>
            <a:pPr marL="171450" indent="-171450">
              <a:buFontTx/>
              <a:buChar char="-"/>
            </a:pPr>
            <a:r>
              <a:rPr lang="nl-BE" baseline="0" dirty="0"/>
              <a:t>Functie in het project: bv. </a:t>
            </a:r>
            <a:r>
              <a:rPr lang="nl-BE" i="1" baseline="0" dirty="0"/>
              <a:t>coördinator, lid van stuurgroep, medewerker</a:t>
            </a:r>
            <a:r>
              <a:rPr lang="nl-BE" baseline="0" dirty="0"/>
              <a:t>, …</a:t>
            </a:r>
          </a:p>
          <a:p>
            <a:pPr marL="171450" indent="-171450">
              <a:buFontTx/>
              <a:buChar char="-"/>
            </a:pPr>
            <a:r>
              <a:rPr lang="nl-BE" baseline="0" dirty="0"/>
              <a:t>Niveau: niveau van het personeelslid</a:t>
            </a:r>
          </a:p>
          <a:p>
            <a:pPr marL="628650" lvl="1" indent="-171450">
              <a:buFontTx/>
              <a:buChar char="-"/>
            </a:pPr>
            <a:r>
              <a:rPr lang="nl-BE" baseline="0" dirty="0"/>
              <a:t>A: (eindverantwoordelijkheid in projectactiviteit) + (masterdiploma OF relevante ervaring)</a:t>
            </a:r>
          </a:p>
          <a:p>
            <a:pPr marL="628650" lvl="1" indent="-171450">
              <a:buFontTx/>
              <a:buChar char="-"/>
            </a:pPr>
            <a:r>
              <a:rPr lang="nl-BE" baseline="0" dirty="0"/>
              <a:t>B: (medewerker in projectactiviteit)</a:t>
            </a:r>
            <a:endParaRPr lang="nl-BE" dirty="0"/>
          </a:p>
          <a:p>
            <a:pPr marL="171450" indent="-171450">
              <a:buFontTx/>
              <a:buChar char="-"/>
            </a:pPr>
            <a:r>
              <a:rPr lang="nl-BE" dirty="0" err="1"/>
              <a:t>Anc</a:t>
            </a:r>
            <a:r>
              <a:rPr lang="nl-BE" dirty="0"/>
              <a:t>: anciënniteit van het personeelslid binnen de organisatie (zoals aanvaard door</a:t>
            </a:r>
            <a:r>
              <a:rPr lang="nl-BE" baseline="0" dirty="0"/>
              <a:t> de werkgever) </a:t>
            </a:r>
          </a:p>
          <a:p>
            <a:pPr marL="171450" indent="-171450">
              <a:buFontTx/>
              <a:buChar char="-"/>
            </a:pPr>
            <a:r>
              <a:rPr lang="nl-BE" baseline="0" dirty="0"/>
              <a:t>Tijdsregistratie: aantal uren dat het personeelslid zal werken aan projectactiviteit</a:t>
            </a:r>
          </a:p>
          <a:p>
            <a:pPr marL="171450" indent="-171450">
              <a:buFontTx/>
              <a:buChar char="-"/>
            </a:pPr>
            <a:r>
              <a:rPr lang="nl-BE" baseline="0" dirty="0"/>
              <a:t>Kost: loonkost, wordt automatisch berekend op basis van de gegevens die ingevuld werden bij ‘niveau’, ‘</a:t>
            </a:r>
            <a:r>
              <a:rPr lang="nl-BE" baseline="0" dirty="0" err="1"/>
              <a:t>anc</a:t>
            </a:r>
            <a:r>
              <a:rPr lang="nl-BE" baseline="0" dirty="0"/>
              <a:t>’ en ‘tijdsregistratie’</a:t>
            </a:r>
          </a:p>
          <a:p>
            <a:pPr marL="171450" indent="-171450">
              <a:buFontTx/>
              <a:buChar char="-"/>
            </a:pPr>
            <a:r>
              <a:rPr lang="nl-BE" baseline="0" dirty="0"/>
              <a:t>Activiteit in het project: de projectactiviteit zoals opgenomen in de projectplanning, bv. </a:t>
            </a:r>
            <a:r>
              <a:rPr lang="nl-BE" i="1" baseline="0" dirty="0"/>
              <a:t>1.1 hertekenen </a:t>
            </a:r>
            <a:r>
              <a:rPr lang="nl-BE" i="1" baseline="0" dirty="0" err="1"/>
              <a:t>jobladders</a:t>
            </a:r>
            <a:r>
              <a:rPr lang="nl-BE" baseline="0" dirty="0"/>
              <a:t> </a:t>
            </a:r>
          </a:p>
          <a:p>
            <a:pPr marL="171450" indent="-171450">
              <a:buFontTx/>
              <a:buChar char="-"/>
            </a:pPr>
            <a:r>
              <a:rPr lang="nl-BE" dirty="0"/>
              <a:t>Verantwoordelijkheid</a:t>
            </a:r>
            <a:r>
              <a:rPr lang="nl-BE" baseline="0" dirty="0"/>
              <a:t> in de activiteit: eindverantwoordelijkheid of meewerken</a:t>
            </a:r>
          </a:p>
          <a:p>
            <a:pPr marL="0" indent="0">
              <a:buFontTx/>
              <a:buNone/>
            </a:pPr>
            <a:r>
              <a:rPr lang="nl-BE" baseline="0" dirty="0"/>
              <a:t>(!) Let op: wanneer een persoon meerdere activiteiten vervult, dan dienen voor die persoon meerdere lijnen te worden ingevuld. </a:t>
            </a:r>
            <a:endParaRPr lang="nl-BE" dirty="0"/>
          </a:p>
          <a:p>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r>
              <a:rPr lang="nl-BE" b="1" dirty="0"/>
              <a:t>Tabblad ‘In te vullen in applicatie’</a:t>
            </a:r>
          </a:p>
          <a:p>
            <a:r>
              <a:rPr lang="nl-BE" b="0" dirty="0"/>
              <a:t>Dit tabblad geeft weer hoe u</a:t>
            </a:r>
            <a:r>
              <a:rPr lang="nl-BE" b="0" baseline="0" dirty="0"/>
              <a:t> de kosten - die hier automatisch berekend werden op basis van de ingevoerde gegevens in het tabblad ‘invoeren gegevens personeel’ - dient in te brengen in de ESF-applicatie b</a:t>
            </a:r>
            <a:r>
              <a:rPr lang="nl-BE" b="0" dirty="0"/>
              <a:t>ij het indienen</a:t>
            </a:r>
            <a:r>
              <a:rPr lang="nl-BE" b="0" baseline="0" dirty="0"/>
              <a:t> van uw projectvoorstel.</a:t>
            </a:r>
          </a:p>
          <a:p>
            <a:endParaRPr lang="nl-BE" b="1" dirty="0"/>
          </a:p>
          <a:p>
            <a:r>
              <a:rPr lang="nl-BE" b="1" dirty="0"/>
              <a:t>Tabblad ‘Financiering’</a:t>
            </a:r>
          </a:p>
          <a:p>
            <a:pPr marL="171450" indent="-171450">
              <a:buFontTx/>
              <a:buChar char="-"/>
            </a:pPr>
            <a:r>
              <a:rPr lang="nl-BE" baseline="0" dirty="0"/>
              <a:t>Organisatie: de gevraagde bedragen ESF en VCF moeten per (partner)organisatie opgenomen worden</a:t>
            </a:r>
          </a:p>
          <a:p>
            <a:pPr marL="171450" indent="-171450">
              <a:buFontTx/>
              <a:buChar char="-"/>
            </a:pPr>
            <a:r>
              <a:rPr lang="nl-BE" baseline="0" dirty="0"/>
              <a:t>Financieringsbron:</a:t>
            </a:r>
          </a:p>
          <a:p>
            <a:pPr marL="628650" lvl="1" indent="-171450">
              <a:buFontTx/>
              <a:buChar char="-"/>
            </a:pPr>
            <a:r>
              <a:rPr lang="nl-BE" baseline="0" dirty="0"/>
              <a:t>ESF: de Europese steunmiddelen die u wenst aan te vragen voor de uitvoering van uw project</a:t>
            </a:r>
          </a:p>
          <a:p>
            <a:pPr marL="628650" lvl="1" indent="-171450">
              <a:buFontTx/>
              <a:buChar char="-"/>
            </a:pPr>
            <a:r>
              <a:rPr lang="nl-BE" baseline="0" dirty="0"/>
              <a:t>Vlaams Cofinancieringsfonds: de Vlaamse steunmiddelen die u wil aanvragen voor de uitvoering van uw project</a:t>
            </a:r>
          </a:p>
          <a:p>
            <a:pPr marL="628650" lvl="1" indent="-171450">
              <a:buFontTx/>
              <a:buChar char="-"/>
            </a:pPr>
            <a:r>
              <a:rPr lang="nl-BE" baseline="0" dirty="0"/>
              <a:t>Andere publieke cofinancieringsbronnen: indien u los van dit ESF-project nog andere overheidssubsidies zal ontvangen binnen de projectperiode, dan dient u deze hier in rekening te brengen</a:t>
            </a:r>
          </a:p>
          <a:p>
            <a:pPr marL="628650" lvl="1" indent="-171450">
              <a:buFontTx/>
              <a:buChar char="-"/>
            </a:pPr>
            <a:r>
              <a:rPr lang="nl-BE" baseline="0" dirty="0"/>
              <a:t>Ontvangsten: indien het project ontvangsten zal genereren, dan maakt u hier een schatting van deze ontvangsten</a:t>
            </a:r>
          </a:p>
          <a:p>
            <a:pPr marL="628650" lvl="1" indent="-171450">
              <a:buFontTx/>
              <a:buChar char="-"/>
            </a:pPr>
            <a:r>
              <a:rPr lang="nl-BE" baseline="0" dirty="0"/>
              <a:t>Sectormiddelen: indien u voor de uitvoering van het project eveneens sectormiddelen zal ontvangen, dan dient u deze hier in rekening te brengen</a:t>
            </a:r>
          </a:p>
          <a:p>
            <a:pPr marL="628650" lvl="1" indent="-171450">
              <a:buFontTx/>
              <a:buChar char="-"/>
            </a:pPr>
            <a:r>
              <a:rPr lang="nl-BE" baseline="0" dirty="0"/>
              <a:t>Private middelen: het gedeelte van de totale projectkosten dat u met eigen middelen zal financieren</a:t>
            </a:r>
          </a:p>
          <a:p>
            <a:pPr marL="171450" indent="-171450">
              <a:buFontTx/>
              <a:buChar char="-"/>
            </a:pPr>
            <a:r>
              <a:rPr lang="nl-BE" dirty="0"/>
              <a:t>Persoonsgebonden: zijn de opgegeven steunmiddelen gekoppeld aan specifieke medewerkers</a:t>
            </a:r>
            <a:r>
              <a:rPr lang="nl-BE" baseline="0" dirty="0"/>
              <a:t> binnen het project? Dit kan het geval zijn voor:</a:t>
            </a:r>
          </a:p>
          <a:p>
            <a:pPr marL="628650" lvl="1" indent="-171450">
              <a:buFontTx/>
              <a:buChar char="-"/>
            </a:pPr>
            <a:r>
              <a:rPr lang="nl-BE" baseline="0" dirty="0"/>
              <a:t>‘andere publieke financieringsbronnen’: bv. Betaald Educatief Verlof, Sociale Maribel, GESCO-werknemers, …</a:t>
            </a:r>
          </a:p>
          <a:p>
            <a:pPr marL="628650" lvl="1" indent="-171450">
              <a:buFontTx/>
              <a:buChar char="-"/>
            </a:pPr>
            <a:r>
              <a:rPr lang="nl-BE" baseline="0" dirty="0"/>
              <a:t>‘sectormiddelen’: bv. persoonsgebonden financiering vanuit de sectorconvenants</a:t>
            </a:r>
          </a:p>
          <a:p>
            <a:pPr marL="171450" indent="-171450">
              <a:buFontTx/>
              <a:buChar char="-"/>
            </a:pPr>
            <a:r>
              <a:rPr lang="nl-BE" dirty="0"/>
              <a:t>Totale bedrag van cofinanciering</a:t>
            </a:r>
          </a:p>
          <a:p>
            <a:pPr marL="171450" indent="-171450">
              <a:buFontTx/>
              <a:buChar char="-"/>
            </a:pPr>
            <a:r>
              <a:rPr lang="nl-BE" dirty="0"/>
              <a:t>Omschrijving + verantwoording</a:t>
            </a:r>
            <a:r>
              <a:rPr lang="nl-BE" baseline="0" dirty="0"/>
              <a:t> van de inbreng: kolom waarin de berekeningswijze, verdeelsleutels en/of andere opmerkingen toegevoegd kunnen worden</a:t>
            </a:r>
            <a:endParaRPr lang="nl-BE" dirty="0"/>
          </a:p>
          <a:p>
            <a:endParaRPr lang="nl-BE" dirty="0"/>
          </a:p>
          <a:p>
            <a:r>
              <a:rPr lang="nl-BE" dirty="0"/>
              <a:t>De bedragen uit het financieringsoverzicht kan u vervolgens ingeven in de ESF-applicatie</a:t>
            </a:r>
            <a:r>
              <a:rPr lang="nl-BE" baseline="0" dirty="0"/>
              <a:t> bij het indienen van uw projectvoorstel.</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43</a:t>
            </a:fld>
            <a:endParaRPr lang="nl-BE"/>
          </a:p>
        </p:txBody>
      </p:sp>
    </p:spTree>
    <p:extLst>
      <p:ext uri="{BB962C8B-B14F-4D97-AF65-F5344CB8AC3E}">
        <p14:creationId xmlns:p14="http://schemas.microsoft.com/office/powerpoint/2010/main" val="3211053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44</a:t>
            </a:fld>
            <a:endParaRPr lang="nl-BE"/>
          </a:p>
        </p:txBody>
      </p:sp>
    </p:spTree>
    <p:extLst>
      <p:ext uri="{BB962C8B-B14F-4D97-AF65-F5344CB8AC3E}">
        <p14:creationId xmlns:p14="http://schemas.microsoft.com/office/powerpoint/2010/main" val="347775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Oproepfiche</a:t>
            </a:r>
            <a:r>
              <a:rPr lang="nl-BE" baseline="0" dirty="0"/>
              <a:t> + alle bijlagen beschikbaar in de ESF-applicatie.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45</a:t>
            </a:fld>
            <a:endParaRPr lang="nl-BE"/>
          </a:p>
        </p:txBody>
      </p:sp>
    </p:spTree>
    <p:extLst>
      <p:ext uri="{BB962C8B-B14F-4D97-AF65-F5344CB8AC3E}">
        <p14:creationId xmlns:p14="http://schemas.microsoft.com/office/powerpoint/2010/main" val="3088877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46</a:t>
            </a:fld>
            <a:endParaRPr lang="nl-BE"/>
          </a:p>
        </p:txBody>
      </p:sp>
    </p:spTree>
    <p:extLst>
      <p:ext uri="{BB962C8B-B14F-4D97-AF65-F5344CB8AC3E}">
        <p14:creationId xmlns:p14="http://schemas.microsoft.com/office/powerpoint/2010/main" val="1654099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jdelijke aanduiding voor dia-afbeelding 1"/>
          <p:cNvSpPr>
            <a:spLocks noGrp="1" noRot="1" noChangeAspect="1" noTextEdit="1"/>
          </p:cNvSpPr>
          <p:nvPr>
            <p:ph type="sldImg"/>
          </p:nvPr>
        </p:nvSpPr>
        <p:spPr>
          <a:ln/>
        </p:spPr>
      </p:sp>
      <p:sp>
        <p:nvSpPr>
          <p:cNvPr id="91139" name="Tijdelijke aanduiding voor notities 2"/>
          <p:cNvSpPr>
            <a:spLocks noGrp="1"/>
          </p:cNvSpPr>
          <p:nvPr>
            <p:ph type="body" idx="1"/>
          </p:nvPr>
        </p:nvSpPr>
        <p:spPr>
          <a:noFill/>
        </p:spPr>
        <p:txBody>
          <a:bodyPr/>
          <a:lstStyle/>
          <a:p>
            <a:endParaRPr lang="nl-BE" altLang="nl-BE" dirty="0"/>
          </a:p>
        </p:txBody>
      </p:sp>
      <p:sp>
        <p:nvSpPr>
          <p:cNvPr id="91140"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0BCC2B-3C7B-4A1C-AE45-28732ACCF26C}" type="slidenum">
              <a:rPr lang="nl-BE" altLang="nl-BE" sz="1300" smtClean="0"/>
              <a:pPr eaLnBrk="1" hangingPunct="1">
                <a:spcBef>
                  <a:spcPct val="0"/>
                </a:spcBef>
              </a:pPr>
              <a:t>47</a:t>
            </a:fld>
            <a:endParaRPr lang="nl-BE" altLang="nl-BE" sz="1300"/>
          </a:p>
        </p:txBody>
      </p:sp>
    </p:spTree>
    <p:extLst>
      <p:ext uri="{BB962C8B-B14F-4D97-AF65-F5344CB8AC3E}">
        <p14:creationId xmlns:p14="http://schemas.microsoft.com/office/powerpoint/2010/main" val="4136965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a:ln/>
        </p:spPr>
      </p:sp>
      <p:sp>
        <p:nvSpPr>
          <p:cNvPr id="92163" name="Tijdelijke aanduiding voor notities 2"/>
          <p:cNvSpPr>
            <a:spLocks noGrp="1"/>
          </p:cNvSpPr>
          <p:nvPr>
            <p:ph type="body" idx="1"/>
          </p:nvPr>
        </p:nvSpPr>
        <p:spPr>
          <a:noFill/>
        </p:spPr>
        <p:txBody>
          <a:bodyPr/>
          <a:lstStyle/>
          <a:p>
            <a:endParaRPr lang="nl-BE" altLang="nl-BE" dirty="0"/>
          </a:p>
        </p:txBody>
      </p:sp>
      <p:sp>
        <p:nvSpPr>
          <p:cNvPr id="92164"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577273-110E-4BAC-9284-957167EC7462}" type="slidenum">
              <a:rPr lang="nl-BE" altLang="nl-BE" sz="1300" smtClean="0"/>
              <a:pPr eaLnBrk="1" hangingPunct="1">
                <a:spcBef>
                  <a:spcPct val="0"/>
                </a:spcBef>
              </a:pPr>
              <a:t>48</a:t>
            </a:fld>
            <a:endParaRPr lang="nl-BE" altLang="nl-BE" sz="1300"/>
          </a:p>
        </p:txBody>
      </p:sp>
    </p:spTree>
    <p:extLst>
      <p:ext uri="{BB962C8B-B14F-4D97-AF65-F5344CB8AC3E}">
        <p14:creationId xmlns:p14="http://schemas.microsoft.com/office/powerpoint/2010/main" val="2784779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jdelijke aanduiding voor dia-afbeelding 1"/>
          <p:cNvSpPr>
            <a:spLocks noGrp="1" noRot="1" noChangeAspect="1" noTextEdit="1"/>
          </p:cNvSpPr>
          <p:nvPr>
            <p:ph type="sldImg"/>
          </p:nvPr>
        </p:nvSpPr>
        <p:spPr>
          <a:ln/>
        </p:spPr>
      </p:sp>
      <p:sp>
        <p:nvSpPr>
          <p:cNvPr id="93187" name="Tijdelijke aanduiding voor notities 2"/>
          <p:cNvSpPr>
            <a:spLocks noGrp="1"/>
          </p:cNvSpPr>
          <p:nvPr>
            <p:ph type="body" idx="1"/>
          </p:nvPr>
        </p:nvSpPr>
        <p:spPr>
          <a:noFill/>
        </p:spPr>
        <p:txBody>
          <a:bodyPr/>
          <a:lstStyle/>
          <a:p>
            <a:endParaRPr lang="nl-BE" altLang="nl-BE" dirty="0"/>
          </a:p>
        </p:txBody>
      </p:sp>
      <p:sp>
        <p:nvSpPr>
          <p:cNvPr id="9318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96A98B-DDEF-4634-A747-32945014DA08}" type="slidenum">
              <a:rPr lang="nl-BE" altLang="nl-BE" sz="1300" smtClean="0">
                <a:solidFill>
                  <a:srgbClr val="000000"/>
                </a:solidFill>
              </a:rPr>
              <a:pPr eaLnBrk="1" hangingPunct="1">
                <a:spcBef>
                  <a:spcPct val="0"/>
                </a:spcBef>
              </a:pPr>
              <a:t>49</a:t>
            </a:fld>
            <a:endParaRPr lang="nl-BE" altLang="nl-BE" sz="1300">
              <a:solidFill>
                <a:srgbClr val="000000"/>
              </a:solidFill>
            </a:endParaRPr>
          </a:p>
        </p:txBody>
      </p:sp>
    </p:spTree>
    <p:extLst>
      <p:ext uri="{BB962C8B-B14F-4D97-AF65-F5344CB8AC3E}">
        <p14:creationId xmlns:p14="http://schemas.microsoft.com/office/powerpoint/2010/main" val="3264938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BE" dirty="0"/>
              <a:t>De vragen</a:t>
            </a:r>
            <a:r>
              <a:rPr lang="nl-BE" baseline="0" dirty="0"/>
              <a:t> m.b.t. de</a:t>
            </a:r>
            <a:r>
              <a:rPr lang="nl-BE" dirty="0"/>
              <a:t> </a:t>
            </a:r>
            <a:r>
              <a:rPr lang="nl-BE" b="1" dirty="0"/>
              <a:t>inhoudelijke analyse</a:t>
            </a:r>
            <a:r>
              <a:rPr lang="nl-BE" dirty="0"/>
              <a:t> zijn terug te vinden als bijlage van de oproep in de ESF-applicatie</a:t>
            </a:r>
            <a:r>
              <a:rPr lang="nl-BE" baseline="0" dirty="0"/>
              <a:t> onder het document ‘</a:t>
            </a:r>
            <a:r>
              <a:rPr lang="nl-BE" sz="1200" b="0" i="0" kern="1200" dirty="0">
                <a:solidFill>
                  <a:schemeClr val="tx1"/>
                </a:solidFill>
                <a:effectLst/>
                <a:latin typeface="+mn-lt"/>
                <a:ea typeface="+mn-ea"/>
                <a:cs typeface="+mn-cs"/>
              </a:rPr>
              <a:t>376_Anders </a:t>
            </a:r>
            <a:r>
              <a:rPr lang="nl-BE" sz="1200" b="0" i="0" kern="1200" dirty="0" err="1">
                <a:solidFill>
                  <a:schemeClr val="tx1"/>
                </a:solidFill>
                <a:effectLst/>
                <a:latin typeface="+mn-lt"/>
                <a:ea typeface="+mn-ea"/>
                <a:cs typeface="+mn-cs"/>
              </a:rPr>
              <a:t>organiseren_Inhoudelijke</a:t>
            </a:r>
            <a:r>
              <a:rPr lang="nl-BE" sz="1200" b="0" i="0" kern="1200" dirty="0">
                <a:solidFill>
                  <a:schemeClr val="tx1"/>
                </a:solidFill>
                <a:effectLst/>
                <a:latin typeface="+mn-lt"/>
                <a:ea typeface="+mn-ea"/>
                <a:cs typeface="+mn-cs"/>
              </a:rPr>
              <a:t> vragen projectvoorstel (aan te vullen en op te laden als bijlage)</a:t>
            </a:r>
            <a:r>
              <a:rPr lang="nl-BE" baseline="0" dirty="0"/>
              <a:t>’. </a:t>
            </a:r>
          </a:p>
          <a:p>
            <a:pPr marL="228600" indent="-228600">
              <a:buAutoNum type="arabicPeriod"/>
            </a:pPr>
            <a:r>
              <a:rPr lang="nl-BE" baseline="0" dirty="0"/>
              <a:t>Het </a:t>
            </a:r>
            <a:r>
              <a:rPr lang="nl-BE" b="1" baseline="0" dirty="0"/>
              <a:t>planningssjabloon</a:t>
            </a:r>
            <a:r>
              <a:rPr lang="nl-BE" baseline="0" dirty="0"/>
              <a:t> is bijgevoegd als bijlage van de oproep in de ESF-applicatie onder het document ‘</a:t>
            </a:r>
            <a:r>
              <a:rPr lang="nl-BE" sz="1200" b="0" i="0" kern="1200" dirty="0">
                <a:solidFill>
                  <a:schemeClr val="tx1"/>
                </a:solidFill>
                <a:effectLst/>
                <a:latin typeface="+mn-lt"/>
                <a:ea typeface="+mn-ea"/>
                <a:cs typeface="+mn-cs"/>
              </a:rPr>
              <a:t>376_Oproep_AO_Sjabloon planning</a:t>
            </a:r>
            <a:r>
              <a:rPr lang="nl-BE" baseline="0" dirty="0"/>
              <a:t>’.</a:t>
            </a:r>
          </a:p>
          <a:p>
            <a:pPr marL="228600" indent="-228600">
              <a:buAutoNum type="arabicPeriod"/>
            </a:pPr>
            <a:r>
              <a:rPr lang="nl-BE" baseline="0" dirty="0"/>
              <a:t>De </a:t>
            </a:r>
            <a:r>
              <a:rPr lang="nl-BE" b="1" baseline="0" dirty="0"/>
              <a:t>financiële begroting</a:t>
            </a:r>
            <a:r>
              <a:rPr lang="nl-BE" baseline="0" dirty="0"/>
              <a:t> wordt opgesteld m.b.v. het document ‘</a:t>
            </a:r>
            <a:r>
              <a:rPr lang="nl-BE" sz="1200" b="0" i="0" kern="1200" dirty="0">
                <a:solidFill>
                  <a:schemeClr val="tx1"/>
                </a:solidFill>
                <a:effectLst/>
                <a:latin typeface="+mn-lt"/>
                <a:ea typeface="+mn-ea"/>
                <a:cs typeface="+mn-cs"/>
              </a:rPr>
              <a:t>376_Anders </a:t>
            </a:r>
            <a:r>
              <a:rPr lang="nl-BE" sz="1200" b="0" i="0" kern="1200" dirty="0" err="1">
                <a:solidFill>
                  <a:schemeClr val="tx1"/>
                </a:solidFill>
                <a:effectLst/>
                <a:latin typeface="+mn-lt"/>
                <a:ea typeface="+mn-ea"/>
                <a:cs typeface="+mn-cs"/>
              </a:rPr>
              <a:t>organiseren_Detaillering_Kosten_en_Financiering</a:t>
            </a:r>
            <a:r>
              <a:rPr lang="nl-BE" baseline="0" dirty="0"/>
              <a:t>’, eveneens bijgevoegd als bijlage van de oproep in de ESF-applicatie.</a:t>
            </a:r>
          </a:p>
          <a:p>
            <a:pPr marL="0" indent="0">
              <a:buNone/>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Deze documenten kan u aanvullen en vervolgens opladen als bijlagen van uw projectvoorstel in de ESF-applicatie.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52</a:t>
            </a:fld>
            <a:endParaRPr lang="nl-BE"/>
          </a:p>
        </p:txBody>
      </p:sp>
    </p:spTree>
    <p:extLst>
      <p:ext uri="{BB962C8B-B14F-4D97-AF65-F5344CB8AC3E}">
        <p14:creationId xmlns:p14="http://schemas.microsoft.com/office/powerpoint/2010/main" val="3713032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 een project Anders organiseren tot een goed einde te brengen is er minimaal expertise nodig over volgende zaken: opmaak van een procesanalyse en herontwerp, verandermanagement, teamontwikkeling (indien hier reeds acties rond voorzien worden). </a:t>
            </a:r>
          </a:p>
          <a:p>
            <a:endParaRPr lang="nl-BE" dirty="0"/>
          </a:p>
          <a:p>
            <a:r>
              <a:rPr lang="nl-BE" dirty="0"/>
              <a:t>Indien nog niet werd vastgelegd met wie u zal samenwerken, vragen we te verduidelijken op basis van welke criteria u een keuze zal maken.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57</a:t>
            </a:fld>
            <a:endParaRPr lang="nl-BE"/>
          </a:p>
        </p:txBody>
      </p:sp>
    </p:spTree>
    <p:extLst>
      <p:ext uri="{BB962C8B-B14F-4D97-AF65-F5344CB8AC3E}">
        <p14:creationId xmlns:p14="http://schemas.microsoft.com/office/powerpoint/2010/main" val="25922087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document ‘376_Handleiding bij projectvoorstel Anders Organiseren’ beschrijft op</a:t>
            </a:r>
            <a:r>
              <a:rPr lang="nl-BE" baseline="0" dirty="0"/>
              <a:t> welke manier de vragen best beantwoord worden. Dit document is bijgevoegd als bijlage van de oproep in de ESF-applicatie.</a:t>
            </a:r>
            <a:endParaRPr lang="nl-BE" dirty="0"/>
          </a:p>
          <a:p>
            <a:endParaRPr lang="nl-BE" dirty="0"/>
          </a:p>
          <a:p>
            <a:r>
              <a:rPr lang="nl-BE" dirty="0"/>
              <a:t>Geïnteresseerde</a:t>
            </a:r>
            <a:r>
              <a:rPr lang="nl-BE" baseline="0" dirty="0"/>
              <a:t> promotoren kunnen vrijblijvend contact opnemen met de oproepbeheerders om hun projectidee al eens af te toetsen alvorens een definitieve versie van het projectvoorstel in te dienen.</a:t>
            </a:r>
            <a:endParaRPr lang="nl-BE" dirty="0"/>
          </a:p>
          <a:p>
            <a:endParaRPr lang="nl-BE" dirty="0"/>
          </a:p>
          <a:p>
            <a:r>
              <a:rPr lang="nl-BE" dirty="0"/>
              <a:t>De promotor</a:t>
            </a:r>
            <a:r>
              <a:rPr lang="nl-BE" baseline="0" dirty="0"/>
              <a:t> kan het eigen projectvoorstel zelf al eens scoren op basis van het analysestramien (‘376_</a:t>
            </a:r>
            <a:r>
              <a:rPr lang="nl-BE" sz="1200" b="0" i="0" kern="1200" dirty="0">
                <a:solidFill>
                  <a:schemeClr val="tx1"/>
                </a:solidFill>
                <a:effectLst/>
                <a:latin typeface="+mn-lt"/>
                <a:ea typeface="+mn-ea"/>
                <a:cs typeface="+mn-cs"/>
              </a:rPr>
              <a:t>Bijlage_Projectvoorstel-en </a:t>
            </a:r>
            <a:r>
              <a:rPr lang="nl-BE" sz="1200" b="0" i="0" kern="1200" dirty="0" err="1">
                <a:solidFill>
                  <a:schemeClr val="tx1"/>
                </a:solidFill>
                <a:effectLst/>
                <a:latin typeface="+mn-lt"/>
                <a:ea typeface="+mn-ea"/>
                <a:cs typeface="+mn-cs"/>
              </a:rPr>
              <a:t>beoordelingsvragen_Anders</a:t>
            </a:r>
            <a:r>
              <a:rPr lang="nl-BE" sz="1200" b="0" i="0" kern="1200" dirty="0">
                <a:solidFill>
                  <a:schemeClr val="tx1"/>
                </a:solidFill>
                <a:effectLst/>
                <a:latin typeface="+mn-lt"/>
                <a:ea typeface="+mn-ea"/>
                <a:cs typeface="+mn-cs"/>
              </a:rPr>
              <a:t> organiseren’</a:t>
            </a:r>
            <a:r>
              <a:rPr lang="nl-BE" baseline="0" dirty="0"/>
              <a:t>) dat beschikbaar is als bijlage van de oproep in de ESF-applicatie. Het is immers op basis van dit analysestramien dat het definitieve projectvoorstel zal worden beoordeeld.</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59</a:t>
            </a:fld>
            <a:endParaRPr lang="nl-BE"/>
          </a:p>
        </p:txBody>
      </p:sp>
    </p:spTree>
    <p:extLst>
      <p:ext uri="{BB962C8B-B14F-4D97-AF65-F5344CB8AC3E}">
        <p14:creationId xmlns:p14="http://schemas.microsoft.com/office/powerpoint/2010/main" val="29460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38560078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60</a:t>
            </a:fld>
            <a:endParaRPr lang="nl-BE"/>
          </a:p>
        </p:txBody>
      </p:sp>
    </p:spTree>
    <p:extLst>
      <p:ext uri="{BB962C8B-B14F-4D97-AF65-F5344CB8AC3E}">
        <p14:creationId xmlns:p14="http://schemas.microsoft.com/office/powerpoint/2010/main" val="2990606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planningssjabloon kan</a:t>
            </a:r>
            <a:r>
              <a:rPr lang="nl-BE" baseline="0" dirty="0"/>
              <a:t> u terugvinden als bijlage van de oproep in de ESF-applicatie (‘</a:t>
            </a:r>
            <a:r>
              <a:rPr lang="nl-BE" sz="1200" b="0" i="0" kern="1200" dirty="0">
                <a:solidFill>
                  <a:schemeClr val="tx1"/>
                </a:solidFill>
                <a:effectLst/>
                <a:latin typeface="+mn-lt"/>
                <a:ea typeface="+mn-ea"/>
                <a:cs typeface="+mn-cs"/>
              </a:rPr>
              <a:t>376_Oproep_AO_Sjabloon planning</a:t>
            </a:r>
            <a:r>
              <a:rPr lang="nl-BE" baseline="0" dirty="0"/>
              <a:t>’).</a:t>
            </a:r>
          </a:p>
          <a:p>
            <a:endParaRPr lang="nl-BE" baseline="0" dirty="0"/>
          </a:p>
          <a:p>
            <a:r>
              <a:rPr lang="nl-BE" baseline="0" dirty="0"/>
              <a:t>De planning moet een overzicht bieden van wanneer welke projectactiviteiten en </a:t>
            </a:r>
            <a:r>
              <a:rPr lang="nl-BE" baseline="0" dirty="0" err="1"/>
              <a:t>subactiviteiten</a:t>
            </a:r>
            <a:r>
              <a:rPr lang="nl-BE" baseline="0" dirty="0"/>
              <a:t> zullen doorgaan.</a:t>
            </a:r>
          </a:p>
          <a:p>
            <a:endParaRPr lang="nl-BE" baseline="0" dirty="0"/>
          </a:p>
          <a:p>
            <a:r>
              <a:rPr lang="nl-BE" baseline="0" dirty="0"/>
              <a:t>Het gaat om een indicatieve timing. Tijdens de projectuitvoering kan een andere volgorde van activiteiten meer aangewezen zijn of kunnen activiteiten uitlopen. Dat is op zich geen probleem, zolang de focus en algemene doelstelling van het project maar behouden blijven.</a:t>
            </a:r>
          </a:p>
          <a:p>
            <a:endParaRPr lang="nl-BE" baseline="0" dirty="0"/>
          </a:p>
          <a:p>
            <a:endParaRPr lang="nl-BE" baseline="0" dirty="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61</a:t>
            </a:fld>
            <a:endParaRPr lang="nl-BE"/>
          </a:p>
        </p:txBody>
      </p:sp>
    </p:spTree>
    <p:extLst>
      <p:ext uri="{BB962C8B-B14F-4D97-AF65-F5344CB8AC3E}">
        <p14:creationId xmlns:p14="http://schemas.microsoft.com/office/powerpoint/2010/main" val="2990606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62</a:t>
            </a:fld>
            <a:endParaRPr lang="nl-BE"/>
          </a:p>
        </p:txBody>
      </p:sp>
    </p:spTree>
    <p:extLst>
      <p:ext uri="{BB962C8B-B14F-4D97-AF65-F5344CB8AC3E}">
        <p14:creationId xmlns:p14="http://schemas.microsoft.com/office/powerpoint/2010/main" val="12408384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Het begrotingssjabloon kan</a:t>
            </a:r>
            <a:r>
              <a:rPr lang="nl-BE" baseline="0" dirty="0"/>
              <a:t> u terugvinden als bijlage van de oproep in de ESF-applicatie (‘</a:t>
            </a:r>
            <a:r>
              <a:rPr lang="nl-BE" dirty="0">
                <a:effectLst/>
              </a:rPr>
              <a:t>376_Anders </a:t>
            </a:r>
            <a:r>
              <a:rPr lang="nl-BE" dirty="0" err="1">
                <a:effectLst/>
              </a:rPr>
              <a:t>organiseren_Detaillering_Kosten_en_Financiering</a:t>
            </a:r>
            <a:r>
              <a:rPr lang="nl-BE" dirty="0">
                <a:effectLst/>
              </a:rPr>
              <a:t>’).</a:t>
            </a: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Hierbij een beschrijving van hoe dit sjabloon ingevuld moet worden: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r>
              <a:rPr lang="nl-BE" b="1" dirty="0"/>
              <a:t>Tabblad ‘SAMENVATTING’</a:t>
            </a:r>
          </a:p>
          <a:p>
            <a:pPr marL="171450" indent="-171450">
              <a:buFontTx/>
              <a:buChar char="-"/>
            </a:pPr>
            <a:r>
              <a:rPr lang="nl-BE" baseline="0" dirty="0"/>
              <a:t>Oproepnummer: 376</a:t>
            </a:r>
          </a:p>
          <a:p>
            <a:pPr marL="171450" indent="-171450">
              <a:buFontTx/>
              <a:buChar char="-"/>
            </a:pPr>
            <a:r>
              <a:rPr lang="nl-BE" baseline="0" dirty="0"/>
              <a:t>Oproepnaam: Anders Organiseren</a:t>
            </a:r>
          </a:p>
          <a:p>
            <a:pPr marL="171450" indent="-171450">
              <a:buFontTx/>
              <a:buChar char="-"/>
            </a:pPr>
            <a:r>
              <a:rPr lang="nl-BE" dirty="0"/>
              <a:t>Projectnummer: wordt automatisch gegenereerd</a:t>
            </a:r>
            <a:r>
              <a:rPr lang="nl-BE" baseline="0" dirty="0"/>
              <a:t> bij aanmaak van het projectvoorstel</a:t>
            </a:r>
          </a:p>
          <a:p>
            <a:pPr marL="171450" indent="-171450">
              <a:buFontTx/>
              <a:buChar char="-"/>
            </a:pPr>
            <a:r>
              <a:rPr lang="nl-BE" baseline="0" dirty="0"/>
              <a:t>Projectnaam: kan u zelf kiezen</a:t>
            </a:r>
          </a:p>
          <a:p>
            <a:pPr marL="171450" indent="-171450">
              <a:buFontTx/>
              <a:buChar char="-"/>
            </a:pPr>
            <a:r>
              <a:rPr lang="nl-BE" baseline="0" dirty="0"/>
              <a:t>Rapportperiode: tussentijdse rapportering (TR) of eindrapportering (ER)</a:t>
            </a:r>
          </a:p>
          <a:p>
            <a:pPr marL="171450" indent="-171450">
              <a:buFontTx/>
              <a:buChar char="-"/>
            </a:pPr>
            <a:r>
              <a:rPr lang="nl-BE" baseline="0" dirty="0"/>
              <a:t>Contactpersoon fin rapport: persoon binnen uw organisatie die de financiële begroting/rapportering opstelt</a:t>
            </a:r>
          </a:p>
          <a:p>
            <a:pPr marL="0" indent="0">
              <a:buFontTx/>
              <a:buNone/>
            </a:pPr>
            <a:endParaRPr lang="nl-BE" baseline="0" dirty="0"/>
          </a:p>
          <a:p>
            <a:r>
              <a:rPr lang="nl-BE" b="1" dirty="0"/>
              <a:t>Tabblad ‘Invoeren INTERN personeel’</a:t>
            </a:r>
          </a:p>
          <a:p>
            <a:pPr marL="171450" indent="-171450">
              <a:buFontTx/>
              <a:buChar char="-"/>
            </a:pPr>
            <a:r>
              <a:rPr lang="nl-BE" dirty="0"/>
              <a:t>Naam: naam van intern personeelslid dat zal meewerken aan projectactiviteit (indien de concrete persoon nog niet bekend</a:t>
            </a:r>
            <a:r>
              <a:rPr lang="nl-BE" baseline="0" dirty="0"/>
              <a:t> is, kan hier indicatief </a:t>
            </a:r>
            <a:r>
              <a:rPr lang="nl-BE" i="1" baseline="0" dirty="0"/>
              <a:t>medewerker A, medewerker B, medewerker C</a:t>
            </a:r>
            <a:r>
              <a:rPr lang="nl-BE" baseline="0" dirty="0"/>
              <a:t> … ingevuld worden)</a:t>
            </a:r>
            <a:endParaRPr lang="nl-BE" dirty="0"/>
          </a:p>
          <a:p>
            <a:pPr marL="171450" indent="-171450">
              <a:buFontTx/>
              <a:buChar char="-"/>
            </a:pPr>
            <a:r>
              <a:rPr lang="nl-BE" dirty="0"/>
              <a:t>Organisatie: naam van de organisatie waarbij</a:t>
            </a:r>
            <a:r>
              <a:rPr lang="nl-BE" baseline="0" dirty="0"/>
              <a:t> dit personeelslid tewerkgesteld is</a:t>
            </a:r>
          </a:p>
          <a:p>
            <a:pPr marL="171450" indent="-171450">
              <a:buFontTx/>
              <a:buChar char="-"/>
            </a:pPr>
            <a:r>
              <a:rPr lang="nl-BE" baseline="0" dirty="0"/>
              <a:t>Functie in de organisatie: bv. </a:t>
            </a:r>
            <a:r>
              <a:rPr lang="nl-BE" i="1" baseline="0" dirty="0"/>
              <a:t>directeur, HR-manager, opleidingscoördinator</a:t>
            </a:r>
            <a:r>
              <a:rPr lang="nl-BE" baseline="0" dirty="0"/>
              <a:t>, …</a:t>
            </a:r>
          </a:p>
          <a:p>
            <a:pPr marL="171450" indent="-171450">
              <a:buFontTx/>
              <a:buChar char="-"/>
            </a:pPr>
            <a:r>
              <a:rPr lang="nl-BE" baseline="0" dirty="0"/>
              <a:t>Functie in het project: bv. </a:t>
            </a:r>
            <a:r>
              <a:rPr lang="nl-BE" i="1" baseline="0" dirty="0"/>
              <a:t>coördinator, lid van stuurgroep, medewerker</a:t>
            </a:r>
            <a:r>
              <a:rPr lang="nl-BE" baseline="0" dirty="0"/>
              <a:t>, …</a:t>
            </a:r>
          </a:p>
          <a:p>
            <a:pPr marL="171450" indent="-171450">
              <a:buFontTx/>
              <a:buChar char="-"/>
            </a:pPr>
            <a:r>
              <a:rPr lang="nl-BE" baseline="0" dirty="0"/>
              <a:t>Niveau: niveau van het personeelslid</a:t>
            </a:r>
          </a:p>
          <a:p>
            <a:pPr marL="628650" lvl="1" indent="-171450">
              <a:buFontTx/>
              <a:buChar char="-"/>
            </a:pPr>
            <a:r>
              <a:rPr lang="nl-BE" baseline="0" dirty="0"/>
              <a:t>A: (eindverantwoordelijkheid in projectactiviteit) + (masterdiploma OF relevante ervaring)</a:t>
            </a:r>
          </a:p>
          <a:p>
            <a:pPr marL="628650" lvl="1" indent="-171450">
              <a:buFontTx/>
              <a:buChar char="-"/>
            </a:pPr>
            <a:r>
              <a:rPr lang="nl-BE" baseline="0" dirty="0"/>
              <a:t>B: (medewerker in projectactiviteit)</a:t>
            </a:r>
            <a:endParaRPr lang="nl-BE" dirty="0"/>
          </a:p>
          <a:p>
            <a:pPr marL="171450" indent="-171450">
              <a:buFontTx/>
              <a:buChar char="-"/>
            </a:pPr>
            <a:r>
              <a:rPr lang="nl-BE" dirty="0" err="1"/>
              <a:t>Anc</a:t>
            </a:r>
            <a:r>
              <a:rPr lang="nl-BE" dirty="0"/>
              <a:t>: anciënniteit van het personeelslid binnen de organisatie (zoals aanvaard door</a:t>
            </a:r>
            <a:r>
              <a:rPr lang="nl-BE" baseline="0" dirty="0"/>
              <a:t> de werkgever) </a:t>
            </a:r>
          </a:p>
          <a:p>
            <a:pPr marL="171450" indent="-171450">
              <a:buFontTx/>
              <a:buChar char="-"/>
            </a:pPr>
            <a:r>
              <a:rPr lang="nl-BE" baseline="0" dirty="0"/>
              <a:t>Tijdsregistratie: aantal uren dat het personeelslid zal werken aan projectactiviteit</a:t>
            </a:r>
          </a:p>
          <a:p>
            <a:pPr marL="171450" indent="-171450">
              <a:buFontTx/>
              <a:buChar char="-"/>
            </a:pPr>
            <a:r>
              <a:rPr lang="nl-BE" baseline="0" dirty="0"/>
              <a:t>Kost: loonkost, wordt automatisch berekend op basis van de gegevens die ingevuld werden bij ‘niveau’, ‘</a:t>
            </a:r>
            <a:r>
              <a:rPr lang="nl-BE" baseline="0" dirty="0" err="1"/>
              <a:t>anc</a:t>
            </a:r>
            <a:r>
              <a:rPr lang="nl-BE" baseline="0" dirty="0"/>
              <a:t>’ en ‘tijdsregistratie’</a:t>
            </a:r>
          </a:p>
          <a:p>
            <a:pPr marL="171450" indent="-171450">
              <a:buFontTx/>
              <a:buChar char="-"/>
            </a:pPr>
            <a:r>
              <a:rPr lang="nl-BE" baseline="0" dirty="0"/>
              <a:t>Activiteit in het project: de projectactiviteit zoals opgenomen in de projectplanning, bv. </a:t>
            </a:r>
            <a:r>
              <a:rPr lang="nl-BE" i="1" baseline="0" dirty="0"/>
              <a:t>1.1 opstellen procesanalyse</a:t>
            </a:r>
            <a:r>
              <a:rPr lang="nl-BE" baseline="0" dirty="0"/>
              <a:t> </a:t>
            </a:r>
          </a:p>
          <a:p>
            <a:pPr marL="171450" indent="-171450">
              <a:buFontTx/>
              <a:buChar char="-"/>
            </a:pPr>
            <a:r>
              <a:rPr lang="nl-BE" dirty="0"/>
              <a:t>Verantwoordelijkheid</a:t>
            </a:r>
            <a:r>
              <a:rPr lang="nl-BE" baseline="0" dirty="0"/>
              <a:t> in de activiteit: eindverantwoordelijkheid of meewerken</a:t>
            </a:r>
          </a:p>
          <a:p>
            <a:pPr marL="0" indent="0">
              <a:buFontTx/>
              <a:buNone/>
            </a:pPr>
            <a:r>
              <a:rPr lang="nl-BE" baseline="0" dirty="0"/>
              <a:t>(!) Let op: wanneer een persoon meerdere activiteiten vervult, dan dienen voor die persoon meerdere lijnen te worden ingevuld. </a:t>
            </a:r>
            <a:endParaRPr lang="nl-BE" dirty="0"/>
          </a:p>
          <a:p>
            <a:endParaRPr lang="nl-BE" dirty="0"/>
          </a:p>
          <a:p>
            <a:r>
              <a:rPr lang="nl-BE" b="1" dirty="0"/>
              <a:t>Tabblad ‘Invoeren</a:t>
            </a:r>
            <a:r>
              <a:rPr lang="nl-BE" b="1" baseline="0" dirty="0"/>
              <a:t> EXTERN personeel’ (enkel voor oproep 376 Anders Organiseren)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0" baseline="0" dirty="0"/>
              <a:t>NAAM Extern Personeel: </a:t>
            </a:r>
            <a:r>
              <a:rPr lang="nl-BE" dirty="0"/>
              <a:t>naam van extern personeelslid dat zal meewerken aan projectactiviteit (indien de concrete persoon nog niet bekend</a:t>
            </a:r>
            <a:r>
              <a:rPr lang="nl-BE" baseline="0" dirty="0"/>
              <a:t> is, kan hier indicatief </a:t>
            </a:r>
            <a:r>
              <a:rPr lang="nl-BE" i="1" baseline="0" dirty="0"/>
              <a:t>consultant A, consultant B, consultant C</a:t>
            </a:r>
            <a:r>
              <a:rPr lang="nl-BE" baseline="0" dirty="0"/>
              <a:t> … ingevuld worden)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dirty="0"/>
              <a:t>NAAM organisatie: </a:t>
            </a:r>
            <a:r>
              <a:rPr lang="nl-BE" dirty="0"/>
              <a:t>naam van de (externe) organisatie waarbij</a:t>
            </a:r>
            <a:r>
              <a:rPr lang="nl-BE" baseline="0" dirty="0"/>
              <a:t> dit personeelslid tewerkgesteld is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dirty="0"/>
              <a:t>Bedrag factuur excl.</a:t>
            </a:r>
            <a:r>
              <a:rPr lang="nl-BE" baseline="0" dirty="0"/>
              <a:t> BTW</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dirty="0" err="1"/>
              <a:t>BTW-bedrag</a:t>
            </a:r>
            <a:endParaRPr lang="nl-BE"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dirty="0"/>
              <a:t>Totaal aantal uren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dirty="0"/>
              <a:t>Factuurnummer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dirty="0"/>
              <a:t>Taakomschrijving: de projectactiviteit zoals opgenomen in de projectplanning, bv. </a:t>
            </a:r>
            <a:r>
              <a:rPr lang="nl-BE" i="1" baseline="0" dirty="0"/>
              <a:t>2.1 hertekenen organisatiestructuur</a:t>
            </a:r>
            <a:endParaRPr lang="nl-BE"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dirty="0"/>
              <a:t>Kost: loonkost, wordt automatisch</a:t>
            </a:r>
            <a:r>
              <a:rPr lang="nl-BE" baseline="0" dirty="0"/>
              <a:t> berekend op basis van de gegevens die ingevuld werden bij ‘bedrag factuur excl. BTW’ en ‘</a:t>
            </a:r>
            <a:r>
              <a:rPr lang="nl-BE" baseline="0" dirty="0" err="1"/>
              <a:t>BTW-bedrag</a:t>
            </a:r>
            <a:r>
              <a:rPr lang="nl-BE" baseline="0" dirty="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dirty="0"/>
              <a:t>Opmerkingen: optioneel veld voor opmerkingen </a:t>
            </a:r>
            <a:endParaRPr lang="nl-BE" b="0" dirty="0"/>
          </a:p>
          <a:p>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r>
              <a:rPr lang="nl-BE" b="1" dirty="0"/>
              <a:t>Tabblad ‘In te vullen in applicatie’</a:t>
            </a:r>
          </a:p>
          <a:p>
            <a:r>
              <a:rPr lang="nl-BE" b="0" dirty="0"/>
              <a:t>Dit tabblad geeft weer hoe u</a:t>
            </a:r>
            <a:r>
              <a:rPr lang="nl-BE" b="0" baseline="0" dirty="0"/>
              <a:t> de kosten - die hier automatisch berekend werden op basis van de ingevoerde gegevens in de tabbladen ‘invoeren INTERN personeel’ en ‘invoeren EXTERN personeel’ - dient in te brengen in de ESF-applicatie b</a:t>
            </a:r>
            <a:r>
              <a:rPr lang="nl-BE" b="0" dirty="0"/>
              <a:t>ij het indienen</a:t>
            </a:r>
            <a:r>
              <a:rPr lang="nl-BE" b="0" baseline="0" dirty="0"/>
              <a:t> van uw projectvoorstel.</a:t>
            </a:r>
          </a:p>
          <a:p>
            <a:endParaRPr lang="nl-BE" b="1" dirty="0"/>
          </a:p>
          <a:p>
            <a:r>
              <a:rPr lang="nl-BE" b="1" dirty="0"/>
              <a:t>Tabblad ‘Financiering’</a:t>
            </a:r>
          </a:p>
          <a:p>
            <a:pPr marL="171450" indent="-171450">
              <a:buFontTx/>
              <a:buChar char="-"/>
            </a:pPr>
            <a:r>
              <a:rPr lang="nl-BE" baseline="0" dirty="0"/>
              <a:t>Organisatie: de gevraagde bedragen ESF en VCF moeten per (partner)organisatie opgenomen worden</a:t>
            </a:r>
          </a:p>
          <a:p>
            <a:pPr marL="171450" indent="-171450">
              <a:buFontTx/>
              <a:buChar char="-"/>
            </a:pPr>
            <a:r>
              <a:rPr lang="nl-BE" baseline="0" dirty="0"/>
              <a:t>Financieringsbron:</a:t>
            </a:r>
          </a:p>
          <a:p>
            <a:pPr marL="628650" lvl="1" indent="-171450">
              <a:buFontTx/>
              <a:buChar char="-"/>
            </a:pPr>
            <a:r>
              <a:rPr lang="nl-BE" baseline="0" dirty="0"/>
              <a:t>ESF: de Europese steunmiddelen die u wenst aan te vragen voor de uitvoering van uw project</a:t>
            </a:r>
          </a:p>
          <a:p>
            <a:pPr marL="628650" lvl="1" indent="-171450">
              <a:buFontTx/>
              <a:buChar char="-"/>
            </a:pPr>
            <a:r>
              <a:rPr lang="nl-BE" baseline="0" dirty="0"/>
              <a:t>Vlaams Cofinancieringsfonds: de Vlaamse steunmiddelen die u wil aanvragen voor de uitvoering van uw project</a:t>
            </a:r>
          </a:p>
          <a:p>
            <a:pPr marL="628650" lvl="1" indent="-171450">
              <a:buFontTx/>
              <a:buChar char="-"/>
            </a:pPr>
            <a:r>
              <a:rPr lang="nl-BE" baseline="0" dirty="0"/>
              <a:t>Andere publieke cofinancieringsbronnen: indien u los van dit ESF-project nog andere overheidssubsidies zal ontvangen binnen de projectperiode, dan dient u deze hier in rekening te brengen</a:t>
            </a:r>
          </a:p>
          <a:p>
            <a:pPr marL="628650" lvl="1" indent="-171450">
              <a:buFontTx/>
              <a:buChar char="-"/>
            </a:pPr>
            <a:r>
              <a:rPr lang="nl-BE" baseline="0" dirty="0"/>
              <a:t>Ontvangsten: indien het project ontvangsten zal genereren, dan maakt u hier een schatting van deze ontvangsten</a:t>
            </a:r>
          </a:p>
          <a:p>
            <a:pPr marL="628650" lvl="1" indent="-171450">
              <a:buFontTx/>
              <a:buChar char="-"/>
            </a:pPr>
            <a:r>
              <a:rPr lang="nl-BE" baseline="0" dirty="0"/>
              <a:t>Sectormiddelen: indien u voor de uitvoering van het project eveneens sectormiddelen zal ontvangen, dan dient u deze hier in rekening te brengen</a:t>
            </a:r>
          </a:p>
          <a:p>
            <a:pPr marL="628650" lvl="1" indent="-171450">
              <a:buFontTx/>
              <a:buChar char="-"/>
            </a:pPr>
            <a:r>
              <a:rPr lang="nl-BE" baseline="0" dirty="0"/>
              <a:t>Private middelen: het gedeelte van de totale projectkosten dat u met eigen middelen zal financieren</a:t>
            </a:r>
          </a:p>
          <a:p>
            <a:pPr marL="171450" indent="-171450">
              <a:buFontTx/>
              <a:buChar char="-"/>
            </a:pPr>
            <a:r>
              <a:rPr lang="nl-BE" dirty="0"/>
              <a:t>Persoonsgebonden: zijn de opgegeven steunmiddelen gekoppeld aan specifieke medewerkers</a:t>
            </a:r>
            <a:r>
              <a:rPr lang="nl-BE" baseline="0" dirty="0"/>
              <a:t> binnen het project? Dit kan het geval zijn voor:</a:t>
            </a:r>
          </a:p>
          <a:p>
            <a:pPr marL="628650" lvl="1" indent="-171450">
              <a:buFontTx/>
              <a:buChar char="-"/>
            </a:pPr>
            <a:r>
              <a:rPr lang="nl-BE" baseline="0" dirty="0"/>
              <a:t>‘andere publieke financieringsbronnen’: bv. Betaald Educatief Verlof, Sociale Maribel, GESCO-werknemers, …</a:t>
            </a:r>
          </a:p>
          <a:p>
            <a:pPr marL="628650" lvl="1" indent="-171450">
              <a:buFontTx/>
              <a:buChar char="-"/>
            </a:pPr>
            <a:r>
              <a:rPr lang="nl-BE" baseline="0" dirty="0"/>
              <a:t>‘sectormiddelen’: bv. persoonsgebonden financiering vanuit de sectorconvenants</a:t>
            </a:r>
          </a:p>
          <a:p>
            <a:pPr marL="171450" indent="-171450">
              <a:buFontTx/>
              <a:buChar char="-"/>
            </a:pPr>
            <a:r>
              <a:rPr lang="nl-BE" dirty="0"/>
              <a:t>Totale bedrag van cofinanciering</a:t>
            </a:r>
          </a:p>
          <a:p>
            <a:pPr marL="171450" indent="-171450">
              <a:buFontTx/>
              <a:buChar char="-"/>
            </a:pPr>
            <a:r>
              <a:rPr lang="nl-BE" dirty="0"/>
              <a:t>Omschrijving + verantwoording</a:t>
            </a:r>
            <a:r>
              <a:rPr lang="nl-BE" baseline="0" dirty="0"/>
              <a:t> van de inbreng: kolom waarin de berekeningswijze, verdeelsleutels en/of andere opmerkingen toegevoegd kunnen worden</a:t>
            </a:r>
            <a:endParaRPr lang="nl-BE" dirty="0"/>
          </a:p>
          <a:p>
            <a:endParaRPr lang="nl-BE" dirty="0"/>
          </a:p>
          <a:p>
            <a:r>
              <a:rPr lang="nl-BE" dirty="0"/>
              <a:t>De bedragen uit het financieringsoverzicht kan u vervolgens ingeven in de ESF-applicatie</a:t>
            </a:r>
            <a:r>
              <a:rPr lang="nl-BE" baseline="0" dirty="0"/>
              <a:t> bij het indienen van uw projectvoorstel.</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63</a:t>
            </a:fld>
            <a:endParaRPr lang="nl-BE"/>
          </a:p>
        </p:txBody>
      </p:sp>
    </p:spTree>
    <p:extLst>
      <p:ext uri="{BB962C8B-B14F-4D97-AF65-F5344CB8AC3E}">
        <p14:creationId xmlns:p14="http://schemas.microsoft.com/office/powerpoint/2010/main" val="3211053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Zie ook p. 18 van de oproepfiche.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64</a:t>
            </a:fld>
            <a:endParaRPr lang="nl-BE"/>
          </a:p>
        </p:txBody>
      </p:sp>
    </p:spTree>
    <p:extLst>
      <p:ext uri="{BB962C8B-B14F-4D97-AF65-F5344CB8AC3E}">
        <p14:creationId xmlns:p14="http://schemas.microsoft.com/office/powerpoint/2010/main" val="1368331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Oproepfiche</a:t>
            </a:r>
            <a:r>
              <a:rPr lang="nl-BE" baseline="0" dirty="0"/>
              <a:t> + alle bijlagen beschikbaar in de ESF-applicatie.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66</a:t>
            </a:fld>
            <a:endParaRPr lang="nl-BE"/>
          </a:p>
        </p:txBody>
      </p:sp>
    </p:spTree>
    <p:extLst>
      <p:ext uri="{BB962C8B-B14F-4D97-AF65-F5344CB8AC3E}">
        <p14:creationId xmlns:p14="http://schemas.microsoft.com/office/powerpoint/2010/main" val="3088877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67</a:t>
            </a:fld>
            <a:endParaRPr lang="nl-BE"/>
          </a:p>
        </p:txBody>
      </p:sp>
    </p:spTree>
    <p:extLst>
      <p:ext uri="{BB962C8B-B14F-4D97-AF65-F5344CB8AC3E}">
        <p14:creationId xmlns:p14="http://schemas.microsoft.com/office/powerpoint/2010/main" val="23839114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De managementvennootschappen werken voor de organisatie en zijn door middel van een overeenkomst verbonden met de promotor en/of de partners. De personen die een managementvennootschap hebben en verbonden zijn met de promotor en/of de partners zijn diegenen die de beslissingen nemen en de verantwoordelijkheid voor de organisatie dragen. Dit in tegenstelling tot consultants die een advies leveren voor de organisatie, maar geen beslissingen nemen. </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69</a:t>
            </a:fld>
            <a:endParaRPr lang="nl-BE"/>
          </a:p>
        </p:txBody>
      </p:sp>
    </p:spTree>
    <p:extLst>
      <p:ext uri="{BB962C8B-B14F-4D97-AF65-F5344CB8AC3E}">
        <p14:creationId xmlns:p14="http://schemas.microsoft.com/office/powerpoint/2010/main" val="89897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De managementvennootschappen werken voor de organisatie en zijn door middel van een overeenkomst verbonden met de promotor en/of de partners. De personen die een managementvennootschap hebben en verbonden zijn met de promotor en/of de partners zijn diegenen die de beslissingen nemen en de verantwoordelijkheid voor de organisatie dragen. Dit in tegenstelling tot consultants die een advies leveren voor de organisatie, maar geen beslissingen nemen. </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72</a:t>
            </a:fld>
            <a:endParaRPr lang="nl-BE"/>
          </a:p>
        </p:txBody>
      </p:sp>
    </p:spTree>
    <p:extLst>
      <p:ext uri="{BB962C8B-B14F-4D97-AF65-F5344CB8AC3E}">
        <p14:creationId xmlns:p14="http://schemas.microsoft.com/office/powerpoint/2010/main" val="527147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86</a:t>
            </a:fld>
            <a:endParaRPr lang="nl-BE"/>
          </a:p>
        </p:txBody>
      </p:sp>
    </p:spTree>
    <p:extLst>
      <p:ext uri="{BB962C8B-B14F-4D97-AF65-F5344CB8AC3E}">
        <p14:creationId xmlns:p14="http://schemas.microsoft.com/office/powerpoint/2010/main" val="324909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415311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411980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834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3097251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1758092"/>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0"/>
            <a:ext cx="7416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1" y="5997286"/>
            <a:ext cx="1848750" cy="720000"/>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pic>
        <p:nvPicPr>
          <p:cNvPr id="6" name="Afbeelding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00" y="247473"/>
            <a:ext cx="1081097" cy="1030341"/>
          </a:xfrm>
          <a:prstGeom prst="rect">
            <a:avLst/>
          </a:prstGeom>
        </p:spPr>
      </p:pic>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27538" y="2087078"/>
            <a:ext cx="8150017" cy="1943999"/>
          </a:xfrm>
        </p:spPr>
        <p:txBody>
          <a:bodyPr wrap="square" anchor="t" anchorCtr="0">
            <a:noAutofit/>
          </a:bodyPr>
          <a:lstStyle>
            <a:lvl1pPr algn="l">
              <a:lnSpc>
                <a:spcPts val="5200"/>
              </a:lnSpc>
              <a:defRPr sz="5200" b="0" i="0">
                <a:solidFill>
                  <a:schemeClr val="accent4"/>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539261" y="4252387"/>
            <a:ext cx="5826370" cy="1224000"/>
          </a:xfrm>
          <a:prstGeom prst="rect">
            <a:avLst/>
          </a:prstGeom>
        </p:spPr>
        <p:txBody>
          <a:bodyPr bIns="0">
            <a:noAutofit/>
          </a:bodyPr>
          <a:lstStyle>
            <a:lvl1pPr marL="0" indent="0" algn="l">
              <a:lnSpc>
                <a:spcPts val="1760"/>
              </a:lnSpc>
              <a:buNone/>
              <a:defRPr sz="158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97" y="5832001"/>
            <a:ext cx="1848753" cy="720000"/>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6946" y="5832001"/>
            <a:ext cx="840609" cy="720000"/>
          </a:xfrm>
          <a:prstGeom prst="rect">
            <a:avLst/>
          </a:prstGeom>
        </p:spPr>
      </p:pic>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297" y="503341"/>
            <a:ext cx="1063166" cy="1013252"/>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2"/>
            <a:ext cx="5342082" cy="1579711"/>
          </a:xfrm>
        </p:spPr>
        <p:txBody>
          <a:bodyPr anchor="b" anchorCtr="0">
            <a:noAutofit/>
          </a:bodyPr>
          <a:lstStyle>
            <a:lvl1pPr algn="l">
              <a:lnSpc>
                <a:spcPts val="5400"/>
              </a:lnSpc>
              <a:defRPr sz="5400" b="0" i="0">
                <a:solidFill>
                  <a:schemeClr val="accent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3"/>
            <a:ext cx="5354606" cy="1053708"/>
          </a:xfrm>
          <a:prstGeom prst="rect">
            <a:avLst/>
          </a:prstGeom>
        </p:spPr>
        <p:txBody>
          <a:bodyPr bIns="0">
            <a:noAutofit/>
          </a:bodyPr>
          <a:lstStyle>
            <a:lvl1pPr marL="0" indent="0" algn="l">
              <a:lnSpc>
                <a:spcPts val="1760"/>
              </a:lnSpc>
              <a:buNone/>
              <a:defRPr sz="158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accent2"/>
                </a:solidFill>
                <a:latin typeface="FlandersArtSans-Regular" panose="00000500000000000000" pitchFamily="2" charset="0"/>
              </a:defRPr>
            </a:lvl1pPr>
            <a:lvl5pPr>
              <a:defRPr>
                <a:solidFill>
                  <a:schemeClr val="accent2"/>
                </a:solidFill>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40187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2" y="288001"/>
            <a:ext cx="737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accent2"/>
                </a:solidFil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accent2"/>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401" y="461699"/>
            <a:ext cx="1848753"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accent2"/>
                </a:solidFill>
                <a:latin typeface="FlandersArtSans-Regular" panose="00000500000000000000" pitchFamily="2" charset="0"/>
              </a:defRPr>
            </a:lvl1pPr>
            <a:lvl5pPr algn="r">
              <a:defRPr>
                <a:solidFill>
                  <a:schemeClr val="accent2"/>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401" y="5833476"/>
            <a:ext cx="840609" cy="720000"/>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6" y="6328279"/>
            <a:ext cx="2141621" cy="365125"/>
          </a:xfrm>
          <a:prstGeom prst="rect">
            <a:avLst/>
          </a:prstGeom>
        </p:spPr>
        <p:txBody>
          <a:bodyPr/>
          <a:lstStyle>
            <a:lvl1pPr>
              <a:defRPr sz="900">
                <a:solidFill>
                  <a:schemeClr val="accent2"/>
                </a:solidFill>
                <a:latin typeface="FlandersArtSans-Regular" panose="00000500000000000000" pitchFamily="2" charset="0"/>
              </a:defRPr>
            </a:lvl1pPr>
          </a:lstStyle>
          <a:p>
            <a:fld id="{7749CDD0-7D77-4D23-9A27-F361E39BA472}" type="datetime1">
              <a:rPr lang="nl-BE" smtClean="0"/>
              <a:pPr/>
              <a:t>5/02/2018</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0" i="0">
                <a:solidFill>
                  <a:schemeClr val="accent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accent2"/>
                </a:solidFill>
                <a:latin typeface="FlandersArtSans-Regular" panose="00000500000000000000" pitchFamily="2" charset="0"/>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3" name="Rechthoek 2"/>
          <p:cNvSpPr/>
          <p:nvPr userDrawn="1"/>
        </p:nvSpPr>
        <p:spPr>
          <a:xfrm>
            <a:off x="1312985" y="762000"/>
            <a:ext cx="4396153" cy="2180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1296002"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1" y="5997286"/>
            <a:ext cx="1848750" cy="720000"/>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3"/>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1" y="5997286"/>
            <a:ext cx="1848750" cy="720000"/>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2"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2" name="Ondertitel 2"/>
          <p:cNvSpPr>
            <a:spLocks noGrp="1"/>
          </p:cNvSpPr>
          <p:nvPr>
            <p:ph type="subTitle" idx="1"/>
          </p:nvPr>
        </p:nvSpPr>
        <p:spPr>
          <a:xfrm>
            <a:off x="4652260" y="4191644"/>
            <a:ext cx="3408509" cy="161748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601" y="5986567"/>
            <a:ext cx="1848750" cy="720000"/>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
        <p:nvSpPr>
          <p:cNvPr id="8" name="Rechthoek 7"/>
          <p:cNvSpPr/>
          <p:nvPr userDrawn="1"/>
        </p:nvSpPr>
        <p:spPr>
          <a:xfrm>
            <a:off x="1312985" y="762000"/>
            <a:ext cx="4396153" cy="2180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2"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1" y="5991926"/>
            <a:ext cx="1848750" cy="720000"/>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
        <p:nvSpPr>
          <p:cNvPr id="12" name="Rechthoek 11"/>
          <p:cNvSpPr/>
          <p:nvPr userDrawn="1"/>
        </p:nvSpPr>
        <p:spPr>
          <a:xfrm>
            <a:off x="1312985" y="762000"/>
            <a:ext cx="3681046" cy="2180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0" y="5994000"/>
            <a:ext cx="1848753" cy="720000"/>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0" y="5994000"/>
            <a:ext cx="1848753" cy="720000"/>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6000" y="5994000"/>
            <a:ext cx="1848753" cy="720000"/>
          </a:xfrm>
          <a:prstGeom prst="rect">
            <a:avLst/>
          </a:prstGeom>
        </p:spPr>
      </p:pic>
      <p:pic>
        <p:nvPicPr>
          <p:cNvPr id="7" name="Afbeelding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777536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5/02/2018</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 id="2147483679" r:id="rId9"/>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5/02/2018</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sf2007-2013.vlaanderen.be/esf/index.jsp"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hyperlink" Target="http://esf-vlaanderen.be/nl/bedrijv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www.wellfie.be/"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hyperlink" Target="http://www.hrwijs.be/hrscan" TargetMode="External"/><Relationship Id="rId5" Type="http://schemas.openxmlformats.org/officeDocument/2006/relationships/hyperlink" Target="http://www.securex.be/nl/publieke-sector/health-safety/model-aanpak/" TargetMode="External"/><Relationship Id="rId4" Type="http://schemas.openxmlformats.org/officeDocument/2006/relationships/hyperlink" Target="http://www.flexwerkscan.b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jp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jp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file:///D:/Gebruikersgegevens/goossenk/Desktop/375_Oproep%20DLB_Detaillering%20kosten_en_financiering_16092016.xlsx"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jpg"/><Relationship Id="rId7"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file:///d:/gebruikersgegevens/goossenk/Desktop/376_Anders%20organiseren_Detaillering_Kosten_en_Financiering.xlsx" TargetMode="External"/><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397_Detaillering%20kosten%20en%20financiering_AO.xlsx" TargetMode="Externa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esf-vlaanderen.be/nl/kwaliteitsopstap"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hard-c.com/2010/12/04/vraagtekens-in-headings/" TargetMode="Externa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8" Type="http://schemas.openxmlformats.org/officeDocument/2006/relationships/hyperlink" Target="mailto:esfsupport@vlaanderen.be" TargetMode="External"/><Relationship Id="rId3" Type="http://schemas.openxmlformats.org/officeDocument/2006/relationships/hyperlink" Target="mailto:nikas.goossens@wse.vlaanderen.be" TargetMode="External"/><Relationship Id="rId7" Type="http://schemas.openxmlformats.org/officeDocument/2006/relationships/hyperlink" Target="mailto:eline.vermeersch@wse.vlaanderen.be" TargetMode="External"/><Relationship Id="rId2" Type="http://schemas.openxmlformats.org/officeDocument/2006/relationships/notesSlide" Target="../notesSlides/notesSlide59.xml"/><Relationship Id="rId1" Type="http://schemas.openxmlformats.org/officeDocument/2006/relationships/slideLayout" Target="../slideLayouts/slideLayout9.xml"/><Relationship Id="rId6" Type="http://schemas.openxmlformats.org/officeDocument/2006/relationships/hyperlink" Target="mailto:wouter.verdonck@wse.vlaanderen.be" TargetMode="External"/><Relationship Id="rId5" Type="http://schemas.openxmlformats.org/officeDocument/2006/relationships/hyperlink" Target="mailto:sofie.bogaerts@wse.vlaanderen.be" TargetMode="External"/><Relationship Id="rId10" Type="http://schemas.openxmlformats.org/officeDocument/2006/relationships/image" Target="../media/image36.jpeg"/><Relationship Id="rId4" Type="http://schemas.openxmlformats.org/officeDocument/2006/relationships/hyperlink" Target="mailto:catherine.bonnarens@wse.vlaanderen.be" TargetMode="External"/><Relationship Id="rId9" Type="http://schemas.openxmlformats.org/officeDocument/2006/relationships/hyperlink" Target="http://www.google.be/url?sa=i&amp;rct=j&amp;q=&amp;esrc=s&amp;frm=1&amp;source=images&amp;cd=&amp;cad=rja&amp;uact=8&amp;ved=0CAcQjRw&amp;url=http://nl.dreamstime.com/stock-fotografie-geplaatste-contactpictogrammen-mobiel-telefoon-e-mail-envelop-image35404602&amp;ei=nJPkVLbDLcHgOJqygbgN&amp;bvm=bv.85970519,d.ZWU&amp;psig=AFQjCNFX7UKrkUaoFMdvTgzIUv9DvrRPqg&amp;ust=14243525378123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507659" y="1828660"/>
            <a:ext cx="8150017" cy="2146992"/>
          </a:xfrm>
        </p:spPr>
        <p:txBody>
          <a:bodyPr/>
          <a:lstStyle/>
          <a:p>
            <a:r>
              <a:rPr lang="nl-BE" sz="4000" dirty="0"/>
              <a:t>Oproepen Duurzaam Loopbaanbeleid &amp; Anders Organiseren</a:t>
            </a:r>
            <a:br>
              <a:rPr lang="nl-BE" dirty="0"/>
            </a:br>
            <a:endParaRPr lang="nl-BE" dirty="0"/>
          </a:p>
        </p:txBody>
      </p:sp>
      <p:sp>
        <p:nvSpPr>
          <p:cNvPr id="17" name="Ondertitel 16"/>
          <p:cNvSpPr>
            <a:spLocks noGrp="1"/>
          </p:cNvSpPr>
          <p:nvPr>
            <p:ph type="subTitle" idx="1"/>
          </p:nvPr>
        </p:nvSpPr>
        <p:spPr/>
        <p:txBody>
          <a:bodyPr/>
          <a:lstStyle/>
          <a:p>
            <a:r>
              <a:rPr lang="nl-BE" dirty="0"/>
              <a:t>OP ESF Vlaanderen 2014 - 2020</a:t>
            </a:r>
            <a:br>
              <a:rPr lang="nl-BE" dirty="0"/>
            </a:br>
            <a:r>
              <a:rPr lang="nl-BE" dirty="0"/>
              <a:t>Prioriteit uit OP: 4 – Partnerschapsontwikkeling en mensgericht ondernemen</a:t>
            </a:r>
          </a:p>
          <a:p>
            <a:endParaRPr lang="nl-BE" dirty="0"/>
          </a:p>
          <a:p>
            <a:r>
              <a:rPr lang="nl-BE" dirty="0"/>
              <a:t>Infosessie 6 februari 2018 – Brussel</a:t>
            </a:r>
          </a:p>
        </p:txBody>
      </p:sp>
    </p:spTree>
    <p:extLst>
      <p:ext uri="{BB962C8B-B14F-4D97-AF65-F5344CB8AC3E}">
        <p14:creationId xmlns:p14="http://schemas.microsoft.com/office/powerpoint/2010/main" val="131468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nl-BE" altLang="nl-BE" dirty="0"/>
              <a:t>Oproep 424/425 - algemeen </a:t>
            </a:r>
            <a:br>
              <a:rPr lang="nl-BE" altLang="nl-BE" dirty="0"/>
            </a:br>
            <a:r>
              <a:rPr lang="nl-BE" altLang="nl-BE" sz="3000" dirty="0">
                <a:solidFill>
                  <a:schemeClr val="accent6">
                    <a:lumMod val="60000"/>
                    <a:lumOff val="40000"/>
                  </a:schemeClr>
                </a:solidFill>
              </a:rPr>
              <a:t>Subsidiëring</a:t>
            </a:r>
            <a:endParaRPr lang="nl-BE" altLang="nl-BE" sz="3000" dirty="0"/>
          </a:p>
        </p:txBody>
      </p:sp>
      <p:sp>
        <p:nvSpPr>
          <p:cNvPr id="21507" name="Tijdelijke aanduiding voor inhoud 2"/>
          <p:cNvSpPr>
            <a:spLocks noGrp="1"/>
          </p:cNvSpPr>
          <p:nvPr>
            <p:ph idx="1"/>
          </p:nvPr>
        </p:nvSpPr>
        <p:spPr/>
        <p:txBody>
          <a:bodyPr/>
          <a:lstStyle/>
          <a:p>
            <a:pPr lvl="1"/>
            <a:r>
              <a:rPr lang="nl-BE" altLang="nl-BE" dirty="0"/>
              <a:t>Oproepbudget van 10.000.000 euro voor DLB en AO samen </a:t>
            </a:r>
          </a:p>
          <a:p>
            <a:pPr lvl="2"/>
            <a:r>
              <a:rPr lang="nl-BE" altLang="nl-BE" dirty="0"/>
              <a:t>4.000.000 euro ESF-middelen (Europese subsidies)</a:t>
            </a:r>
          </a:p>
          <a:p>
            <a:pPr lvl="2"/>
            <a:r>
              <a:rPr lang="nl-BE" altLang="nl-BE" dirty="0"/>
              <a:t>6.000.000 euro Vlaamse subsidiemiddelen</a:t>
            </a:r>
          </a:p>
          <a:p>
            <a:pPr lvl="2"/>
            <a:endParaRPr lang="nl-BE" altLang="nl-BE" dirty="0"/>
          </a:p>
          <a:p>
            <a:pPr lvl="1"/>
            <a:r>
              <a:rPr lang="nl-BE" altLang="nl-BE" dirty="0"/>
              <a:t>Maximale subsidie van 80.000 euro per project: </a:t>
            </a:r>
          </a:p>
          <a:p>
            <a:pPr lvl="2"/>
            <a:r>
              <a:rPr lang="nl-BE" altLang="nl-BE" dirty="0"/>
              <a:t>Maximaal 32.000 euro ESF (40%)</a:t>
            </a:r>
          </a:p>
          <a:p>
            <a:pPr lvl="2"/>
            <a:r>
              <a:rPr lang="nl-BE" altLang="nl-BE" dirty="0"/>
              <a:t>Maximaal 48.000 euro VCF (60%)</a:t>
            </a:r>
          </a:p>
          <a:p>
            <a:pPr lvl="2"/>
            <a:r>
              <a:rPr lang="nl-BE" altLang="nl-BE" dirty="0"/>
              <a:t>Private cofinanciering van minimaal 30% voor </a:t>
            </a:r>
            <a:r>
              <a:rPr lang="nl-BE" altLang="nl-BE" dirty="0" err="1"/>
              <a:t>KMO’s</a:t>
            </a:r>
            <a:r>
              <a:rPr lang="nl-BE" altLang="nl-BE" dirty="0"/>
              <a:t> en 50% voor </a:t>
            </a:r>
            <a:r>
              <a:rPr lang="nl-BE" altLang="nl-BE" dirty="0" err="1"/>
              <a:t>GO’s</a:t>
            </a:r>
            <a:endParaRPr lang="nl-BE" altLang="nl-BE" dirty="0"/>
          </a:p>
          <a:p>
            <a:pPr marL="576000" lvl="2" indent="0">
              <a:buNone/>
            </a:pPr>
            <a:endParaRPr lang="nl-BE" altLang="nl-BE" dirty="0"/>
          </a:p>
          <a:p>
            <a:pPr lvl="1"/>
            <a:r>
              <a:rPr lang="nl-BE" altLang="nl-BE" dirty="0"/>
              <a:t>Voorschot: </a:t>
            </a:r>
          </a:p>
          <a:p>
            <a:pPr lvl="2"/>
            <a:r>
              <a:rPr lang="nl-BE" altLang="nl-BE" dirty="0"/>
              <a:t>70% van de toegewezen middelen uit het Vlaams cofinancieringsfonds op jaarbasis</a:t>
            </a:r>
          </a:p>
          <a:p>
            <a:pPr lvl="1"/>
            <a:endParaRPr lang="nl-BE" altLang="nl-BE" dirty="0"/>
          </a:p>
          <a:p>
            <a:pPr lvl="1"/>
            <a:endParaRPr lang="nl-BE" altLang="nl-BE" dirty="0"/>
          </a:p>
        </p:txBody>
      </p:sp>
    </p:spTree>
    <p:extLst>
      <p:ext uri="{BB962C8B-B14F-4D97-AF65-F5344CB8AC3E}">
        <p14:creationId xmlns:p14="http://schemas.microsoft.com/office/powerpoint/2010/main" val="24875083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BE" altLang="nl-BE" dirty="0"/>
              <a:t>Oproep 424/425 - algemeen (2) </a:t>
            </a:r>
            <a:br>
              <a:rPr lang="nl-BE" altLang="nl-BE" dirty="0"/>
            </a:br>
            <a:r>
              <a:rPr lang="nl-BE" altLang="nl-BE" sz="3000" dirty="0">
                <a:solidFill>
                  <a:schemeClr val="accent6">
                    <a:lumMod val="60000"/>
                    <a:lumOff val="40000"/>
                  </a:schemeClr>
                </a:solidFill>
              </a:rPr>
              <a:t>Hoe indienen?</a:t>
            </a:r>
            <a:r>
              <a:rPr lang="nl-BE" altLang="nl-BE" dirty="0"/>
              <a:t> </a:t>
            </a:r>
          </a:p>
        </p:txBody>
      </p:sp>
      <p:sp>
        <p:nvSpPr>
          <p:cNvPr id="3" name="Tijdelijke aanduiding voor inhoud 2"/>
          <p:cNvSpPr>
            <a:spLocks noGrp="1"/>
          </p:cNvSpPr>
          <p:nvPr>
            <p:ph sz="half" idx="1"/>
          </p:nvPr>
        </p:nvSpPr>
        <p:spPr>
          <a:xfrm>
            <a:off x="1296000" y="5094514"/>
            <a:ext cx="7416000" cy="492686"/>
          </a:xfrm>
        </p:spPr>
        <p:txBody>
          <a:bodyPr/>
          <a:lstStyle/>
          <a:p>
            <a:r>
              <a:rPr lang="nl-NL" dirty="0"/>
              <a:t>Online via de ESF-applicatie </a:t>
            </a:r>
          </a:p>
          <a:p>
            <a:pPr lvl="1"/>
            <a:r>
              <a:rPr lang="nl-NL" sz="1800" dirty="0">
                <a:hlinkClick r:id="rId3"/>
              </a:rPr>
              <a:t>https://esf2007-2013.vlaanderen.be/esf/index.jsp</a:t>
            </a:r>
            <a:endParaRPr lang="nl-NL" sz="1800" dirty="0"/>
          </a:p>
          <a:p>
            <a:endParaRPr lang="nl-BE" dirty="0"/>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24" y="2060885"/>
            <a:ext cx="8258529" cy="2629870"/>
          </a:xfrm>
          <a:prstGeom prst="rect">
            <a:avLst/>
          </a:prstGeom>
        </p:spPr>
      </p:pic>
    </p:spTree>
    <p:extLst>
      <p:ext uri="{BB962C8B-B14F-4D97-AF65-F5344CB8AC3E}">
        <p14:creationId xmlns:p14="http://schemas.microsoft.com/office/powerpoint/2010/main" val="123161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BE" altLang="nl-BE" dirty="0"/>
              <a:t>Oproep 424/425 - algemeen (3) </a:t>
            </a:r>
            <a:br>
              <a:rPr lang="nl-BE" altLang="nl-BE" dirty="0"/>
            </a:br>
            <a:r>
              <a:rPr lang="nl-BE" altLang="nl-BE" sz="3000" dirty="0">
                <a:solidFill>
                  <a:schemeClr val="accent6">
                    <a:lumMod val="60000"/>
                    <a:lumOff val="40000"/>
                  </a:schemeClr>
                </a:solidFill>
              </a:rPr>
              <a:t>Hoe indienen?</a:t>
            </a:r>
            <a:r>
              <a:rPr lang="nl-BE" altLang="nl-BE" dirty="0"/>
              <a:t> </a:t>
            </a:r>
          </a:p>
        </p:txBody>
      </p:sp>
      <p:sp>
        <p:nvSpPr>
          <p:cNvPr id="3" name="Tijdelijke aanduiding voor inhoud 2"/>
          <p:cNvSpPr>
            <a:spLocks noGrp="1"/>
          </p:cNvSpPr>
          <p:nvPr>
            <p:ph sz="half" idx="1"/>
          </p:nvPr>
        </p:nvSpPr>
        <p:spPr>
          <a:xfrm>
            <a:off x="1296000" y="5094513"/>
            <a:ext cx="7416000" cy="528312"/>
          </a:xfrm>
        </p:spPr>
        <p:txBody>
          <a:bodyPr/>
          <a:lstStyle/>
          <a:p>
            <a:r>
              <a:rPr lang="nl-NL" dirty="0">
                <a:sym typeface="Wingdings" pitchFamily="2" charset="2"/>
              </a:rPr>
              <a:t>Nieuwe promotor  registratie vestigingsnummer</a:t>
            </a:r>
          </a:p>
          <a:p>
            <a:pPr>
              <a:buNone/>
            </a:pPr>
            <a:endParaRPr lang="nl-NL" dirty="0">
              <a:sym typeface="Wingdings" pitchFamily="2" charset="2"/>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09" y="1992979"/>
            <a:ext cx="7775645" cy="2947155"/>
          </a:xfrm>
          <a:prstGeom prst="rect">
            <a:avLst/>
          </a:prstGeom>
        </p:spPr>
      </p:pic>
    </p:spTree>
    <p:extLst>
      <p:ext uri="{BB962C8B-B14F-4D97-AF65-F5344CB8AC3E}">
        <p14:creationId xmlns:p14="http://schemas.microsoft.com/office/powerpoint/2010/main" val="55914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BE" altLang="nl-BE" dirty="0"/>
              <a:t>Oproep 424/425 - algemeen (4) </a:t>
            </a:r>
            <a:br>
              <a:rPr lang="nl-BE" altLang="nl-BE" dirty="0"/>
            </a:br>
            <a:r>
              <a:rPr lang="nl-BE" altLang="nl-BE" sz="3000" dirty="0">
                <a:solidFill>
                  <a:schemeClr val="accent6">
                    <a:lumMod val="60000"/>
                    <a:lumOff val="40000"/>
                  </a:schemeClr>
                </a:solidFill>
              </a:rPr>
              <a:t>Hoe indienen?</a:t>
            </a:r>
            <a:r>
              <a:rPr lang="nl-BE" altLang="nl-BE" dirty="0"/>
              <a:t> </a:t>
            </a:r>
          </a:p>
        </p:txBody>
      </p:sp>
      <p:sp>
        <p:nvSpPr>
          <p:cNvPr id="6" name="Tijdelijke aanduiding voor inhoud 2"/>
          <p:cNvSpPr txBox="1">
            <a:spLocks/>
          </p:cNvSpPr>
          <p:nvPr/>
        </p:nvSpPr>
        <p:spPr>
          <a:xfrm>
            <a:off x="1296000" y="5094513"/>
            <a:ext cx="7416000" cy="528312"/>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ym typeface="Wingdings" pitchFamily="2" charset="2"/>
              </a:rPr>
              <a:t>ESF-applicatie &gt; startscherm</a:t>
            </a:r>
          </a:p>
          <a:p>
            <a:pPr>
              <a:buFontTx/>
              <a:buNone/>
            </a:pPr>
            <a:endParaRPr lang="nl-NL" dirty="0">
              <a:sym typeface="Wingdings" pitchFamily="2" charset="2"/>
            </a:endParaRPr>
          </a:p>
        </p:txBody>
      </p:sp>
      <p:pic>
        <p:nvPicPr>
          <p:cNvPr id="7" name="Tijdelijke aanduiding voor inhoud 6"/>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578142" y="1831039"/>
            <a:ext cx="8331641" cy="3287845"/>
          </a:xfrm>
        </p:spPr>
      </p:pic>
    </p:spTree>
    <p:extLst>
      <p:ext uri="{BB962C8B-B14F-4D97-AF65-F5344CB8AC3E}">
        <p14:creationId xmlns:p14="http://schemas.microsoft.com/office/powerpoint/2010/main" val="55914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BE" altLang="nl-BE" dirty="0"/>
              <a:t>Oproep 424/425 - algemeen (5) </a:t>
            </a:r>
            <a:br>
              <a:rPr lang="nl-BE" altLang="nl-BE" dirty="0"/>
            </a:br>
            <a:r>
              <a:rPr lang="nl-BE" altLang="nl-BE" sz="3000" dirty="0">
                <a:solidFill>
                  <a:schemeClr val="accent6">
                    <a:lumMod val="60000"/>
                    <a:lumOff val="40000"/>
                  </a:schemeClr>
                </a:solidFill>
              </a:rPr>
              <a:t>Hoe indienen?</a:t>
            </a:r>
            <a:r>
              <a:rPr lang="nl-BE" altLang="nl-BE" dirty="0"/>
              <a:t> </a:t>
            </a:r>
          </a:p>
        </p:txBody>
      </p:sp>
      <p:sp>
        <p:nvSpPr>
          <p:cNvPr id="6" name="Tijdelijke aanduiding voor inhoud 2"/>
          <p:cNvSpPr txBox="1">
            <a:spLocks/>
          </p:cNvSpPr>
          <p:nvPr/>
        </p:nvSpPr>
        <p:spPr>
          <a:xfrm>
            <a:off x="1296000" y="5664513"/>
            <a:ext cx="7416000" cy="528312"/>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ym typeface="Wingdings" pitchFamily="2" charset="2"/>
              </a:rPr>
              <a:t>Aanmaken projectvoorstel</a:t>
            </a:r>
          </a:p>
          <a:p>
            <a:pPr>
              <a:buFontTx/>
              <a:buNone/>
            </a:pPr>
            <a:endParaRPr lang="nl-NL" dirty="0">
              <a:sym typeface="Wingdings" pitchFamily="2" charset="2"/>
            </a:endParaRPr>
          </a:p>
        </p:txBody>
      </p:sp>
      <p:pic>
        <p:nvPicPr>
          <p:cNvPr id="3" name="Tijdelijke aanduiding voor inhoud 2"/>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365205" y="1733834"/>
            <a:ext cx="8695667" cy="1214207"/>
          </a:xfrm>
        </p:spPr>
      </p:pic>
      <p:sp>
        <p:nvSpPr>
          <p:cNvPr id="8" name="Tijdelijke aanduiding voor inhoud 2"/>
          <p:cNvSpPr txBox="1">
            <a:spLocks/>
          </p:cNvSpPr>
          <p:nvPr/>
        </p:nvSpPr>
        <p:spPr>
          <a:xfrm>
            <a:off x="1294025" y="2990663"/>
            <a:ext cx="7416000" cy="528312"/>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ym typeface="Wingdings" pitchFamily="2" charset="2"/>
              </a:rPr>
              <a:t>Overzicht lopende oproepen</a:t>
            </a:r>
          </a:p>
          <a:p>
            <a:pPr>
              <a:buFontTx/>
              <a:buNone/>
            </a:pPr>
            <a:endParaRPr lang="nl-NL" dirty="0">
              <a:sym typeface="Wingdings" pitchFamily="2" charset="2"/>
            </a:endParaRPr>
          </a:p>
        </p:txBody>
      </p:sp>
      <p:pic>
        <p:nvPicPr>
          <p:cNvPr id="4" name="Afbeelding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888" y="3346933"/>
            <a:ext cx="8680862" cy="2275248"/>
          </a:xfrm>
          <a:prstGeom prst="rect">
            <a:avLst/>
          </a:prstGeom>
        </p:spPr>
      </p:pic>
      <p:sp>
        <p:nvSpPr>
          <p:cNvPr id="9" name="PIJL-OMLAAG 8"/>
          <p:cNvSpPr/>
          <p:nvPr/>
        </p:nvSpPr>
        <p:spPr>
          <a:xfrm rot="16200000">
            <a:off x="6812308" y="3284869"/>
            <a:ext cx="218365" cy="819688"/>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4054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BE" altLang="nl-BE" dirty="0"/>
              <a:t>Oproep 424/425 - algemeen (6) </a:t>
            </a:r>
            <a:br>
              <a:rPr lang="nl-BE" altLang="nl-BE" dirty="0"/>
            </a:br>
            <a:r>
              <a:rPr lang="nl-BE" altLang="nl-BE" sz="3000" dirty="0">
                <a:solidFill>
                  <a:schemeClr val="accent6">
                    <a:lumMod val="60000"/>
                    <a:lumOff val="40000"/>
                  </a:schemeClr>
                </a:solidFill>
              </a:rPr>
              <a:t>Wanneer?</a:t>
            </a:r>
            <a:endParaRPr lang="nl-BE" altLang="nl-BE" dirty="0"/>
          </a:p>
        </p:txBody>
      </p:sp>
      <p:sp>
        <p:nvSpPr>
          <p:cNvPr id="3" name="Tijdelijke aanduiding voor inhoud 2"/>
          <p:cNvSpPr>
            <a:spLocks noGrp="1"/>
          </p:cNvSpPr>
          <p:nvPr>
            <p:ph sz="half" idx="1"/>
          </p:nvPr>
        </p:nvSpPr>
        <p:spPr/>
        <p:txBody>
          <a:bodyPr/>
          <a:lstStyle/>
          <a:p>
            <a:r>
              <a:rPr lang="nl-BE" dirty="0"/>
              <a:t>Openstelling oproep: vanaf 3 januari 2018 met als uiterste indieningsdatum </a:t>
            </a:r>
            <a:r>
              <a:rPr lang="nl-BE" b="1" dirty="0"/>
              <a:t>30 maart 2018 (middernacht)</a:t>
            </a:r>
          </a:p>
          <a:p>
            <a:endParaRPr lang="nl-BE" dirty="0"/>
          </a:p>
          <a:p>
            <a:r>
              <a:rPr lang="nl-BE" dirty="0"/>
              <a:t>Goedgekeurde projecten gaan van start op 1 juli 2018</a:t>
            </a:r>
          </a:p>
          <a:p>
            <a:endParaRPr lang="nl-BE" dirty="0"/>
          </a:p>
          <a:p>
            <a:r>
              <a:rPr lang="nl-BE" dirty="0"/>
              <a:t>Looptijd: 12 of 18 maanden</a:t>
            </a:r>
          </a:p>
          <a:p>
            <a:pPr lvl="1"/>
            <a:r>
              <a:rPr lang="nl-BE" dirty="0"/>
              <a:t>Eens looptijd bepaald, geen verlenging van het project mogelijk</a:t>
            </a:r>
          </a:p>
          <a:p>
            <a:endParaRPr lang="nl-BE" dirty="0"/>
          </a:p>
          <a:p>
            <a:endParaRPr lang="nl-BE" dirty="0"/>
          </a:p>
        </p:txBody>
      </p:sp>
    </p:spTree>
    <p:extLst>
      <p:ext uri="{BB962C8B-B14F-4D97-AF65-F5344CB8AC3E}">
        <p14:creationId xmlns:p14="http://schemas.microsoft.com/office/powerpoint/2010/main" val="56570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nl-BE" altLang="nl-BE" dirty="0"/>
              <a:t>Oproep 424/425 - algemeen (7) </a:t>
            </a:r>
            <a:br>
              <a:rPr lang="nl-BE" altLang="nl-BE" dirty="0"/>
            </a:br>
            <a:r>
              <a:rPr lang="nl-BE" altLang="nl-BE" sz="3000" dirty="0">
                <a:solidFill>
                  <a:schemeClr val="accent6">
                    <a:lumMod val="60000"/>
                    <a:lumOff val="40000"/>
                  </a:schemeClr>
                </a:solidFill>
              </a:rPr>
              <a:t>Opvolging</a:t>
            </a:r>
            <a:endParaRPr lang="nl-BE" altLang="nl-BE" dirty="0"/>
          </a:p>
        </p:txBody>
      </p:sp>
      <p:sp>
        <p:nvSpPr>
          <p:cNvPr id="20483" name="Tijdelijke aanduiding voor inhoud 2"/>
          <p:cNvSpPr>
            <a:spLocks noGrp="1"/>
          </p:cNvSpPr>
          <p:nvPr>
            <p:ph sz="half" idx="1"/>
          </p:nvPr>
        </p:nvSpPr>
        <p:spPr/>
        <p:txBody>
          <a:bodyPr/>
          <a:lstStyle/>
          <a:p>
            <a:r>
              <a:rPr lang="nl-BE" altLang="nl-BE" dirty="0"/>
              <a:t>Startmeeting</a:t>
            </a:r>
          </a:p>
          <a:p>
            <a:endParaRPr lang="nl-BE" altLang="nl-BE" dirty="0"/>
          </a:p>
          <a:p>
            <a:r>
              <a:rPr lang="nl-BE" altLang="nl-BE" dirty="0"/>
              <a:t>Individuele ondersteuning</a:t>
            </a:r>
          </a:p>
          <a:p>
            <a:endParaRPr lang="nl-BE" altLang="nl-BE" dirty="0"/>
          </a:p>
          <a:p>
            <a:r>
              <a:rPr lang="nl-BE" altLang="nl-BE" dirty="0"/>
              <a:t>Themawerking</a:t>
            </a:r>
          </a:p>
          <a:p>
            <a:endParaRPr lang="nl-BE" altLang="nl-BE" dirty="0"/>
          </a:p>
          <a:p>
            <a:r>
              <a:rPr lang="nl-BE" altLang="nl-BE" dirty="0"/>
              <a:t>Online bevraging</a:t>
            </a:r>
          </a:p>
          <a:p>
            <a:pPr lvl="1"/>
            <a:endParaRPr lang="nl-BE" altLang="nl-BE" dirty="0"/>
          </a:p>
          <a:p>
            <a:endParaRPr lang="nl-BE" altLang="nl-BE" dirty="0"/>
          </a:p>
          <a:p>
            <a:endParaRPr lang="nl-BE" altLang="nl-BE" dirty="0"/>
          </a:p>
        </p:txBody>
      </p:sp>
    </p:spTree>
    <p:extLst>
      <p:ext uri="{BB962C8B-B14F-4D97-AF65-F5344CB8AC3E}">
        <p14:creationId xmlns:p14="http://schemas.microsoft.com/office/powerpoint/2010/main" val="389999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nl-BE" altLang="nl-BE" dirty="0"/>
              <a:t>Oproep 424/425 - algemeen (8) </a:t>
            </a:r>
            <a:br>
              <a:rPr lang="nl-BE" altLang="nl-BE" dirty="0"/>
            </a:br>
            <a:r>
              <a:rPr lang="nl-BE" altLang="nl-BE" sz="3000" dirty="0">
                <a:solidFill>
                  <a:schemeClr val="accent6">
                    <a:lumMod val="60000"/>
                    <a:lumOff val="40000"/>
                  </a:schemeClr>
                </a:solidFill>
              </a:rPr>
              <a:t>Opvolging</a:t>
            </a:r>
            <a:endParaRPr lang="nl-BE" altLang="nl-BE" dirty="0"/>
          </a:p>
        </p:txBody>
      </p:sp>
      <p:graphicFrame>
        <p:nvGraphicFramePr>
          <p:cNvPr id="2" name="Tabel 1"/>
          <p:cNvGraphicFramePr>
            <a:graphicFrameLocks noGrp="1"/>
          </p:cNvGraphicFramePr>
          <p:nvPr>
            <p:extLst>
              <p:ext uri="{D42A27DB-BD31-4B8C-83A1-F6EECF244321}">
                <p14:modId xmlns:p14="http://schemas.microsoft.com/office/powerpoint/2010/main" val="2209209828"/>
              </p:ext>
            </p:extLst>
          </p:nvPr>
        </p:nvGraphicFramePr>
        <p:xfrm>
          <a:off x="1330027" y="1815638"/>
          <a:ext cx="5646969" cy="2910495"/>
        </p:xfrm>
        <a:graphic>
          <a:graphicData uri="http://schemas.openxmlformats.org/drawingml/2006/table">
            <a:tbl>
              <a:tblPr firstRow="1" bandRow="1">
                <a:tableStyleId>{5C22544A-7EE6-4342-B048-85BDC9FD1C3A}</a:tableStyleId>
              </a:tblPr>
              <a:tblGrid>
                <a:gridCol w="1882323">
                  <a:extLst>
                    <a:ext uri="{9D8B030D-6E8A-4147-A177-3AD203B41FA5}">
                      <a16:colId xmlns:a16="http://schemas.microsoft.com/office/drawing/2014/main" val="20000"/>
                    </a:ext>
                  </a:extLst>
                </a:gridCol>
                <a:gridCol w="1882323">
                  <a:extLst>
                    <a:ext uri="{9D8B030D-6E8A-4147-A177-3AD203B41FA5}">
                      <a16:colId xmlns:a16="http://schemas.microsoft.com/office/drawing/2014/main" val="20001"/>
                    </a:ext>
                  </a:extLst>
                </a:gridCol>
                <a:gridCol w="1882323">
                  <a:extLst>
                    <a:ext uri="{9D8B030D-6E8A-4147-A177-3AD203B41FA5}">
                      <a16:colId xmlns:a16="http://schemas.microsoft.com/office/drawing/2014/main" val="20003"/>
                    </a:ext>
                  </a:extLst>
                </a:gridCol>
              </a:tblGrid>
              <a:tr h="339516">
                <a:tc>
                  <a:txBody>
                    <a:bodyPr/>
                    <a:lstStyle/>
                    <a:p>
                      <a:r>
                        <a:rPr lang="nl-BE" sz="1600" dirty="0">
                          <a:solidFill>
                            <a:srgbClr val="92D050"/>
                          </a:solidFill>
                        </a:rPr>
                        <a:t>Bevraging</a:t>
                      </a:r>
                    </a:p>
                  </a:txBody>
                  <a:tcPr/>
                </a:tc>
                <a:tc>
                  <a:txBody>
                    <a:bodyPr/>
                    <a:lstStyle/>
                    <a:p>
                      <a:pPr algn="ctr"/>
                      <a:r>
                        <a:rPr lang="nl-BE" sz="1600" dirty="0"/>
                        <a:t>Oproep 424 DLB</a:t>
                      </a:r>
                    </a:p>
                  </a:txBody>
                  <a:tcPr/>
                </a:tc>
                <a:tc>
                  <a:txBody>
                    <a:bodyPr/>
                    <a:lstStyle/>
                    <a:p>
                      <a:pPr algn="ctr"/>
                      <a:r>
                        <a:rPr lang="nl-BE" sz="1600" dirty="0"/>
                        <a:t>Oproep 425 AO</a:t>
                      </a:r>
                    </a:p>
                  </a:txBody>
                  <a:tcPr/>
                </a:tc>
                <a:extLst>
                  <a:ext uri="{0D108BD9-81ED-4DB2-BD59-A6C34878D82A}">
                    <a16:rowId xmlns:a16="http://schemas.microsoft.com/office/drawing/2014/main" val="10000"/>
                  </a:ext>
                </a:extLst>
              </a:tr>
              <a:tr h="339516">
                <a:tc>
                  <a:txBody>
                    <a:bodyPr/>
                    <a:lstStyle/>
                    <a:p>
                      <a:endParaRPr lang="nl-BE" dirty="0"/>
                    </a:p>
                  </a:txBody>
                  <a:tcPr/>
                </a:tc>
                <a:tc>
                  <a:txBody>
                    <a:bodyPr/>
                    <a:lstStyle/>
                    <a:p>
                      <a:pPr algn="ctr"/>
                      <a:r>
                        <a:rPr lang="nl-BE" sz="1600" dirty="0"/>
                        <a:t>Organisatie</a:t>
                      </a:r>
                    </a:p>
                  </a:txBody>
                  <a:tcPr/>
                </a:tc>
                <a:tc>
                  <a:txBody>
                    <a:bodyPr/>
                    <a:lstStyle/>
                    <a:p>
                      <a:pPr algn="ctr"/>
                      <a:r>
                        <a:rPr lang="nl-BE" sz="1600" dirty="0"/>
                        <a:t>Werknemers</a:t>
                      </a:r>
                    </a:p>
                  </a:txBody>
                  <a:tcPr/>
                </a:tc>
                <a:extLst>
                  <a:ext uri="{0D108BD9-81ED-4DB2-BD59-A6C34878D82A}">
                    <a16:rowId xmlns:a16="http://schemas.microsoft.com/office/drawing/2014/main" val="10001"/>
                  </a:ext>
                </a:extLst>
              </a:tr>
              <a:tr h="650739">
                <a:tc>
                  <a:txBody>
                    <a:bodyPr/>
                    <a:lstStyle/>
                    <a:p>
                      <a:r>
                        <a:rPr lang="nl-BE" sz="1600" dirty="0"/>
                        <a:t>Nulmeting </a:t>
                      </a:r>
                    </a:p>
                    <a:p>
                      <a:r>
                        <a:rPr lang="nl-BE" sz="1200" dirty="0"/>
                        <a:t>(1 maand na start</a:t>
                      </a:r>
                      <a:r>
                        <a:rPr lang="nl-BE" sz="1200" baseline="0" dirty="0"/>
                        <a:t> project)</a:t>
                      </a:r>
                      <a:endParaRPr lang="nl-BE" sz="1200" dirty="0"/>
                    </a:p>
                  </a:txBody>
                  <a:tcPr/>
                </a:tc>
                <a:tc>
                  <a:txBody>
                    <a:bodyPr/>
                    <a:lstStyle/>
                    <a:p>
                      <a:r>
                        <a:rPr lang="nl-BE" sz="1600" dirty="0"/>
                        <a:t>X</a:t>
                      </a:r>
                    </a:p>
                  </a:txBody>
                  <a:tcPr/>
                </a:tc>
                <a:tc>
                  <a:txBody>
                    <a:bodyPr/>
                    <a:lstStyle/>
                    <a:p>
                      <a:r>
                        <a:rPr lang="nl-BE" sz="1600" dirty="0"/>
                        <a:t>X</a:t>
                      </a:r>
                    </a:p>
                  </a:txBody>
                  <a:tcPr/>
                </a:tc>
                <a:extLst>
                  <a:ext uri="{0D108BD9-81ED-4DB2-BD59-A6C34878D82A}">
                    <a16:rowId xmlns:a16="http://schemas.microsoft.com/office/drawing/2014/main" val="10002"/>
                  </a:ext>
                </a:extLst>
              </a:tr>
              <a:tr h="110342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BE" altLang="nl-BE" sz="1600" dirty="0"/>
                        <a:t>Eindmeting</a:t>
                      </a:r>
                      <a:r>
                        <a:rPr lang="nl-BE" altLang="nl-BE" baseline="0"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nl-BE" altLang="nl-BE" sz="1200" baseline="0" dirty="0"/>
                        <a:t>(DLB: 3</a:t>
                      </a:r>
                      <a:r>
                        <a:rPr lang="nl-BE" altLang="nl-BE" sz="1200" dirty="0"/>
                        <a:t> maanden na</a:t>
                      </a:r>
                      <a:r>
                        <a:rPr lang="nl-BE" altLang="nl-BE" sz="1200" baseline="0" dirty="0"/>
                        <a:t> </a:t>
                      </a:r>
                      <a:r>
                        <a:rPr lang="nl-BE" altLang="nl-BE" sz="1200" dirty="0"/>
                        <a:t>einde project bij eindrapportering</a:t>
                      </a:r>
                    </a:p>
                    <a:p>
                      <a:pPr marL="0" marR="0" lvl="1" indent="0" algn="l" defTabSz="914400" rtl="0" eaLnBrk="1" fontAlgn="auto" latinLnBrk="0" hangingPunct="1">
                        <a:lnSpc>
                          <a:spcPct val="100000"/>
                        </a:lnSpc>
                        <a:spcBef>
                          <a:spcPts val="0"/>
                        </a:spcBef>
                        <a:spcAft>
                          <a:spcPts val="0"/>
                        </a:spcAft>
                        <a:buClrTx/>
                        <a:buSzTx/>
                        <a:buFontTx/>
                        <a:buNone/>
                        <a:tabLst/>
                        <a:defRPr/>
                      </a:pPr>
                      <a:r>
                        <a:rPr lang="nl-BE" altLang="nl-BE" sz="1200" dirty="0"/>
                        <a:t>AO: 6 maanden na einde project) </a:t>
                      </a:r>
                    </a:p>
                    <a:p>
                      <a:endParaRPr lang="nl-BE" dirty="0"/>
                    </a:p>
                  </a:txBody>
                  <a:tcPr/>
                </a:tc>
                <a:tc>
                  <a:txBody>
                    <a:bodyPr/>
                    <a:lstStyle/>
                    <a:p>
                      <a:r>
                        <a:rPr lang="nl-BE" sz="1600" dirty="0"/>
                        <a:t>X</a:t>
                      </a:r>
                    </a:p>
                  </a:txBody>
                  <a:tcPr/>
                </a:tc>
                <a:tc>
                  <a:txBody>
                    <a:bodyPr/>
                    <a:lstStyle/>
                    <a:p>
                      <a:r>
                        <a:rPr lang="nl-BE" sz="1600" dirty="0"/>
                        <a:t>X</a:t>
                      </a:r>
                    </a:p>
                  </a:txBody>
                  <a:tcPr/>
                </a:tc>
                <a:extLst>
                  <a:ext uri="{0D108BD9-81ED-4DB2-BD59-A6C34878D82A}">
                    <a16:rowId xmlns:a16="http://schemas.microsoft.com/office/drawing/2014/main" val="10004"/>
                  </a:ext>
                </a:extLst>
              </a:tr>
            </a:tbl>
          </a:graphicData>
        </a:graphic>
      </p:graphicFrame>
      <p:sp>
        <p:nvSpPr>
          <p:cNvPr id="6" name="Tijdelijke aanduiding voor inhoud 2"/>
          <p:cNvSpPr>
            <a:spLocks noGrp="1"/>
          </p:cNvSpPr>
          <p:nvPr>
            <p:ph sz="half" idx="1"/>
          </p:nvPr>
        </p:nvSpPr>
        <p:spPr>
          <a:xfrm>
            <a:off x="1330027" y="5212452"/>
            <a:ext cx="6562565" cy="457060"/>
          </a:xfrm>
        </p:spPr>
        <p:txBody>
          <a:bodyPr/>
          <a:lstStyle/>
          <a:p>
            <a:pPr marL="288000" lvl="1" indent="0">
              <a:buNone/>
            </a:pPr>
            <a:r>
              <a:rPr lang="nl-BE" altLang="nl-BE" sz="2000" b="1" dirty="0">
                <a:solidFill>
                  <a:srgbClr val="92D050"/>
                </a:solidFill>
              </a:rPr>
              <a:t>(!) resultaat heeft geen invloed op financiering</a:t>
            </a:r>
          </a:p>
        </p:txBody>
      </p:sp>
    </p:spTree>
    <p:extLst>
      <p:ext uri="{BB962C8B-B14F-4D97-AF65-F5344CB8AC3E}">
        <p14:creationId xmlns:p14="http://schemas.microsoft.com/office/powerpoint/2010/main" val="277827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1296000" y="2969342"/>
            <a:ext cx="7416000" cy="2088000"/>
          </a:xfrm>
        </p:spPr>
        <p:txBody>
          <a:bodyPr/>
          <a:lstStyle/>
          <a:p>
            <a:r>
              <a:rPr lang="nl-BE" sz="4800" dirty="0"/>
              <a:t>Oproep 425</a:t>
            </a:r>
            <a:br>
              <a:rPr lang="nl-BE" sz="4800" dirty="0"/>
            </a:br>
            <a:r>
              <a:rPr lang="nl-BE" sz="4800" dirty="0"/>
              <a:t>Duurzaam Loopbaanbeleid (DLB)</a:t>
            </a:r>
            <a:br>
              <a:rPr lang="nl-BE" sz="4800" dirty="0"/>
            </a:br>
            <a:endParaRPr lang="nl-BE" sz="4800"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89573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DLB - doelstelling</a:t>
            </a:r>
          </a:p>
        </p:txBody>
      </p:sp>
      <p:sp>
        <p:nvSpPr>
          <p:cNvPr id="13315" name="Tijdelijke aanduiding voor inhoud 2"/>
          <p:cNvSpPr>
            <a:spLocks noGrp="1"/>
          </p:cNvSpPr>
          <p:nvPr>
            <p:ph sz="half" idx="1"/>
          </p:nvPr>
        </p:nvSpPr>
        <p:spPr>
          <a:xfrm>
            <a:off x="1264918" y="1505124"/>
            <a:ext cx="7416000" cy="3672000"/>
          </a:xfrm>
        </p:spPr>
        <p:txBody>
          <a:bodyPr/>
          <a:lstStyle/>
          <a:p>
            <a:pPr>
              <a:defRPr/>
            </a:pPr>
            <a:r>
              <a:rPr lang="nl-BE" altLang="nl-BE" sz="2400" dirty="0">
                <a:cs typeface="Arial" charset="0"/>
              </a:rPr>
              <a:t>Werkbaarheid van jobs op de Vlaamse arbeidsmarkt verbeteren door het introduceren van een duurzaam loopbaanbeleid op organisatieniveau:</a:t>
            </a:r>
          </a:p>
          <a:p>
            <a:pPr>
              <a:buNone/>
              <a:defRPr/>
            </a:pPr>
            <a:endParaRPr lang="nl-BE" altLang="nl-BE" sz="2400" dirty="0">
              <a:cs typeface="Arial" charset="0"/>
            </a:endParaRPr>
          </a:p>
          <a:p>
            <a:pPr marL="745200" lvl="1" indent="-457200">
              <a:buFont typeface="+mj-lt"/>
              <a:buAutoNum type="arabicPeriod"/>
              <a:defRPr/>
            </a:pPr>
            <a:r>
              <a:rPr lang="nl-BE" altLang="nl-BE" sz="2400" dirty="0">
                <a:cs typeface="Arial" charset="0"/>
              </a:rPr>
              <a:t>Het (her)ontwerpen van het eigen loopbaanbeleid</a:t>
            </a:r>
          </a:p>
          <a:p>
            <a:pPr marL="288000" lvl="1" indent="0">
              <a:buNone/>
              <a:defRPr/>
            </a:pPr>
            <a:endParaRPr lang="nl-BE" altLang="nl-BE" sz="2400" dirty="0">
              <a:cs typeface="Arial" charset="0"/>
            </a:endParaRPr>
          </a:p>
          <a:p>
            <a:pPr marL="745200" lvl="1" indent="-457200">
              <a:buFont typeface="+mj-lt"/>
              <a:buAutoNum type="arabicPeriod" startAt="2"/>
              <a:defRPr/>
            </a:pPr>
            <a:r>
              <a:rPr lang="nl-BE" altLang="nl-BE" sz="2400" dirty="0">
                <a:cs typeface="Arial" charset="0"/>
              </a:rPr>
              <a:t>Het testen en implementeren van de bijhorende beleidsinstrumenten en -systemen binnen de eigen organisatie</a:t>
            </a:r>
          </a:p>
          <a:p>
            <a:pPr>
              <a:defRPr/>
            </a:pPr>
            <a:endParaRPr lang="nl-BE" altLang="nl-BE" sz="2400" dirty="0">
              <a:cs typeface="Arial" charset="0"/>
            </a:endParaRPr>
          </a:p>
          <a:p>
            <a:pPr marL="457200" lvl="1" indent="0">
              <a:buFont typeface="Wingdings" pitchFamily="2" charset="2"/>
              <a:buNone/>
              <a:defRPr/>
            </a:pPr>
            <a:endParaRPr lang="nl-BE" altLang="nl-BE" sz="2000" dirty="0">
              <a:latin typeface="Arial" charset="0"/>
              <a:cs typeface="Arial" charset="0"/>
            </a:endParaRPr>
          </a:p>
          <a:p>
            <a:pPr lvl="1">
              <a:defRPr/>
            </a:pPr>
            <a:endParaRPr lang="nl-BE" altLang="nl-BE" sz="2000" dirty="0">
              <a:latin typeface="Arial" charset="0"/>
              <a:cs typeface="Arial" charset="0"/>
            </a:endParaRPr>
          </a:p>
          <a:p>
            <a:pPr lvl="1">
              <a:defRPr/>
            </a:pP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35784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nl-BE" altLang="nl-BE" dirty="0">
                <a:cs typeface="Arial" charset="0"/>
              </a:rPr>
              <a:t>Agenda</a:t>
            </a:r>
            <a:endParaRPr lang="nl-BE" altLang="nl-BE" dirty="0">
              <a:latin typeface="Arial" charset="0"/>
              <a:cs typeface="Arial" charset="0"/>
            </a:endParaRPr>
          </a:p>
        </p:txBody>
      </p:sp>
      <p:sp>
        <p:nvSpPr>
          <p:cNvPr id="3075" name="Tijdelijke aanduiding voor inhoud 2"/>
          <p:cNvSpPr>
            <a:spLocks noGrp="1"/>
          </p:cNvSpPr>
          <p:nvPr>
            <p:ph sz="half" idx="1"/>
          </p:nvPr>
        </p:nvSpPr>
        <p:spPr>
          <a:xfrm>
            <a:off x="1296000" y="1535200"/>
            <a:ext cx="7416000" cy="3672000"/>
          </a:xfrm>
        </p:spPr>
        <p:txBody>
          <a:bodyPr/>
          <a:lstStyle/>
          <a:p>
            <a:pPr marL="0" indent="0"/>
            <a:r>
              <a:rPr lang="nl-BE" altLang="nl-BE" dirty="0">
                <a:latin typeface="FlandersArtSans-Regular" panose="00000500000000000000" pitchFamily="2" charset="0"/>
              </a:rPr>
              <a:t>Wat is ESF?</a:t>
            </a:r>
          </a:p>
          <a:p>
            <a:pPr marL="0" indent="0"/>
            <a:r>
              <a:rPr lang="nl-BE" altLang="nl-BE" dirty="0">
                <a:latin typeface="FlandersArtSans-Regular" panose="00000500000000000000" pitchFamily="2" charset="0"/>
              </a:rPr>
              <a:t>Een ESF project</a:t>
            </a:r>
          </a:p>
          <a:p>
            <a:pPr marL="0" indent="0"/>
            <a:r>
              <a:rPr lang="nl-BE" altLang="nl-BE" dirty="0">
                <a:latin typeface="FlandersArtSans-Regular" panose="00000500000000000000" pitchFamily="2" charset="0"/>
              </a:rPr>
              <a:t>Oproep 424 </a:t>
            </a:r>
            <a:r>
              <a:rPr lang="nl-BE" altLang="nl-BE" dirty="0"/>
              <a:t>Duurzaam</a:t>
            </a:r>
            <a:r>
              <a:rPr lang="nl-BE" altLang="nl-BE" dirty="0">
                <a:latin typeface="FlandersArtSans-Regular" panose="00000500000000000000" pitchFamily="2" charset="0"/>
              </a:rPr>
              <a:t> Loopbaanbeleid</a:t>
            </a:r>
          </a:p>
          <a:p>
            <a:pPr lvl="1" indent="0"/>
            <a:r>
              <a:rPr lang="nl-BE" altLang="nl-BE" dirty="0"/>
              <a:t>Inhoudelijke toelichting</a:t>
            </a:r>
          </a:p>
          <a:p>
            <a:pPr lvl="1" indent="0"/>
            <a:r>
              <a:rPr lang="nl-BE" altLang="nl-BE" dirty="0">
                <a:latin typeface="FlandersArtSans-Regular" panose="00000500000000000000" pitchFamily="2" charset="0"/>
              </a:rPr>
              <a:t>Opmaak projectvoorstel </a:t>
            </a:r>
          </a:p>
          <a:p>
            <a:pPr marL="0" indent="0"/>
            <a:r>
              <a:rPr lang="nl-BE" altLang="nl-BE" dirty="0">
                <a:latin typeface="FlandersArtSans-Regular" panose="00000500000000000000" pitchFamily="2" charset="0"/>
              </a:rPr>
              <a:t>Oproep 425 Anders Organiseren</a:t>
            </a:r>
          </a:p>
          <a:p>
            <a:pPr lvl="1" indent="0"/>
            <a:r>
              <a:rPr lang="nl-BE" altLang="nl-BE" dirty="0"/>
              <a:t>Inhoudelijk toelichting</a:t>
            </a:r>
          </a:p>
          <a:p>
            <a:pPr lvl="1" indent="0"/>
            <a:r>
              <a:rPr lang="nl-BE" altLang="nl-BE" dirty="0">
                <a:latin typeface="FlandersArtSans-Regular" panose="00000500000000000000" pitchFamily="2" charset="0"/>
              </a:rPr>
              <a:t>Opmaak projectvoorstel</a:t>
            </a:r>
          </a:p>
          <a:p>
            <a:r>
              <a:rPr lang="nl-BE" altLang="nl-BE" dirty="0">
                <a:latin typeface="FlandersArtSans-Regular" panose="00000500000000000000" pitchFamily="2" charset="0"/>
              </a:rPr>
              <a:t>Toelichting kostenrubrieken en tijdsregistratie</a:t>
            </a:r>
          </a:p>
          <a:p>
            <a:pPr marL="0" indent="0"/>
            <a:r>
              <a:rPr lang="nl-BE" altLang="nl-BE" dirty="0">
                <a:latin typeface="FlandersArtSans-Regular" panose="00000500000000000000" pitchFamily="2" charset="0"/>
              </a:rPr>
              <a:t>Overheidsopdrachten en de </a:t>
            </a:r>
            <a:r>
              <a:rPr lang="nl-BE" altLang="nl-BE" dirty="0" err="1">
                <a:latin typeface="FlandersArtSans-Regular" panose="00000500000000000000" pitchFamily="2" charset="0"/>
              </a:rPr>
              <a:t>minimis</a:t>
            </a:r>
            <a:endParaRPr lang="nl-BE" altLang="nl-BE" dirty="0">
              <a:latin typeface="FlandersArtSans-Regular" panose="00000500000000000000" pitchFamily="2" charset="0"/>
            </a:endParaRPr>
          </a:p>
          <a:p>
            <a:pPr marL="0" indent="0"/>
            <a:r>
              <a:rPr lang="nl-BE" altLang="nl-BE" dirty="0">
                <a:latin typeface="FlandersArtSans-Regular" panose="00000500000000000000" pitchFamily="2" charset="0"/>
              </a:rPr>
              <a:t>Vragenronde</a:t>
            </a:r>
          </a:p>
          <a:p>
            <a:pPr marL="514350" indent="-514350">
              <a:buFont typeface="Palatino" pitchFamily="18" charset="0"/>
              <a:buAutoNum type="arabicPeriod"/>
            </a:pPr>
            <a:endParaRPr lang="nl-BE" altLang="nl-BE" sz="2800" dirty="0">
              <a:latin typeface="Arial" charset="0"/>
              <a:cs typeface="Arial" charset="0"/>
            </a:endParaRPr>
          </a:p>
        </p:txBody>
      </p:sp>
    </p:spTree>
    <p:extLst>
      <p:ext uri="{BB962C8B-B14F-4D97-AF65-F5344CB8AC3E}">
        <p14:creationId xmlns:p14="http://schemas.microsoft.com/office/powerpoint/2010/main" val="80954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1296000" y="756000"/>
            <a:ext cx="7416000" cy="562161"/>
          </a:xfrm>
        </p:spPr>
        <p:txBody>
          <a:bodyPr/>
          <a:lstStyle/>
          <a:p>
            <a:r>
              <a:rPr lang="nl-BE" altLang="nl-BE" dirty="0"/>
              <a:t>Oproep DLB - resultaat</a:t>
            </a:r>
          </a:p>
        </p:txBody>
      </p:sp>
      <p:sp>
        <p:nvSpPr>
          <p:cNvPr id="13315" name="Tijdelijke aanduiding voor inhoud 2"/>
          <p:cNvSpPr>
            <a:spLocks noGrp="1"/>
          </p:cNvSpPr>
          <p:nvPr>
            <p:ph sz="half" idx="1"/>
          </p:nvPr>
        </p:nvSpPr>
        <p:spPr>
          <a:xfrm>
            <a:off x="1274022" y="1493313"/>
            <a:ext cx="7416000" cy="3672000"/>
          </a:xfrm>
        </p:spPr>
        <p:txBody>
          <a:bodyPr/>
          <a:lstStyle/>
          <a:p>
            <a:r>
              <a:rPr lang="nl-BE" altLang="nl-BE" sz="2400" dirty="0">
                <a:cs typeface="Arial" charset="0"/>
              </a:rPr>
              <a:t>Een win-winsituatie voor werknemer en organisatie:</a:t>
            </a:r>
          </a:p>
          <a:p>
            <a:pPr>
              <a:buNone/>
            </a:pPr>
            <a:endParaRPr lang="nl-BE" altLang="nl-BE" sz="2400" dirty="0">
              <a:cs typeface="Arial" charset="0"/>
            </a:endParaRPr>
          </a:p>
          <a:p>
            <a:pPr lvl="1"/>
            <a:r>
              <a:rPr lang="nl-BE" altLang="nl-BE" sz="2400" dirty="0">
                <a:cs typeface="Arial" charset="0"/>
              </a:rPr>
              <a:t>Zinvolle en werkbare loopbanen voor </a:t>
            </a:r>
            <a:r>
              <a:rPr lang="nl-BE" altLang="nl-BE" sz="2400" b="1" dirty="0">
                <a:cs typeface="Arial" charset="0"/>
              </a:rPr>
              <a:t>werknemers</a:t>
            </a:r>
            <a:r>
              <a:rPr lang="nl-BE" altLang="nl-BE" sz="2400" dirty="0">
                <a:cs typeface="Arial" charset="0"/>
              </a:rPr>
              <a:t>: meer gemotiveerd en langer aan de slag blijven</a:t>
            </a:r>
          </a:p>
          <a:p>
            <a:pPr marL="288000" lvl="1" indent="0">
              <a:buNone/>
            </a:pPr>
            <a:endParaRPr lang="nl-BE" altLang="nl-BE" sz="2400" dirty="0">
              <a:cs typeface="Arial" charset="0"/>
            </a:endParaRPr>
          </a:p>
          <a:p>
            <a:pPr lvl="1"/>
            <a:r>
              <a:rPr lang="nl-BE" altLang="nl-BE" sz="2400" dirty="0">
                <a:cs typeface="Arial" charset="0"/>
                <a:sym typeface="Wingdings" pitchFamily="2" charset="2"/>
              </a:rPr>
              <a:t>Waarborgen van de continuïteit van de </a:t>
            </a:r>
            <a:r>
              <a:rPr lang="nl-BE" altLang="nl-BE" sz="2400" b="1" dirty="0">
                <a:cs typeface="Arial" charset="0"/>
                <a:sym typeface="Wingdings" pitchFamily="2" charset="2"/>
              </a:rPr>
              <a:t>organisatie</a:t>
            </a:r>
            <a:r>
              <a:rPr lang="nl-BE" altLang="nl-BE" sz="2400" dirty="0">
                <a:cs typeface="Arial" charset="0"/>
                <a:sym typeface="Wingdings" pitchFamily="2" charset="2"/>
              </a:rPr>
              <a:t>: minder verloop en verzuim, werknemers blijven langer aan de slag, beter zicht op aanwezige competenties, duurzaam beleid</a:t>
            </a:r>
            <a:endParaRPr lang="nl-BE" altLang="nl-BE" sz="2400" dirty="0">
              <a:cs typeface="Arial" charset="0"/>
            </a:endParaRPr>
          </a:p>
          <a:p>
            <a:endParaRPr lang="nl-BE" altLang="nl-BE" sz="2400" dirty="0">
              <a:cs typeface="Arial" charset="0"/>
            </a:endParaRPr>
          </a:p>
          <a:p>
            <a:endParaRPr lang="nl-BE" altLang="nl-BE" dirty="0"/>
          </a:p>
        </p:txBody>
      </p:sp>
    </p:spTree>
    <p:extLst>
      <p:ext uri="{BB962C8B-B14F-4D97-AF65-F5344CB8AC3E}">
        <p14:creationId xmlns:p14="http://schemas.microsoft.com/office/powerpoint/2010/main" val="871227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296000" y="756000"/>
            <a:ext cx="7416000" cy="597787"/>
          </a:xfrm>
        </p:spPr>
        <p:txBody>
          <a:bodyPr/>
          <a:lstStyle/>
          <a:p>
            <a:r>
              <a:rPr lang="nl-BE" altLang="nl-BE" dirty="0"/>
              <a:t>Oproep DLB - wie kan promotor zijn? </a:t>
            </a:r>
          </a:p>
        </p:txBody>
      </p:sp>
      <p:sp>
        <p:nvSpPr>
          <p:cNvPr id="14339" name="Tijdelijke aanduiding voor inhoud 2"/>
          <p:cNvSpPr>
            <a:spLocks noGrp="1"/>
          </p:cNvSpPr>
          <p:nvPr>
            <p:ph sz="half" idx="1"/>
          </p:nvPr>
        </p:nvSpPr>
        <p:spPr>
          <a:xfrm>
            <a:off x="1295844" y="1919888"/>
            <a:ext cx="7416000" cy="3672000"/>
          </a:xfrm>
        </p:spPr>
        <p:txBody>
          <a:bodyPr/>
          <a:lstStyle/>
          <a:p>
            <a:r>
              <a:rPr lang="nl-BE" altLang="nl-BE" sz="2400" dirty="0">
                <a:cs typeface="Arial" charset="0"/>
              </a:rPr>
              <a:t>Alle organisaties met rechtspersoonlijkheid + de vakbonden:</a:t>
            </a:r>
          </a:p>
          <a:p>
            <a:pPr lvl="1"/>
            <a:r>
              <a:rPr lang="nl-BE" altLang="nl-BE" sz="2400" dirty="0">
                <a:cs typeface="Arial" charset="0"/>
              </a:rPr>
              <a:t>die gevestigd zijn in het Vlaams gewest</a:t>
            </a:r>
          </a:p>
          <a:p>
            <a:pPr lvl="1"/>
            <a:r>
              <a:rPr lang="nl-BE" sz="2400" dirty="0"/>
              <a:t>die geen overheid zijn </a:t>
            </a:r>
          </a:p>
          <a:p>
            <a:pPr lvl="1"/>
            <a:r>
              <a:rPr lang="nl-BE" sz="2400" dirty="0"/>
              <a:t>zowel uit de </a:t>
            </a:r>
            <a:r>
              <a:rPr lang="nl-BE" sz="2400" dirty="0" err="1"/>
              <a:t>profit</a:t>
            </a:r>
            <a:r>
              <a:rPr lang="nl-BE" sz="2400" dirty="0"/>
              <a:t> als de non-profit </a:t>
            </a:r>
          </a:p>
          <a:p>
            <a:pPr lvl="1"/>
            <a:r>
              <a:rPr lang="nl-BE" sz="2400" dirty="0"/>
              <a:t>zowel uit het Normaal Economisch Circuit als uit de sociale economie</a:t>
            </a:r>
          </a:p>
          <a:p>
            <a:pPr marL="288000" lvl="1" indent="0">
              <a:buNone/>
            </a:pPr>
            <a:endParaRPr lang="nl-BE" sz="2400" dirty="0"/>
          </a:p>
          <a:p>
            <a:r>
              <a:rPr lang="nl-BE" sz="2400" dirty="0">
                <a:cs typeface="Arial" charset="0"/>
              </a:rPr>
              <a:t>Deze organisaties hoeven nog geen stappen gezet te hebben op vlak van een duurzaam loopbaanbeleid</a:t>
            </a:r>
          </a:p>
          <a:p>
            <a:endParaRPr lang="nl-BE" sz="2400" dirty="0">
              <a:cs typeface="Arial" charset="0"/>
            </a:endParaRPr>
          </a:p>
        </p:txBody>
      </p:sp>
    </p:spTree>
    <p:extLst>
      <p:ext uri="{BB962C8B-B14F-4D97-AF65-F5344CB8AC3E}">
        <p14:creationId xmlns:p14="http://schemas.microsoft.com/office/powerpoint/2010/main" val="53511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35525" y="109592"/>
            <a:ext cx="7416000" cy="1116000"/>
          </a:xfrm>
        </p:spPr>
        <p:txBody>
          <a:bodyPr/>
          <a:lstStyle/>
          <a:p>
            <a:r>
              <a:rPr lang="nl-BE" altLang="nl-BE" dirty="0"/>
              <a:t>Oproep DLB - welke acties?</a:t>
            </a:r>
            <a:br>
              <a:rPr lang="nl-BE" altLang="nl-BE" dirty="0"/>
            </a:br>
            <a:r>
              <a:rPr lang="nl-BE" altLang="nl-BE" sz="2400" dirty="0">
                <a:solidFill>
                  <a:schemeClr val="accent6">
                    <a:lumMod val="60000"/>
                    <a:lumOff val="40000"/>
                  </a:schemeClr>
                </a:solidFill>
              </a:rPr>
              <a:t>Actiekader</a:t>
            </a:r>
            <a:endParaRPr lang="nl-BE" altLang="nl-BE" sz="2400"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575" y="1006393"/>
            <a:ext cx="5568582" cy="5712451"/>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458157" y="1020904"/>
            <a:ext cx="626773" cy="5697940"/>
          </a:xfrm>
        </p:spPr>
      </p:pic>
      <p:sp>
        <p:nvSpPr>
          <p:cNvPr id="5" name="Tijdelijke aanduiding voor inhoud 3"/>
          <p:cNvSpPr txBox="1">
            <a:spLocks/>
          </p:cNvSpPr>
          <p:nvPr/>
        </p:nvSpPr>
        <p:spPr>
          <a:xfrm>
            <a:off x="340657" y="1175618"/>
            <a:ext cx="2548918" cy="5543225"/>
          </a:xfrm>
          <a:prstGeom prst="rect">
            <a:avLst/>
          </a:prstGeom>
        </p:spPr>
        <p:txBody>
          <a:bodyPr vert="horz" lIns="0" tIns="0" rIns="0" bIns="45720" rtlCol="0">
            <a:noAutofit/>
          </a:bodyPr>
          <a:lstStyle>
            <a:lvl1pPr marL="288000" indent="-288000" algn="l" defTabSz="914400" rtl="0" eaLnBrk="1" latinLnBrk="0" hangingPunct="1">
              <a:lnSpc>
                <a:spcPct val="90000"/>
              </a:lnSpc>
              <a:spcBef>
                <a:spcPts val="300"/>
              </a:spcBef>
              <a:buSzPct val="90000"/>
              <a:buFontTx/>
              <a:buBlip>
                <a:blip r:embed="rId5"/>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6"/>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7"/>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8"/>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5"/>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a:p>
            <a:r>
              <a:rPr lang="nl-BE" sz="2000" dirty="0"/>
              <a:t>Vb. van systemen en tools waarrond een beleid kan worden uitgewerkt binnen het project</a:t>
            </a:r>
          </a:p>
          <a:p>
            <a:endParaRPr lang="nl-BE" sz="2000" dirty="0"/>
          </a:p>
          <a:p>
            <a:r>
              <a:rPr lang="nl-BE" sz="2000" dirty="0"/>
              <a:t>Ter inspiratie</a:t>
            </a:r>
          </a:p>
          <a:p>
            <a:endParaRPr lang="nl-BE" sz="2000" dirty="0"/>
          </a:p>
          <a:p>
            <a:r>
              <a:rPr lang="nl-BE" sz="2000" dirty="0"/>
              <a:t>Niet limitatief</a:t>
            </a:r>
          </a:p>
        </p:txBody>
      </p:sp>
    </p:spTree>
    <p:extLst>
      <p:ext uri="{BB962C8B-B14F-4D97-AF65-F5344CB8AC3E}">
        <p14:creationId xmlns:p14="http://schemas.microsoft.com/office/powerpoint/2010/main" val="12035724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41692" y="109593"/>
            <a:ext cx="7416000" cy="1116000"/>
          </a:xfrm>
        </p:spPr>
        <p:txBody>
          <a:bodyPr/>
          <a:lstStyle/>
          <a:p>
            <a:r>
              <a:rPr lang="nl-BE" altLang="nl-BE" dirty="0"/>
              <a:t>Oproep DLB - welke acties? (2)</a:t>
            </a:r>
            <a:br>
              <a:rPr lang="nl-BE" altLang="nl-BE" dirty="0"/>
            </a:br>
            <a:r>
              <a:rPr lang="nl-BE" altLang="nl-BE" sz="2400" dirty="0">
                <a:solidFill>
                  <a:schemeClr val="accent6">
                    <a:lumMod val="60000"/>
                    <a:lumOff val="40000"/>
                  </a:schemeClr>
                </a:solidFill>
              </a:rPr>
              <a:t>Actiekader</a:t>
            </a:r>
            <a:br>
              <a:rPr lang="nl-BE" altLang="nl-BE" sz="2400" dirty="0">
                <a:solidFill>
                  <a:schemeClr val="accent6">
                    <a:lumMod val="60000"/>
                    <a:lumOff val="40000"/>
                  </a:schemeClr>
                </a:solidFill>
              </a:rPr>
            </a:br>
            <a:endParaRPr lang="nl-BE" altLang="nl-BE" sz="2000" dirty="0">
              <a:solidFill>
                <a:schemeClr val="accent6">
                  <a:lumMod val="60000"/>
                  <a:lumOff val="40000"/>
                </a:schemeClr>
              </a:solidFill>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575" y="1006393"/>
            <a:ext cx="5568582" cy="5712451"/>
          </a:xfrm>
          <a:prstGeom prst="rect">
            <a:avLst/>
          </a:prstGeom>
        </p:spPr>
      </p:pic>
      <p:sp>
        <p:nvSpPr>
          <p:cNvPr id="6" name="Afgeronde rechthoek 5"/>
          <p:cNvSpPr/>
          <p:nvPr/>
        </p:nvSpPr>
        <p:spPr>
          <a:xfrm>
            <a:off x="2896832" y="1439007"/>
            <a:ext cx="5526767" cy="456467"/>
          </a:xfrm>
          <a:prstGeom prst="round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Afgeronde rechthoek 6"/>
          <p:cNvSpPr/>
          <p:nvPr/>
        </p:nvSpPr>
        <p:spPr>
          <a:xfrm>
            <a:off x="2896834" y="1933052"/>
            <a:ext cx="5526767" cy="350017"/>
          </a:xfrm>
          <a:prstGeom prst="round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Afgeronde rechthoek 7"/>
          <p:cNvSpPr/>
          <p:nvPr/>
        </p:nvSpPr>
        <p:spPr>
          <a:xfrm>
            <a:off x="2896834" y="2318257"/>
            <a:ext cx="5526767" cy="857459"/>
          </a:xfrm>
          <a:prstGeom prst="round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fgeronde rechthoek 8"/>
          <p:cNvSpPr/>
          <p:nvPr/>
        </p:nvSpPr>
        <p:spPr>
          <a:xfrm>
            <a:off x="2902851" y="3227211"/>
            <a:ext cx="5526767" cy="857459"/>
          </a:xfrm>
          <a:prstGeom prst="round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2902852" y="4123176"/>
            <a:ext cx="5526767" cy="705058"/>
          </a:xfrm>
          <a:prstGeom prst="round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2896833" y="4869618"/>
            <a:ext cx="5526767" cy="742457"/>
          </a:xfrm>
          <a:prstGeom prst="round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Afgeronde rechthoek 11"/>
          <p:cNvSpPr/>
          <p:nvPr/>
        </p:nvSpPr>
        <p:spPr>
          <a:xfrm>
            <a:off x="2902854" y="5646694"/>
            <a:ext cx="5526767" cy="574884"/>
          </a:xfrm>
          <a:prstGeom prst="round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Afgeronde rechthoek 12"/>
          <p:cNvSpPr/>
          <p:nvPr/>
        </p:nvSpPr>
        <p:spPr>
          <a:xfrm>
            <a:off x="2902854" y="6221578"/>
            <a:ext cx="5526767" cy="441772"/>
          </a:xfrm>
          <a:prstGeom prst="round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PIJL-RECHTS 1"/>
          <p:cNvSpPr/>
          <p:nvPr/>
        </p:nvSpPr>
        <p:spPr>
          <a:xfrm>
            <a:off x="2360428" y="1591776"/>
            <a:ext cx="308344" cy="15092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IJL-RECHTS 13"/>
          <p:cNvSpPr/>
          <p:nvPr/>
        </p:nvSpPr>
        <p:spPr>
          <a:xfrm>
            <a:off x="2360428" y="2032596"/>
            <a:ext cx="308344" cy="15092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PIJL-RECHTS 14"/>
          <p:cNvSpPr/>
          <p:nvPr/>
        </p:nvSpPr>
        <p:spPr>
          <a:xfrm>
            <a:off x="2360428" y="2671522"/>
            <a:ext cx="308344" cy="15092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RECHTS 15"/>
          <p:cNvSpPr/>
          <p:nvPr/>
        </p:nvSpPr>
        <p:spPr>
          <a:xfrm>
            <a:off x="2360428" y="3580476"/>
            <a:ext cx="308344" cy="15092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PIJL-RECHTS 16"/>
          <p:cNvSpPr/>
          <p:nvPr/>
        </p:nvSpPr>
        <p:spPr>
          <a:xfrm>
            <a:off x="2360428" y="4400241"/>
            <a:ext cx="308344" cy="15092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PIJL-RECHTS 17"/>
          <p:cNvSpPr/>
          <p:nvPr/>
        </p:nvSpPr>
        <p:spPr>
          <a:xfrm>
            <a:off x="2360428" y="5165382"/>
            <a:ext cx="308344" cy="15092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PIJL-RECHTS 18"/>
          <p:cNvSpPr/>
          <p:nvPr/>
        </p:nvSpPr>
        <p:spPr>
          <a:xfrm>
            <a:off x="2360428" y="5858672"/>
            <a:ext cx="308344" cy="15092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PIJL-RECHTS 20"/>
          <p:cNvSpPr/>
          <p:nvPr/>
        </p:nvSpPr>
        <p:spPr>
          <a:xfrm>
            <a:off x="2360428" y="6367000"/>
            <a:ext cx="308344" cy="15092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ijdelijke aanduiding voor inhoud 3"/>
          <p:cNvSpPr txBox="1">
            <a:spLocks/>
          </p:cNvSpPr>
          <p:nvPr/>
        </p:nvSpPr>
        <p:spPr>
          <a:xfrm>
            <a:off x="340657" y="1175618"/>
            <a:ext cx="2548918" cy="5543225"/>
          </a:xfrm>
          <a:prstGeom prst="rect">
            <a:avLst/>
          </a:prstGeom>
        </p:spPr>
        <p:txBody>
          <a:bodyPr vert="horz" lIns="0" tIns="0" rIns="0" bIns="45720" rtlCol="0">
            <a:noAutofit/>
          </a:bodyPr>
          <a:lstStyle>
            <a:lvl1pPr marL="288000" indent="-288000" algn="l" defTabSz="914400" rtl="0" eaLnBrk="1" latinLnBrk="0" hangingPunct="1">
              <a:lnSpc>
                <a:spcPct val="90000"/>
              </a:lnSpc>
              <a:spcBef>
                <a:spcPts val="300"/>
              </a:spcBef>
              <a:buSzPct val="90000"/>
              <a:buFontTx/>
              <a:buBlip>
                <a:blip r:embed="rId4"/>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5"/>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6"/>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7"/>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4"/>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a:p>
            <a:r>
              <a:rPr lang="nl-BE" sz="2000" dirty="0"/>
              <a:t>8 actie-</a:t>
            </a:r>
          </a:p>
          <a:p>
            <a:pPr marL="0" indent="0">
              <a:buNone/>
            </a:pPr>
            <a:r>
              <a:rPr lang="nl-BE" sz="2000" dirty="0"/>
              <a:t>    domeinen</a:t>
            </a:r>
          </a:p>
        </p:txBody>
      </p:sp>
    </p:spTree>
    <p:extLst>
      <p:ext uri="{BB962C8B-B14F-4D97-AF65-F5344CB8AC3E}">
        <p14:creationId xmlns:p14="http://schemas.microsoft.com/office/powerpoint/2010/main" val="37206688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35525" y="109592"/>
            <a:ext cx="7416000" cy="1116000"/>
          </a:xfrm>
        </p:spPr>
        <p:txBody>
          <a:bodyPr/>
          <a:lstStyle/>
          <a:p>
            <a:r>
              <a:rPr lang="nl-BE" altLang="nl-BE" dirty="0"/>
              <a:t>Oproep DLB - welke acties? (3)</a:t>
            </a:r>
            <a:br>
              <a:rPr lang="nl-BE" altLang="nl-BE" dirty="0"/>
            </a:br>
            <a:r>
              <a:rPr lang="nl-BE" altLang="nl-BE" sz="2400" dirty="0">
                <a:solidFill>
                  <a:schemeClr val="accent6">
                    <a:lumMod val="60000"/>
                    <a:lumOff val="40000"/>
                  </a:schemeClr>
                </a:solidFill>
              </a:rPr>
              <a:t>Actiekader</a:t>
            </a:r>
            <a:br>
              <a:rPr lang="nl-BE" altLang="nl-BE" sz="2400" dirty="0">
                <a:solidFill>
                  <a:schemeClr val="accent6">
                    <a:lumMod val="60000"/>
                    <a:lumOff val="40000"/>
                  </a:schemeClr>
                </a:solidFill>
              </a:rPr>
            </a:br>
            <a:endParaRPr lang="nl-BE" altLang="nl-BE" sz="2000"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575" y="1006393"/>
            <a:ext cx="5568582" cy="5712451"/>
          </a:xfrm>
          <a:prstGeom prst="rect">
            <a:avLst/>
          </a:prstGeom>
        </p:spPr>
      </p:pic>
      <p:sp>
        <p:nvSpPr>
          <p:cNvPr id="2" name="Afgeronde rechthoek 1"/>
          <p:cNvSpPr/>
          <p:nvPr/>
        </p:nvSpPr>
        <p:spPr>
          <a:xfrm>
            <a:off x="4061637" y="1006393"/>
            <a:ext cx="1754372" cy="5712451"/>
          </a:xfrm>
          <a:prstGeom prst="roundRect">
            <a:avLst/>
          </a:prstGeom>
          <a:solidFill>
            <a:srgbClr val="FFC0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Afgeronde rechthoek 5"/>
          <p:cNvSpPr/>
          <p:nvPr/>
        </p:nvSpPr>
        <p:spPr>
          <a:xfrm>
            <a:off x="5899962" y="1006392"/>
            <a:ext cx="2424888" cy="5712451"/>
          </a:xfrm>
          <a:prstGeom prst="roundRect">
            <a:avLst/>
          </a:prstGeom>
          <a:solidFill>
            <a:srgbClr val="FFC0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PIJL-OMLAAG 3"/>
          <p:cNvSpPr/>
          <p:nvPr/>
        </p:nvSpPr>
        <p:spPr>
          <a:xfrm>
            <a:off x="4831307" y="696036"/>
            <a:ext cx="218365" cy="20471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PIJL-OMLAAG 7"/>
          <p:cNvSpPr/>
          <p:nvPr/>
        </p:nvSpPr>
        <p:spPr>
          <a:xfrm>
            <a:off x="7003223" y="696036"/>
            <a:ext cx="218365" cy="20471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inhoud 3"/>
          <p:cNvSpPr txBox="1">
            <a:spLocks/>
          </p:cNvSpPr>
          <p:nvPr/>
        </p:nvSpPr>
        <p:spPr>
          <a:xfrm>
            <a:off x="340657" y="1175618"/>
            <a:ext cx="2548918" cy="5543225"/>
          </a:xfrm>
          <a:prstGeom prst="rect">
            <a:avLst/>
          </a:prstGeom>
        </p:spPr>
        <p:txBody>
          <a:bodyPr vert="horz" lIns="0" tIns="0" rIns="0" bIns="45720" rtlCol="0">
            <a:noAutofit/>
          </a:bodyPr>
          <a:lstStyle>
            <a:lvl1pPr marL="288000" indent="-288000" algn="l" defTabSz="914400" rtl="0" eaLnBrk="1" latinLnBrk="0" hangingPunct="1">
              <a:lnSpc>
                <a:spcPct val="90000"/>
              </a:lnSpc>
              <a:spcBef>
                <a:spcPts val="300"/>
              </a:spcBef>
              <a:buSzPct val="90000"/>
              <a:buFontTx/>
              <a:buBlip>
                <a:blip r:embed="rId4"/>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5"/>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6"/>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7"/>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4"/>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a:p>
            <a:r>
              <a:rPr lang="nl-BE" sz="2000" dirty="0"/>
              <a:t>2 niveaus</a:t>
            </a:r>
          </a:p>
          <a:p>
            <a:pPr lvl="1"/>
            <a:r>
              <a:rPr lang="nl-BE" sz="2000" dirty="0"/>
              <a:t>basis</a:t>
            </a:r>
          </a:p>
          <a:p>
            <a:pPr marL="288000" lvl="1" indent="0">
              <a:buNone/>
            </a:pPr>
            <a:r>
              <a:rPr lang="nl-BE" sz="2000" dirty="0"/>
              <a:t>    en/of</a:t>
            </a:r>
          </a:p>
          <a:p>
            <a:pPr lvl="1"/>
            <a:r>
              <a:rPr lang="nl-BE" sz="2000" dirty="0"/>
              <a:t>strategisch</a:t>
            </a:r>
          </a:p>
        </p:txBody>
      </p:sp>
    </p:spTree>
    <p:extLst>
      <p:ext uri="{BB962C8B-B14F-4D97-AF65-F5344CB8AC3E}">
        <p14:creationId xmlns:p14="http://schemas.microsoft.com/office/powerpoint/2010/main" val="39822253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35525" y="109592"/>
            <a:ext cx="7416000" cy="1116000"/>
          </a:xfrm>
        </p:spPr>
        <p:txBody>
          <a:bodyPr/>
          <a:lstStyle/>
          <a:p>
            <a:r>
              <a:rPr lang="nl-BE" altLang="nl-BE" dirty="0"/>
              <a:t>Oproep DLB - welke acties? (4)</a:t>
            </a:r>
            <a:br>
              <a:rPr lang="nl-BE" altLang="nl-BE" dirty="0"/>
            </a:br>
            <a:r>
              <a:rPr lang="nl-BE" altLang="nl-BE" sz="2400" dirty="0">
                <a:solidFill>
                  <a:schemeClr val="accent6">
                    <a:lumMod val="60000"/>
                    <a:lumOff val="40000"/>
                  </a:schemeClr>
                </a:solidFill>
              </a:rPr>
              <a:t>Actiekader</a:t>
            </a:r>
            <a:endParaRPr lang="nl-BE" altLang="nl-BE" sz="2000"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575" y="1006393"/>
            <a:ext cx="5568582" cy="5712451"/>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458157" y="1020904"/>
            <a:ext cx="626773" cy="5697940"/>
          </a:xfrm>
        </p:spPr>
      </p:pic>
      <p:sp>
        <p:nvSpPr>
          <p:cNvPr id="5" name="Tijdelijke aanduiding voor inhoud 3"/>
          <p:cNvSpPr txBox="1">
            <a:spLocks/>
          </p:cNvSpPr>
          <p:nvPr/>
        </p:nvSpPr>
        <p:spPr>
          <a:xfrm>
            <a:off x="340657" y="1175618"/>
            <a:ext cx="2548918" cy="5543225"/>
          </a:xfrm>
          <a:prstGeom prst="rect">
            <a:avLst/>
          </a:prstGeom>
        </p:spPr>
        <p:txBody>
          <a:bodyPr vert="horz" lIns="0" tIns="0" rIns="0" bIns="45720" rtlCol="0">
            <a:noAutofit/>
          </a:bodyPr>
          <a:lstStyle>
            <a:lvl1pPr marL="288000" indent="-288000" algn="l" defTabSz="914400" rtl="0" eaLnBrk="1" latinLnBrk="0" hangingPunct="1">
              <a:lnSpc>
                <a:spcPct val="90000"/>
              </a:lnSpc>
              <a:spcBef>
                <a:spcPts val="300"/>
              </a:spcBef>
              <a:buSzPct val="90000"/>
              <a:buFontTx/>
              <a:buBlip>
                <a:blip r:embed="rId5"/>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6"/>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7"/>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8"/>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5"/>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000" dirty="0"/>
          </a:p>
          <a:p>
            <a:r>
              <a:rPr lang="nl-BE" sz="2000" dirty="0"/>
              <a:t>1 transversaal aandachtspunt</a:t>
            </a:r>
          </a:p>
          <a:p>
            <a:pPr lvl="1"/>
            <a:r>
              <a:rPr lang="nl-BE" sz="2000" dirty="0"/>
              <a:t>hoe wordt het loopbaanbeleid evenwichtig afgestemd op de verschillende </a:t>
            </a:r>
            <a:r>
              <a:rPr lang="nl-BE" sz="2000" dirty="0" err="1"/>
              <a:t>WN’s</a:t>
            </a:r>
            <a:r>
              <a:rPr lang="nl-BE" sz="2000" dirty="0"/>
              <a:t>-groepen binnen de organisatie?</a:t>
            </a:r>
          </a:p>
          <a:p>
            <a:pPr marL="288000" lvl="1" indent="0">
              <a:buNone/>
            </a:pPr>
            <a:endParaRPr lang="nl-BE" sz="2000" dirty="0"/>
          </a:p>
          <a:p>
            <a:r>
              <a:rPr lang="nl-BE" sz="2000" dirty="0"/>
              <a:t>Ter inspiratie</a:t>
            </a:r>
          </a:p>
          <a:p>
            <a:pPr marL="0" indent="0">
              <a:buNone/>
            </a:pPr>
            <a:r>
              <a:rPr lang="nl-BE" sz="1500" dirty="0">
                <a:hlinkClick r:id="rId9"/>
              </a:rPr>
              <a:t>http://esf-vlaanderen.be/nl/bedrijven</a:t>
            </a:r>
            <a:r>
              <a:rPr lang="nl-BE" sz="1500" dirty="0"/>
              <a:t> </a:t>
            </a:r>
          </a:p>
          <a:p>
            <a:pPr lvl="1"/>
            <a:endParaRPr lang="nl-BE" sz="2000" dirty="0"/>
          </a:p>
        </p:txBody>
      </p:sp>
      <p:sp>
        <p:nvSpPr>
          <p:cNvPr id="6" name="PIJL-OMLAAG 5"/>
          <p:cNvSpPr/>
          <p:nvPr/>
        </p:nvSpPr>
        <p:spPr>
          <a:xfrm>
            <a:off x="8658836" y="716508"/>
            <a:ext cx="218365" cy="204716"/>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Afgeronde rechthoek 7"/>
          <p:cNvSpPr/>
          <p:nvPr/>
        </p:nvSpPr>
        <p:spPr>
          <a:xfrm>
            <a:off x="8458157" y="1006393"/>
            <a:ext cx="619724" cy="5712451"/>
          </a:xfrm>
          <a:prstGeom prst="roundRect">
            <a:avLst/>
          </a:prstGeom>
          <a:solidFill>
            <a:srgbClr val="7030A0">
              <a:alpha val="2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367046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296000" y="756000"/>
            <a:ext cx="7416000" cy="597787"/>
          </a:xfrm>
        </p:spPr>
        <p:txBody>
          <a:bodyPr/>
          <a:lstStyle/>
          <a:p>
            <a:r>
              <a:rPr lang="nl-BE" altLang="nl-BE" dirty="0"/>
              <a:t>Oproep DLB - welke acties? (5) </a:t>
            </a:r>
          </a:p>
        </p:txBody>
      </p:sp>
      <p:sp>
        <p:nvSpPr>
          <p:cNvPr id="14339" name="Tijdelijke aanduiding voor inhoud 2"/>
          <p:cNvSpPr>
            <a:spLocks noGrp="1"/>
          </p:cNvSpPr>
          <p:nvPr>
            <p:ph sz="half" idx="1"/>
          </p:nvPr>
        </p:nvSpPr>
        <p:spPr>
          <a:xfrm>
            <a:off x="1295844" y="1428560"/>
            <a:ext cx="7416000" cy="3672000"/>
          </a:xfrm>
        </p:spPr>
        <p:txBody>
          <a:bodyPr/>
          <a:lstStyle/>
          <a:p>
            <a:r>
              <a:rPr lang="nl-BE" dirty="0"/>
              <a:t>Mogelijk om acties op te zetten binnen elk actiedomein, zowel op basis als op strategisch niveau, MAAR dit is geen vereiste</a:t>
            </a:r>
          </a:p>
          <a:p>
            <a:endParaRPr lang="nl-BE" dirty="0"/>
          </a:p>
          <a:p>
            <a:r>
              <a:rPr lang="nl-BE" dirty="0"/>
              <a:t>Essentieel dat de gekozen acties </a:t>
            </a:r>
            <a:r>
              <a:rPr lang="nl-BE" b="1" dirty="0"/>
              <a:t>op maat van de onderneming</a:t>
            </a:r>
            <a:r>
              <a:rPr lang="nl-BE" dirty="0"/>
              <a:t> zijn en in verhouding staan tot de fase waarin het loopbaanbeleid zich momenteel bevindt</a:t>
            </a:r>
            <a:endParaRPr lang="nl-BE" altLang="nl-BE" dirty="0">
              <a:cs typeface="Arial" charset="0"/>
            </a:endParaRPr>
          </a:p>
        </p:txBody>
      </p:sp>
    </p:spTree>
    <p:extLst>
      <p:ext uri="{BB962C8B-B14F-4D97-AF65-F5344CB8AC3E}">
        <p14:creationId xmlns:p14="http://schemas.microsoft.com/office/powerpoint/2010/main" val="3674877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296000" y="756000"/>
            <a:ext cx="7416000" cy="597787"/>
          </a:xfrm>
        </p:spPr>
        <p:txBody>
          <a:bodyPr/>
          <a:lstStyle/>
          <a:p>
            <a:r>
              <a:rPr lang="nl-BE" altLang="nl-BE" dirty="0"/>
              <a:t>Oproep DLB - welke acties? (6) </a:t>
            </a:r>
          </a:p>
        </p:txBody>
      </p:sp>
      <p:sp>
        <p:nvSpPr>
          <p:cNvPr id="14339" name="Tijdelijke aanduiding voor inhoud 2"/>
          <p:cNvSpPr>
            <a:spLocks noGrp="1"/>
          </p:cNvSpPr>
          <p:nvPr>
            <p:ph sz="half" idx="1"/>
          </p:nvPr>
        </p:nvSpPr>
        <p:spPr>
          <a:xfrm>
            <a:off x="1295844" y="1428560"/>
            <a:ext cx="7416000" cy="3672000"/>
          </a:xfrm>
        </p:spPr>
        <p:txBody>
          <a:bodyPr/>
          <a:lstStyle/>
          <a:p>
            <a:r>
              <a:rPr lang="nl-BE" altLang="nl-BE" dirty="0">
                <a:cs typeface="Arial" charset="0"/>
              </a:rPr>
              <a:t>Aangeraden om een </a:t>
            </a:r>
            <a:r>
              <a:rPr lang="nl-BE" altLang="nl-BE" b="1" dirty="0">
                <a:cs typeface="Arial" charset="0"/>
              </a:rPr>
              <a:t>organisatiescan</a:t>
            </a:r>
            <a:r>
              <a:rPr lang="nl-BE" altLang="nl-BE" dirty="0">
                <a:cs typeface="Arial" charset="0"/>
              </a:rPr>
              <a:t> te laten uitvoeren naar werkbaarheid, welzijn op het werk, HR-beleid, SWOT-analyse, …</a:t>
            </a:r>
            <a:endParaRPr lang="nl-BE" dirty="0"/>
          </a:p>
          <a:p>
            <a:pPr lvl="1"/>
            <a:r>
              <a:rPr lang="nl-BE" dirty="0"/>
              <a:t>Dieper inzicht in de ontwikkeling van het eigen loopbaanbeleid</a:t>
            </a:r>
          </a:p>
          <a:p>
            <a:pPr lvl="1"/>
            <a:r>
              <a:rPr lang="nl-BE" dirty="0"/>
              <a:t>Voorkomen dat de projectacties een losse verzameling van op zichzelf staande handelingen zouden vormen</a:t>
            </a:r>
          </a:p>
          <a:p>
            <a:pPr lvl="1"/>
            <a:r>
              <a:rPr lang="nl-BE" dirty="0"/>
              <a:t>Met dergelijke analyse kunnen de uitdagingen op vlak van duurzame loopbanen helder benoemd worden en kan worden duidelijk gemaakt op welke manier de projectacties hierop zullen inspelen</a:t>
            </a:r>
          </a:p>
        </p:txBody>
      </p:sp>
    </p:spTree>
    <p:extLst>
      <p:ext uri="{BB962C8B-B14F-4D97-AF65-F5344CB8AC3E}">
        <p14:creationId xmlns:p14="http://schemas.microsoft.com/office/powerpoint/2010/main" val="158432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296000" y="756000"/>
            <a:ext cx="7416000" cy="597787"/>
          </a:xfrm>
        </p:spPr>
        <p:txBody>
          <a:bodyPr/>
          <a:lstStyle/>
          <a:p>
            <a:r>
              <a:rPr lang="nl-BE" altLang="nl-BE" dirty="0"/>
              <a:t>Oproep DLB - welke acties? (7) </a:t>
            </a:r>
          </a:p>
        </p:txBody>
      </p:sp>
      <p:sp>
        <p:nvSpPr>
          <p:cNvPr id="14339" name="Tijdelijke aanduiding voor inhoud 2"/>
          <p:cNvSpPr>
            <a:spLocks noGrp="1"/>
          </p:cNvSpPr>
          <p:nvPr>
            <p:ph sz="half" idx="1"/>
          </p:nvPr>
        </p:nvSpPr>
        <p:spPr>
          <a:xfrm>
            <a:off x="1295844" y="1428560"/>
            <a:ext cx="7416000" cy="3672000"/>
          </a:xfrm>
        </p:spPr>
        <p:txBody>
          <a:bodyPr/>
          <a:lstStyle/>
          <a:p>
            <a:r>
              <a:rPr lang="nl-BE" dirty="0"/>
              <a:t>De projectacties dragen bij aan de </a:t>
            </a:r>
            <a:r>
              <a:rPr lang="nl-BE" b="1" dirty="0"/>
              <a:t>creatie van</a:t>
            </a:r>
            <a:r>
              <a:rPr lang="nl-BE" dirty="0"/>
              <a:t> een duurzaam loopbaan</a:t>
            </a:r>
            <a:r>
              <a:rPr lang="nl-BE" b="1" dirty="0"/>
              <a:t>beleid</a:t>
            </a:r>
            <a:r>
              <a:rPr lang="nl-BE" dirty="0"/>
              <a:t> </a:t>
            </a:r>
          </a:p>
          <a:p>
            <a:endParaRPr lang="nl-BE" dirty="0"/>
          </a:p>
          <a:p>
            <a:r>
              <a:rPr lang="nl-BE" dirty="0"/>
              <a:t>Dit betekent dat alle activiteiten binnen het project gericht zijn op </a:t>
            </a:r>
          </a:p>
          <a:p>
            <a:pPr marL="745200" lvl="1" indent="-457200">
              <a:buFont typeface="+mj-lt"/>
              <a:buAutoNum type="arabicPeriod"/>
              <a:defRPr/>
            </a:pPr>
            <a:r>
              <a:rPr lang="nl-BE" altLang="nl-BE" dirty="0">
                <a:cs typeface="Arial" charset="0"/>
              </a:rPr>
              <a:t>Het </a:t>
            </a:r>
            <a:r>
              <a:rPr lang="nl-BE" altLang="nl-BE" b="1" dirty="0">
                <a:cs typeface="Arial" charset="0"/>
              </a:rPr>
              <a:t>(her)ontwerpen </a:t>
            </a:r>
            <a:r>
              <a:rPr lang="nl-BE" altLang="nl-BE" dirty="0">
                <a:cs typeface="Arial" charset="0"/>
              </a:rPr>
              <a:t>van het eigen loopbaanbeleid</a:t>
            </a:r>
          </a:p>
          <a:p>
            <a:pPr marL="745200" lvl="1" indent="-457200">
              <a:buFont typeface="+mj-lt"/>
              <a:buAutoNum type="arabicPeriod"/>
              <a:defRPr/>
            </a:pPr>
            <a:r>
              <a:rPr lang="nl-BE" altLang="nl-BE" dirty="0">
                <a:cs typeface="Arial" charset="0"/>
              </a:rPr>
              <a:t>Het </a:t>
            </a:r>
            <a:r>
              <a:rPr lang="nl-BE" altLang="nl-BE" b="1" dirty="0">
                <a:cs typeface="Arial" charset="0"/>
              </a:rPr>
              <a:t>testen</a:t>
            </a:r>
            <a:r>
              <a:rPr lang="nl-BE" altLang="nl-BE" dirty="0">
                <a:cs typeface="Arial" charset="0"/>
              </a:rPr>
              <a:t> en </a:t>
            </a:r>
            <a:r>
              <a:rPr lang="nl-BE" altLang="nl-BE" b="1" dirty="0">
                <a:cs typeface="Arial" charset="0"/>
              </a:rPr>
              <a:t>implementeren</a:t>
            </a:r>
            <a:r>
              <a:rPr lang="nl-BE" altLang="nl-BE" dirty="0">
                <a:cs typeface="Arial" charset="0"/>
              </a:rPr>
              <a:t> van de bijhorende beleidsinstrumenten en -systemen binnen de eigen organisatie</a:t>
            </a:r>
            <a:endParaRPr lang="nl-BE" dirty="0"/>
          </a:p>
          <a:p>
            <a:endParaRPr lang="nl-BE" sz="2400" dirty="0"/>
          </a:p>
        </p:txBody>
      </p:sp>
    </p:spTree>
    <p:extLst>
      <p:ext uri="{BB962C8B-B14F-4D97-AF65-F5344CB8AC3E}">
        <p14:creationId xmlns:p14="http://schemas.microsoft.com/office/powerpoint/2010/main" val="3566930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96000" y="2504661"/>
            <a:ext cx="7416000" cy="1696278"/>
          </a:xfrm>
        </p:spPr>
        <p:txBody>
          <a:bodyPr/>
          <a:lstStyle/>
          <a:p>
            <a:endParaRPr lang="nl-BE" sz="2400" dirty="0"/>
          </a:p>
          <a:p>
            <a:pPr>
              <a:buNone/>
            </a:pPr>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898" y="0"/>
            <a:ext cx="5169753" cy="6858000"/>
          </a:xfrm>
          <a:prstGeom prst="rect">
            <a:avLst/>
          </a:prstGeom>
        </p:spPr>
      </p:pic>
    </p:spTree>
    <p:extLst>
      <p:ext uri="{BB962C8B-B14F-4D97-AF65-F5344CB8AC3E}">
        <p14:creationId xmlns:p14="http://schemas.microsoft.com/office/powerpoint/2010/main" val="231104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nl-BE" altLang="nl-BE" dirty="0"/>
              <a:t>Wat is ESF?</a:t>
            </a:r>
          </a:p>
        </p:txBody>
      </p:sp>
      <p:sp>
        <p:nvSpPr>
          <p:cNvPr id="4099" name="Tijdelijke aanduiding voor inhoud 2"/>
          <p:cNvSpPr>
            <a:spLocks noGrp="1"/>
          </p:cNvSpPr>
          <p:nvPr>
            <p:ph sz="half" idx="1"/>
          </p:nvPr>
        </p:nvSpPr>
        <p:spPr/>
        <p:txBody>
          <a:bodyPr/>
          <a:lstStyle/>
          <a:p>
            <a:pPr>
              <a:defRPr/>
            </a:pPr>
            <a:r>
              <a:rPr lang="nl-NL" altLang="nl-BE" dirty="0"/>
              <a:t>ESF = Europees Sociaal Fonds</a:t>
            </a:r>
          </a:p>
          <a:p>
            <a:pPr>
              <a:defRPr/>
            </a:pPr>
            <a:r>
              <a:rPr lang="nl-BE" altLang="nl-BE" dirty="0"/>
              <a:t>Afdeling binnen Departement Werk en Sociale Economie</a:t>
            </a:r>
          </a:p>
          <a:p>
            <a:pPr>
              <a:buNone/>
              <a:defRPr/>
            </a:pPr>
            <a:endParaRPr lang="nl-NL" altLang="nl-BE" dirty="0"/>
          </a:p>
          <a:p>
            <a:pPr>
              <a:defRPr/>
            </a:pPr>
            <a:r>
              <a:rPr lang="nl-BE" altLang="nl-BE" dirty="0"/>
              <a:t>Doel is om maximaal</a:t>
            </a:r>
            <a:r>
              <a:rPr lang="nl-NL" altLang="nl-BE" dirty="0"/>
              <a:t> de uitvoering en vernieuwing van het Vlaamse Werkgelegenheidsbeleid te versterken via middelen van de Europese Unie en de Vlaamse overheid</a:t>
            </a:r>
          </a:p>
          <a:p>
            <a:pPr>
              <a:buNone/>
              <a:defRPr/>
            </a:pPr>
            <a:endParaRPr lang="nl-NL" altLang="nl-BE" dirty="0"/>
          </a:p>
          <a:p>
            <a:pPr>
              <a:defRPr/>
            </a:pPr>
            <a:r>
              <a:rPr lang="nl-BE" dirty="0"/>
              <a:t>Het ESF verdeelt deze middelen - in de vorm van subsidies - onder organisaties die de Vlaamse arbeidsmarkt versterken en de werkgelegenheid vergroten</a:t>
            </a:r>
            <a:endParaRPr lang="nl-BE" altLang="nl-BE" dirty="0"/>
          </a:p>
          <a:p>
            <a:pPr eaLnBrk="1" hangingPunct="1">
              <a:lnSpc>
                <a:spcPct val="80000"/>
              </a:lnSpc>
              <a:defRPr/>
            </a:pPr>
            <a:endParaRPr lang="nl-NL" altLang="nl-BE" sz="2400" dirty="0"/>
          </a:p>
          <a:p>
            <a:pPr marL="0" indent="0">
              <a:buFont typeface="Wingdings" pitchFamily="2" charset="2"/>
              <a:buNone/>
              <a:defRPr/>
            </a:pPr>
            <a:endParaRPr lang="nl-BE" altLang="nl-BE" sz="2800" dirty="0">
              <a:latin typeface="Arial" charset="0"/>
              <a:cs typeface="Arial" charset="0"/>
            </a:endParaRPr>
          </a:p>
        </p:txBody>
      </p:sp>
      <p:pic>
        <p:nvPicPr>
          <p:cNvPr id="2050" name="Picture 2" descr="D:\Gebruikersgegevens\bonnarca\Documents\Mijn afbeeldingen\ES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275" y="200400"/>
            <a:ext cx="1307770" cy="130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6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296000" y="756000"/>
            <a:ext cx="7416000" cy="597787"/>
          </a:xfrm>
        </p:spPr>
        <p:txBody>
          <a:bodyPr/>
          <a:lstStyle/>
          <a:p>
            <a:r>
              <a:rPr lang="nl-BE" altLang="nl-BE" dirty="0"/>
              <a:t>Oproep DLB - welke acties? (8) </a:t>
            </a:r>
          </a:p>
        </p:txBody>
      </p:sp>
      <p:sp>
        <p:nvSpPr>
          <p:cNvPr id="14339" name="Tijdelijke aanduiding voor inhoud 2"/>
          <p:cNvSpPr>
            <a:spLocks noGrp="1"/>
          </p:cNvSpPr>
          <p:nvPr>
            <p:ph sz="half" idx="1"/>
          </p:nvPr>
        </p:nvSpPr>
        <p:spPr>
          <a:xfrm>
            <a:off x="1295844" y="1428560"/>
            <a:ext cx="7416000" cy="3672000"/>
          </a:xfrm>
        </p:spPr>
        <p:txBody>
          <a:bodyPr/>
          <a:lstStyle/>
          <a:p>
            <a:r>
              <a:rPr lang="nl-BE" altLang="nl-BE" dirty="0">
                <a:cs typeface="Arial" charset="0"/>
              </a:rPr>
              <a:t>Voorbeelden van </a:t>
            </a:r>
            <a:r>
              <a:rPr lang="nl-BE" altLang="nl-BE" b="1" dirty="0">
                <a:cs typeface="Arial" charset="0"/>
              </a:rPr>
              <a:t>organisatiescan</a:t>
            </a:r>
            <a:r>
              <a:rPr lang="nl-BE" altLang="nl-BE" dirty="0">
                <a:cs typeface="Arial" charset="0"/>
              </a:rPr>
              <a:t>:</a:t>
            </a:r>
            <a:endParaRPr lang="nl-BE" dirty="0"/>
          </a:p>
          <a:p>
            <a:pPr lvl="1"/>
            <a:r>
              <a:rPr lang="nl-BE" dirty="0">
                <a:hlinkClick r:id="rId3"/>
              </a:rPr>
              <a:t>www.wellfie.be</a:t>
            </a:r>
            <a:r>
              <a:rPr lang="nl-BE" dirty="0"/>
              <a:t> &gt; online tool voor het meten van de </a:t>
            </a:r>
            <a:r>
              <a:rPr lang="nl-BE" b="1" dirty="0"/>
              <a:t>werkbaarheid</a:t>
            </a:r>
            <a:r>
              <a:rPr lang="nl-BE" dirty="0"/>
              <a:t> + aanmaak van een </a:t>
            </a:r>
            <a:r>
              <a:rPr lang="nl-BE" b="1" dirty="0"/>
              <a:t>actieplan</a:t>
            </a:r>
          </a:p>
          <a:p>
            <a:pPr lvl="1"/>
            <a:r>
              <a:rPr lang="nl-BE" dirty="0">
                <a:hlinkClick r:id="rId4"/>
              </a:rPr>
              <a:t>www.flexwerkscan.be</a:t>
            </a:r>
            <a:r>
              <a:rPr lang="nl-BE" dirty="0"/>
              <a:t> &gt; online tool voor het meten van de mogelijkheid tot </a:t>
            </a:r>
            <a:r>
              <a:rPr lang="nl-BE" b="1" dirty="0"/>
              <a:t>flexibel werken</a:t>
            </a:r>
            <a:r>
              <a:rPr lang="nl-BE" dirty="0"/>
              <a:t> binnen de organisatie </a:t>
            </a:r>
            <a:endParaRPr lang="nl-BE" u="sng" dirty="0">
              <a:hlinkClick r:id="rId5"/>
            </a:endParaRPr>
          </a:p>
          <a:p>
            <a:pPr lvl="1"/>
            <a:r>
              <a:rPr lang="nl-BE" u="sng" dirty="0">
                <a:hlinkClick r:id="rId5"/>
              </a:rPr>
              <a:t>www.securex.be/nl/publieke-sector/health-safety/model-aanpak/</a:t>
            </a:r>
            <a:r>
              <a:rPr lang="nl-BE" dirty="0"/>
              <a:t> &gt; welzijnsplan na audit door </a:t>
            </a:r>
            <a:r>
              <a:rPr lang="nl-BE" dirty="0" err="1"/>
              <a:t>Securex</a:t>
            </a:r>
            <a:r>
              <a:rPr lang="nl-BE" dirty="0"/>
              <a:t> (</a:t>
            </a:r>
            <a:r>
              <a:rPr lang="nl-BE" b="1" dirty="0"/>
              <a:t>werkomstandigheden</a:t>
            </a:r>
            <a:r>
              <a:rPr lang="nl-BE" dirty="0"/>
              <a:t> en </a:t>
            </a:r>
            <a:r>
              <a:rPr lang="nl-BE" b="1" dirty="0"/>
              <a:t>welzijn</a:t>
            </a:r>
            <a:r>
              <a:rPr lang="nl-BE" dirty="0"/>
              <a:t>)</a:t>
            </a:r>
          </a:p>
          <a:p>
            <a:pPr lvl="1"/>
            <a:r>
              <a:rPr lang="nl-BE" dirty="0">
                <a:latin typeface="FlandersArtSerif-Regular"/>
              </a:rPr>
              <a:t>HR-scan Verso: </a:t>
            </a:r>
            <a:r>
              <a:rPr lang="nl-BE" dirty="0">
                <a:latin typeface="FlandersArtSerif-Regular"/>
                <a:hlinkClick r:id="rId6"/>
              </a:rPr>
              <a:t>http://www.hrwijs.be/hrscan</a:t>
            </a:r>
            <a:r>
              <a:rPr lang="nl-BE" sz="950" dirty="0">
                <a:latin typeface="FlandersArtSerif-Regular"/>
              </a:rPr>
              <a:t> </a:t>
            </a:r>
          </a:p>
          <a:p>
            <a:pPr lvl="1"/>
            <a:r>
              <a:rPr lang="nl-BE" dirty="0"/>
              <a:t>SWOT-analyse</a:t>
            </a:r>
          </a:p>
          <a:p>
            <a:pPr lvl="1"/>
            <a:r>
              <a:rPr lang="nl-BE" dirty="0"/>
              <a:t>Voorafgaand advies door consulent</a:t>
            </a:r>
          </a:p>
          <a:p>
            <a:pPr lvl="1"/>
            <a:r>
              <a:rPr lang="nl-BE" dirty="0"/>
              <a:t>Bevraging van werknemers, medewerkers, klanten/cliënten…</a:t>
            </a:r>
          </a:p>
          <a:p>
            <a:pPr lvl="1"/>
            <a:r>
              <a:rPr lang="nl-BE" dirty="0"/>
              <a:t>…</a:t>
            </a:r>
          </a:p>
        </p:txBody>
      </p:sp>
    </p:spTree>
    <p:extLst>
      <p:ext uri="{BB962C8B-B14F-4D97-AF65-F5344CB8AC3E}">
        <p14:creationId xmlns:p14="http://schemas.microsoft.com/office/powerpoint/2010/main" val="298345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296000" y="756000"/>
            <a:ext cx="7416000" cy="562161"/>
          </a:xfrm>
        </p:spPr>
        <p:txBody>
          <a:bodyPr/>
          <a:lstStyle/>
          <a:p>
            <a:r>
              <a:rPr lang="nl-BE" altLang="nl-BE" dirty="0"/>
              <a:t>Opmaak projectvoorstel DLB</a:t>
            </a:r>
          </a:p>
        </p:txBody>
      </p:sp>
      <p:sp>
        <p:nvSpPr>
          <p:cNvPr id="4" name="Tijdelijke aanduiding voor inhoud 2"/>
          <p:cNvSpPr txBox="1">
            <a:spLocks/>
          </p:cNvSpPr>
          <p:nvPr/>
        </p:nvSpPr>
        <p:spPr>
          <a:xfrm>
            <a:off x="1295844" y="1428560"/>
            <a:ext cx="7416000"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a:p>
            <a:r>
              <a:rPr lang="nl-BE" dirty="0"/>
              <a:t>Drie documenten </a:t>
            </a:r>
          </a:p>
          <a:p>
            <a:pPr>
              <a:buNone/>
            </a:pPr>
            <a:endParaRPr lang="nl-BE" dirty="0"/>
          </a:p>
          <a:p>
            <a:pPr marL="745200" lvl="1" indent="-457200">
              <a:buFont typeface="+mj-lt"/>
              <a:buAutoNum type="arabicPeriod"/>
              <a:defRPr/>
            </a:pPr>
            <a:r>
              <a:rPr lang="nl-BE" altLang="nl-BE" dirty="0">
                <a:cs typeface="Arial" charset="0"/>
              </a:rPr>
              <a:t>Inhoudelijke analyse</a:t>
            </a:r>
          </a:p>
          <a:p>
            <a:pPr marL="288000" lvl="1" indent="0">
              <a:buNone/>
              <a:defRPr/>
            </a:pPr>
            <a:endParaRPr lang="nl-BE" altLang="nl-BE" dirty="0">
              <a:cs typeface="Arial" charset="0"/>
            </a:endParaRPr>
          </a:p>
          <a:p>
            <a:pPr marL="745200" lvl="1" indent="-457200">
              <a:buFont typeface="+mj-lt"/>
              <a:buAutoNum type="arabicPeriod" startAt="2"/>
              <a:defRPr/>
            </a:pPr>
            <a:r>
              <a:rPr lang="nl-BE" dirty="0">
                <a:cs typeface="Arial" charset="0"/>
              </a:rPr>
              <a:t>Projectplanning</a:t>
            </a:r>
          </a:p>
          <a:p>
            <a:pPr marL="745200" lvl="1" indent="-457200">
              <a:buFont typeface="+mj-lt"/>
              <a:buAutoNum type="arabicPeriod" startAt="2"/>
              <a:defRPr/>
            </a:pPr>
            <a:endParaRPr lang="nl-BE" dirty="0">
              <a:cs typeface="Arial" charset="0"/>
            </a:endParaRPr>
          </a:p>
          <a:p>
            <a:pPr marL="745200" lvl="1" indent="-457200">
              <a:buFont typeface="+mj-lt"/>
              <a:buAutoNum type="arabicPeriod" startAt="2"/>
              <a:defRPr/>
            </a:pPr>
            <a:r>
              <a:rPr lang="nl-BE" dirty="0">
                <a:cs typeface="Arial" charset="0"/>
              </a:rPr>
              <a:t>Financiële begroting</a:t>
            </a:r>
            <a:endParaRPr lang="nl-BE" dirty="0"/>
          </a:p>
        </p:txBody>
      </p:sp>
    </p:spTree>
    <p:extLst>
      <p:ext uri="{BB962C8B-B14F-4D97-AF65-F5344CB8AC3E}">
        <p14:creationId xmlns:p14="http://schemas.microsoft.com/office/powerpoint/2010/main" val="386546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nl-BE" altLang="nl-BE" dirty="0"/>
              <a:t>Opmaak projectvoorstel DLB (2) </a:t>
            </a:r>
            <a:br>
              <a:rPr lang="nl-BE" altLang="nl-BE" dirty="0"/>
            </a:br>
            <a:r>
              <a:rPr lang="nl-BE" altLang="nl-BE" sz="3000" dirty="0">
                <a:solidFill>
                  <a:schemeClr val="accent6">
                    <a:lumMod val="60000"/>
                    <a:lumOff val="40000"/>
                  </a:schemeClr>
                </a:solidFill>
              </a:rPr>
              <a:t>1. inhoudelijke analyse</a:t>
            </a:r>
            <a:br>
              <a:rPr lang="nl-BE" altLang="nl-BE" sz="3000" dirty="0">
                <a:solidFill>
                  <a:schemeClr val="accent6">
                    <a:lumMod val="60000"/>
                    <a:lumOff val="40000"/>
                  </a:schemeClr>
                </a:solidFill>
              </a:rPr>
            </a:br>
            <a:endParaRPr lang="nl-BE" altLang="nl-BE" sz="2400" dirty="0">
              <a:solidFill>
                <a:schemeClr val="accent6">
                  <a:lumMod val="60000"/>
                  <a:lumOff val="40000"/>
                </a:schemeClr>
              </a:solidFill>
            </a:endParaRPr>
          </a:p>
        </p:txBody>
      </p:sp>
      <p:pic>
        <p:nvPicPr>
          <p:cNvPr id="3" name="Tijdelijke aanduiding voor inhoud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5400" y="2593812"/>
            <a:ext cx="7416800" cy="1339564"/>
          </a:xfr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845" y="1926612"/>
            <a:ext cx="2133600" cy="476250"/>
          </a:xfrm>
          <a:prstGeom prst="rect">
            <a:avLst/>
          </a:prstGeom>
        </p:spPr>
      </p:pic>
      <p:sp>
        <p:nvSpPr>
          <p:cNvPr id="5" name="Tijdelijke aanduiding voor inhoud 1"/>
          <p:cNvSpPr txBox="1">
            <a:spLocks/>
          </p:cNvSpPr>
          <p:nvPr/>
        </p:nvSpPr>
        <p:spPr>
          <a:xfrm>
            <a:off x="1508162" y="4904514"/>
            <a:ext cx="7322587" cy="49268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5"/>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6"/>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7"/>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8"/>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5"/>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600" dirty="0"/>
              <a:t>Bijlage: organogram (optioneel)</a:t>
            </a:r>
          </a:p>
        </p:txBody>
      </p:sp>
    </p:spTree>
    <p:extLst>
      <p:ext uri="{BB962C8B-B14F-4D97-AF65-F5344CB8AC3E}">
        <p14:creationId xmlns:p14="http://schemas.microsoft.com/office/powerpoint/2010/main" val="2332293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BE" altLang="nl-BE" dirty="0"/>
              <a:t>Opmaak projectvoorstel DLB (3)</a:t>
            </a:r>
            <a:br>
              <a:rPr lang="nl-BE" altLang="nl-BE" dirty="0"/>
            </a:br>
            <a:r>
              <a:rPr lang="nl-BE" altLang="nl-BE" sz="3000" dirty="0">
                <a:solidFill>
                  <a:schemeClr val="accent6">
                    <a:lumMod val="60000"/>
                    <a:lumOff val="40000"/>
                  </a:schemeClr>
                </a:solidFill>
              </a:rPr>
              <a:t>1. inhoudelijke analyse</a:t>
            </a:r>
            <a:endParaRPr lang="nl-BE" altLang="nl-BE" sz="3000" dirty="0"/>
          </a:p>
        </p:txBody>
      </p:sp>
      <p:pic>
        <p:nvPicPr>
          <p:cNvPr id="4" name="Tijdelijke aanduiding voor inhoud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19150" y="2626050"/>
            <a:ext cx="7416800" cy="1536337"/>
          </a:xfr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845" y="1926612"/>
            <a:ext cx="2133600" cy="476250"/>
          </a:xfrm>
          <a:prstGeom prst="rect">
            <a:avLst/>
          </a:prstGeom>
        </p:spPr>
      </p:pic>
    </p:spTree>
    <p:extLst>
      <p:ext uri="{BB962C8B-B14F-4D97-AF65-F5344CB8AC3E}">
        <p14:creationId xmlns:p14="http://schemas.microsoft.com/office/powerpoint/2010/main" val="2564116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BE" altLang="nl-BE" dirty="0"/>
              <a:t>Opmaak projectvoorstel DLB (4)</a:t>
            </a:r>
            <a:br>
              <a:rPr lang="nl-BE" altLang="nl-BE" dirty="0"/>
            </a:br>
            <a:r>
              <a:rPr lang="nl-BE" altLang="nl-BE" sz="3000" dirty="0">
                <a:solidFill>
                  <a:schemeClr val="accent6">
                    <a:lumMod val="60000"/>
                    <a:lumOff val="40000"/>
                  </a:schemeClr>
                </a:solidFill>
              </a:rPr>
              <a:t>1. inhoudelijke analyse</a:t>
            </a:r>
            <a:endParaRPr lang="nl-BE" altLang="nl-BE" sz="300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845" y="1926612"/>
            <a:ext cx="2133600" cy="476250"/>
          </a:xfrm>
          <a:prstGeom prst="rect">
            <a:avLst/>
          </a:prstGeom>
        </p:spPr>
      </p:pic>
      <p:pic>
        <p:nvPicPr>
          <p:cNvPr id="3" name="Tijdelijke aanduiding voor inhoud 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307275" y="2600813"/>
            <a:ext cx="7416800" cy="1753061"/>
          </a:xfrm>
        </p:spPr>
      </p:pic>
      <p:sp>
        <p:nvSpPr>
          <p:cNvPr id="7" name="Tijdelijke aanduiding voor inhoud 1"/>
          <p:cNvSpPr txBox="1">
            <a:spLocks/>
          </p:cNvSpPr>
          <p:nvPr/>
        </p:nvSpPr>
        <p:spPr>
          <a:xfrm>
            <a:off x="1508162" y="4904514"/>
            <a:ext cx="7322587" cy="49268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5"/>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6"/>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7"/>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8"/>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5"/>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600" dirty="0"/>
              <a:t>Bijlage: werkbaarheidsanalyse (optioneel)</a:t>
            </a:r>
          </a:p>
        </p:txBody>
      </p:sp>
    </p:spTree>
    <p:extLst>
      <p:ext uri="{BB962C8B-B14F-4D97-AF65-F5344CB8AC3E}">
        <p14:creationId xmlns:p14="http://schemas.microsoft.com/office/powerpoint/2010/main" val="3986878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nl-BE" altLang="nl-BE" dirty="0"/>
              <a:t>Opmaak projectvoorstel DLB (5) </a:t>
            </a:r>
            <a:br>
              <a:rPr lang="nl-BE" altLang="nl-BE" dirty="0"/>
            </a:br>
            <a:r>
              <a:rPr lang="nl-BE" altLang="nl-BE" sz="3000" dirty="0">
                <a:solidFill>
                  <a:schemeClr val="accent6">
                    <a:lumMod val="60000"/>
                    <a:lumOff val="40000"/>
                  </a:schemeClr>
                </a:solidFill>
              </a:rPr>
              <a:t>1. inhoudelijke analyse</a:t>
            </a:r>
            <a:endParaRPr lang="nl-BE" altLang="nl-BE" sz="3000" dirty="0"/>
          </a:p>
        </p:txBody>
      </p:sp>
      <p:pic>
        <p:nvPicPr>
          <p:cNvPr id="6" name="Tijdelijke aanduiding voor inhoud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83525" y="2637269"/>
            <a:ext cx="7416800" cy="1751400"/>
          </a:xfr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118" y="1958320"/>
            <a:ext cx="2343150" cy="400050"/>
          </a:xfrm>
          <a:prstGeom prst="rect">
            <a:avLst/>
          </a:prstGeom>
        </p:spPr>
      </p:pic>
      <p:sp>
        <p:nvSpPr>
          <p:cNvPr id="9" name="Tijdelijke aanduiding voor inhoud 1"/>
          <p:cNvSpPr txBox="1">
            <a:spLocks/>
          </p:cNvSpPr>
          <p:nvPr/>
        </p:nvSpPr>
        <p:spPr>
          <a:xfrm>
            <a:off x="1508162" y="4904514"/>
            <a:ext cx="7322587" cy="49268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5"/>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6"/>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7"/>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8"/>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5"/>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600" dirty="0"/>
              <a:t>Bijlage: schematisch overzicht</a:t>
            </a:r>
          </a:p>
        </p:txBody>
      </p:sp>
    </p:spTree>
    <p:extLst>
      <p:ext uri="{BB962C8B-B14F-4D97-AF65-F5344CB8AC3E}">
        <p14:creationId xmlns:p14="http://schemas.microsoft.com/office/powerpoint/2010/main" val="3130712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dirty="0"/>
              <a:t>Opmaak projectvoorstel DLB (6) </a:t>
            </a:r>
            <a:br>
              <a:rPr lang="nl-BE" altLang="nl-BE" dirty="0"/>
            </a:br>
            <a:r>
              <a:rPr lang="nl-BE" altLang="nl-BE" sz="3000" dirty="0">
                <a:solidFill>
                  <a:schemeClr val="accent6">
                    <a:lumMod val="60000"/>
                    <a:lumOff val="40000"/>
                  </a:schemeClr>
                </a:solidFill>
              </a:rPr>
              <a:t>1. inhoudelijke analyse</a:t>
            </a:r>
            <a:endParaRPr lang="nl-BE" sz="3000" dirty="0"/>
          </a:p>
        </p:txBody>
      </p:sp>
      <p:pic>
        <p:nvPicPr>
          <p:cNvPr id="6" name="Tijdelijke aanduiding voor inhoud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7275" y="2611422"/>
            <a:ext cx="7416800" cy="1209344"/>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118" y="1958320"/>
            <a:ext cx="2343150" cy="400050"/>
          </a:xfrm>
          <a:prstGeom prst="rect">
            <a:avLst/>
          </a:prstGeom>
        </p:spPr>
      </p:pic>
      <p:sp>
        <p:nvSpPr>
          <p:cNvPr id="7" name="Tijdelijke aanduiding voor inhoud 1"/>
          <p:cNvSpPr txBox="1">
            <a:spLocks/>
          </p:cNvSpPr>
          <p:nvPr/>
        </p:nvSpPr>
        <p:spPr>
          <a:xfrm>
            <a:off x="1508162" y="4904514"/>
            <a:ext cx="7322587" cy="49268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5"/>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6"/>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7"/>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8"/>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5"/>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600" dirty="0"/>
              <a:t>Bijlage: planningssjabloon</a:t>
            </a:r>
          </a:p>
        </p:txBody>
      </p:sp>
    </p:spTree>
    <p:extLst>
      <p:ext uri="{BB962C8B-B14F-4D97-AF65-F5344CB8AC3E}">
        <p14:creationId xmlns:p14="http://schemas.microsoft.com/office/powerpoint/2010/main" val="3201752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nl-BE" altLang="nl-BE" dirty="0"/>
              <a:t>Opmaak projectvoorstel DLB (7)</a:t>
            </a:r>
            <a:br>
              <a:rPr lang="nl-BE" altLang="nl-BE" dirty="0"/>
            </a:br>
            <a:r>
              <a:rPr lang="nl-BE" altLang="nl-BE" sz="3000" dirty="0">
                <a:solidFill>
                  <a:schemeClr val="accent6">
                    <a:lumMod val="60000"/>
                    <a:lumOff val="40000"/>
                  </a:schemeClr>
                </a:solidFill>
              </a:rPr>
              <a:t>1. inhoudelijke analyse</a:t>
            </a:r>
            <a:endParaRPr lang="nl-BE" altLang="nl-BE" sz="3000" dirty="0"/>
          </a:p>
        </p:txBody>
      </p:sp>
      <p:pic>
        <p:nvPicPr>
          <p:cNvPr id="4" name="Tijdelijke aanduiding voor inhoud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7275" y="2585245"/>
            <a:ext cx="7416800" cy="976697"/>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166" y="1993944"/>
            <a:ext cx="3171825" cy="400050"/>
          </a:xfrm>
          <a:prstGeom prst="rect">
            <a:avLst/>
          </a:prstGeom>
        </p:spPr>
      </p:pic>
    </p:spTree>
    <p:extLst>
      <p:ext uri="{BB962C8B-B14F-4D97-AF65-F5344CB8AC3E}">
        <p14:creationId xmlns:p14="http://schemas.microsoft.com/office/powerpoint/2010/main" val="1952411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nl-BE" altLang="nl-BE" dirty="0"/>
              <a:t>Opmaak projectvoorstel DLB (8) </a:t>
            </a:r>
            <a:br>
              <a:rPr lang="nl-BE" altLang="nl-BE" dirty="0"/>
            </a:br>
            <a:r>
              <a:rPr lang="nl-BE" altLang="nl-BE" sz="3000" dirty="0">
                <a:solidFill>
                  <a:schemeClr val="accent6">
                    <a:lumMod val="60000"/>
                    <a:lumOff val="40000"/>
                  </a:schemeClr>
                </a:solidFill>
              </a:rPr>
              <a:t>1. inhoudelijke analyse</a:t>
            </a:r>
            <a:endParaRPr lang="nl-BE" altLang="nl-BE" sz="3000" dirty="0"/>
          </a:p>
        </p:txBody>
      </p:sp>
      <p:pic>
        <p:nvPicPr>
          <p:cNvPr id="4" name="Tijdelijke aanduiding voor inhoud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7275" y="2628083"/>
            <a:ext cx="7416800" cy="1746022"/>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166" y="1993944"/>
            <a:ext cx="3171825" cy="400050"/>
          </a:xfrm>
          <a:prstGeom prst="rect">
            <a:avLst/>
          </a:prstGeom>
        </p:spPr>
      </p:pic>
    </p:spTree>
    <p:extLst>
      <p:ext uri="{BB962C8B-B14F-4D97-AF65-F5344CB8AC3E}">
        <p14:creationId xmlns:p14="http://schemas.microsoft.com/office/powerpoint/2010/main" val="201694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BE" altLang="nl-BE"/>
              <a:t>Opmaak projectvoorstel DLB (9) </a:t>
            </a:r>
            <a:br>
              <a:rPr lang="nl-BE" altLang="nl-BE"/>
            </a:br>
            <a:r>
              <a:rPr lang="nl-BE" altLang="nl-BE" sz="3000">
                <a:solidFill>
                  <a:schemeClr val="accent6">
                    <a:lumMod val="60000"/>
                    <a:lumOff val="40000"/>
                  </a:schemeClr>
                </a:solidFill>
              </a:rPr>
              <a:t>1. inhoudelijke analyse</a:t>
            </a:r>
            <a:endParaRPr lang="nl-BE" altLang="nl-BE" sz="3000" dirty="0"/>
          </a:p>
        </p:txBody>
      </p:sp>
      <p:sp>
        <p:nvSpPr>
          <p:cNvPr id="2" name="Tijdelijke aanduiding voor inhoud 1"/>
          <p:cNvSpPr>
            <a:spLocks noGrp="1"/>
          </p:cNvSpPr>
          <p:nvPr>
            <p:ph sz="half" idx="1"/>
          </p:nvPr>
        </p:nvSpPr>
        <p:spPr/>
        <p:txBody>
          <a:bodyPr/>
          <a:lstStyle/>
          <a:p>
            <a:r>
              <a:rPr lang="nl-BE"/>
              <a:t>Handleiding</a:t>
            </a:r>
          </a:p>
          <a:p>
            <a:endParaRPr lang="nl-BE"/>
          </a:p>
          <a:p>
            <a:r>
              <a:rPr lang="nl-BE"/>
              <a:t>Projectvoorstel laten lezen</a:t>
            </a:r>
          </a:p>
          <a:p>
            <a:endParaRPr lang="nl-BE"/>
          </a:p>
          <a:p>
            <a:r>
              <a:rPr lang="nl-BE"/>
              <a:t>Zelf beoordelen en scoren</a:t>
            </a:r>
          </a:p>
          <a:p>
            <a:endParaRPr lang="nl-BE" dirty="0"/>
          </a:p>
        </p:txBody>
      </p:sp>
    </p:spTree>
    <p:extLst>
      <p:ext uri="{BB962C8B-B14F-4D97-AF65-F5344CB8AC3E}">
        <p14:creationId xmlns:p14="http://schemas.microsoft.com/office/powerpoint/2010/main" val="120387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nl-BE" altLang="nl-BE"/>
              <a:t>Wat is ESF? (2)</a:t>
            </a:r>
            <a:endParaRPr lang="nl-BE" altLang="nl-BE" dirty="0"/>
          </a:p>
        </p:txBody>
      </p:sp>
      <p:sp>
        <p:nvSpPr>
          <p:cNvPr id="4099" name="Tijdelijke aanduiding voor inhoud 2"/>
          <p:cNvSpPr>
            <a:spLocks noGrp="1"/>
          </p:cNvSpPr>
          <p:nvPr>
            <p:ph sz="half" idx="1"/>
          </p:nvPr>
        </p:nvSpPr>
        <p:spPr/>
        <p:txBody>
          <a:bodyPr/>
          <a:lstStyle/>
          <a:p>
            <a:pPr>
              <a:defRPr/>
            </a:pPr>
            <a:r>
              <a:rPr lang="nl-BE" dirty="0"/>
              <a:t>5 prioriteiten in het Operationeel Programma 2014 - 2020:</a:t>
            </a:r>
          </a:p>
          <a:p>
            <a:pPr lvl="2">
              <a:defRPr/>
            </a:pPr>
            <a:r>
              <a:rPr lang="nl-BE" sz="1800" dirty="0"/>
              <a:t>Prioriteit 1: Loopbaanbeleid curatief</a:t>
            </a:r>
          </a:p>
          <a:p>
            <a:pPr lvl="3">
              <a:defRPr/>
            </a:pPr>
            <a:r>
              <a:rPr lang="nl-BE" sz="1400" dirty="0"/>
              <a:t>Werkzaamheid</a:t>
            </a:r>
          </a:p>
          <a:p>
            <a:pPr lvl="3">
              <a:defRPr/>
            </a:pPr>
            <a:r>
              <a:rPr lang="nl-BE" sz="1400" dirty="0"/>
              <a:t>Werkzoekende jongeren</a:t>
            </a:r>
          </a:p>
          <a:p>
            <a:pPr lvl="3">
              <a:defRPr/>
            </a:pPr>
            <a:r>
              <a:rPr lang="nl-BE" sz="1400" dirty="0"/>
              <a:t>Ondernemerschap</a:t>
            </a:r>
          </a:p>
          <a:p>
            <a:pPr lvl="2">
              <a:defRPr/>
            </a:pPr>
            <a:r>
              <a:rPr lang="nl-BE" sz="1800" dirty="0"/>
              <a:t>Prioriteit 2: Loopbaanbeleid preventief</a:t>
            </a:r>
          </a:p>
          <a:p>
            <a:pPr lvl="3">
              <a:defRPr/>
            </a:pPr>
            <a:r>
              <a:rPr lang="nl-BE" sz="1400" dirty="0"/>
              <a:t>Ongekwalificeerde uitstroom</a:t>
            </a:r>
          </a:p>
          <a:p>
            <a:pPr lvl="3">
              <a:defRPr/>
            </a:pPr>
            <a:r>
              <a:rPr lang="nl-BE" sz="1400" dirty="0"/>
              <a:t>Leven lang leren</a:t>
            </a:r>
          </a:p>
          <a:p>
            <a:pPr lvl="2">
              <a:defRPr/>
            </a:pPr>
            <a:r>
              <a:rPr lang="nl-BE" sz="1800" dirty="0"/>
              <a:t>Prioriteit 3: Sociale inclusie en armoedebestrijding</a:t>
            </a:r>
          </a:p>
          <a:p>
            <a:pPr lvl="3">
              <a:defRPr/>
            </a:pPr>
            <a:r>
              <a:rPr lang="nl-BE" sz="1400" dirty="0"/>
              <a:t>Actieve inclusie</a:t>
            </a:r>
          </a:p>
          <a:p>
            <a:pPr lvl="3">
              <a:defRPr/>
            </a:pPr>
            <a:r>
              <a:rPr lang="nl-BE" sz="1400" dirty="0"/>
              <a:t>Gemarginaliseerde groepen</a:t>
            </a:r>
          </a:p>
          <a:p>
            <a:pPr lvl="3">
              <a:defRPr/>
            </a:pPr>
            <a:r>
              <a:rPr lang="nl-BE" sz="1400" dirty="0"/>
              <a:t>Ondersteuning sociale economie</a:t>
            </a:r>
          </a:p>
          <a:p>
            <a:pPr lvl="2">
              <a:defRPr/>
            </a:pPr>
            <a:r>
              <a:rPr lang="nl-BE" sz="1800" b="1" dirty="0"/>
              <a:t>Prioriteit 4: Partnerschapsontwikkeling en mensgericht ondernemen</a:t>
            </a:r>
          </a:p>
          <a:p>
            <a:pPr lvl="2">
              <a:defRPr/>
            </a:pPr>
            <a:r>
              <a:rPr lang="nl-BE" sz="1800" dirty="0"/>
              <a:t>Prioriteit 5: Innovatie en transnationale samenwerking</a:t>
            </a:r>
          </a:p>
        </p:txBody>
      </p:sp>
    </p:spTree>
    <p:extLst>
      <p:ext uri="{BB962C8B-B14F-4D97-AF65-F5344CB8AC3E}">
        <p14:creationId xmlns:p14="http://schemas.microsoft.com/office/powerpoint/2010/main" val="3715166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nl-BE" altLang="nl-BE" dirty="0"/>
              <a:t>Opmaak projectvoorstel DLB (10) </a:t>
            </a:r>
            <a:br>
              <a:rPr lang="nl-BE" altLang="nl-BE" dirty="0"/>
            </a:br>
            <a:r>
              <a:rPr lang="nl-BE" altLang="nl-BE" sz="3000" dirty="0">
                <a:solidFill>
                  <a:schemeClr val="accent6">
                    <a:lumMod val="60000"/>
                    <a:lumOff val="40000"/>
                  </a:schemeClr>
                </a:solidFill>
              </a:rPr>
              <a:t>2. projectplanning</a:t>
            </a:r>
            <a:endParaRPr lang="nl-BE" altLang="nl-BE" sz="3000" dirty="0"/>
          </a:p>
        </p:txBody>
      </p:sp>
      <p:pic>
        <p:nvPicPr>
          <p:cNvPr id="2" name="Tijdelijke aanduiding voor inhoud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2425" y="2457515"/>
            <a:ext cx="8732200" cy="2560696"/>
          </a:xfrm>
        </p:spPr>
      </p:pic>
    </p:spTree>
    <p:extLst>
      <p:ext uri="{BB962C8B-B14F-4D97-AF65-F5344CB8AC3E}">
        <p14:creationId xmlns:p14="http://schemas.microsoft.com/office/powerpoint/2010/main" val="3995536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nl-BE" altLang="nl-BE" dirty="0"/>
              <a:t>Opmaak projectvoorstel DLB (11) </a:t>
            </a:r>
            <a:br>
              <a:rPr lang="nl-BE" altLang="nl-BE" dirty="0"/>
            </a:br>
            <a:r>
              <a:rPr lang="nl-BE" altLang="nl-BE" sz="3000" dirty="0">
                <a:solidFill>
                  <a:schemeClr val="accent6">
                    <a:lumMod val="60000"/>
                    <a:lumOff val="40000"/>
                  </a:schemeClr>
                </a:solidFill>
              </a:rPr>
              <a:t>2. projectplanning</a:t>
            </a:r>
            <a:endParaRPr lang="nl-BE" altLang="nl-BE" sz="3000" dirty="0"/>
          </a:p>
        </p:txBody>
      </p:sp>
      <p:sp>
        <p:nvSpPr>
          <p:cNvPr id="3" name="Tijdelijke aanduiding voor inhoud 2"/>
          <p:cNvSpPr>
            <a:spLocks noGrp="1"/>
          </p:cNvSpPr>
          <p:nvPr>
            <p:ph sz="half" idx="1"/>
          </p:nvPr>
        </p:nvSpPr>
        <p:spPr/>
        <p:txBody>
          <a:bodyPr/>
          <a:lstStyle/>
          <a:p>
            <a:endParaRPr lang="nl-BE" dirty="0"/>
          </a:p>
          <a:p>
            <a:endParaRPr lang="nl-BE" dirty="0"/>
          </a:p>
          <a:p>
            <a:endParaRPr lang="nl-BE" dirty="0"/>
          </a:p>
          <a:p>
            <a:endParaRPr lang="nl-BE" dirty="0"/>
          </a:p>
          <a:p>
            <a:endParaRPr lang="nl-BE" dirty="0"/>
          </a:p>
          <a:p>
            <a:r>
              <a:rPr lang="nl-BE" dirty="0"/>
              <a:t>A.d.h.v. planningssjabloon</a:t>
            </a:r>
          </a:p>
          <a:p>
            <a:pPr>
              <a:buNone/>
            </a:pPr>
            <a:endParaRPr lang="nl-BE" dirty="0"/>
          </a:p>
          <a:p>
            <a:r>
              <a:rPr lang="nl-BE" dirty="0"/>
              <a:t>Verschillende projectactiviteiten weergeven op een tijdslijn</a:t>
            </a:r>
          </a:p>
          <a:p>
            <a:endParaRPr lang="nl-BE" dirty="0"/>
          </a:p>
          <a:p>
            <a:r>
              <a:rPr lang="nl-BE" dirty="0"/>
              <a:t>Indicatieve timing </a:t>
            </a:r>
          </a:p>
          <a:p>
            <a:pPr lvl="1"/>
            <a:r>
              <a:rPr lang="nl-BE" dirty="0"/>
              <a:t>Planning = gebruiksdocument</a:t>
            </a:r>
          </a:p>
        </p:txBody>
      </p:sp>
      <p:pic>
        <p:nvPicPr>
          <p:cNvPr id="4" name="Tijdelijke aanduiding voor inhou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859" y="1793174"/>
            <a:ext cx="4738251" cy="1389480"/>
          </a:xfrm>
          <a:prstGeom prst="rect">
            <a:avLst/>
          </a:prstGeom>
        </p:spPr>
      </p:pic>
    </p:spTree>
    <p:extLst>
      <p:ext uri="{BB962C8B-B14F-4D97-AF65-F5344CB8AC3E}">
        <p14:creationId xmlns:p14="http://schemas.microsoft.com/office/powerpoint/2010/main" val="3072307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nl-BE" altLang="nl-BE" dirty="0"/>
              <a:t>Opmaak projectvoorstel DLB (12) </a:t>
            </a:r>
            <a:br>
              <a:rPr lang="nl-BE" altLang="nl-BE" dirty="0"/>
            </a:br>
            <a:r>
              <a:rPr lang="nl-BE" altLang="nl-BE" sz="3000" dirty="0">
                <a:solidFill>
                  <a:schemeClr val="accent6">
                    <a:lumMod val="60000"/>
                    <a:lumOff val="40000"/>
                  </a:schemeClr>
                </a:solidFill>
              </a:rPr>
              <a:t>3. financiële begroting</a:t>
            </a:r>
            <a:endParaRPr lang="nl-BE" altLang="nl-BE" sz="3000"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77" y="2097242"/>
            <a:ext cx="5175504" cy="3447288"/>
          </a:xfrm>
          <a:prstGeom prst="rect">
            <a:avLst/>
          </a:prstGeom>
        </p:spPr>
      </p:pic>
    </p:spTree>
    <p:extLst>
      <p:ext uri="{BB962C8B-B14F-4D97-AF65-F5344CB8AC3E}">
        <p14:creationId xmlns:p14="http://schemas.microsoft.com/office/powerpoint/2010/main" val="3467119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nl-BE" altLang="nl-BE" dirty="0"/>
              <a:t>Opmaak projectvoorstel DLB (13) </a:t>
            </a:r>
            <a:br>
              <a:rPr lang="nl-BE" altLang="nl-BE" dirty="0"/>
            </a:br>
            <a:r>
              <a:rPr lang="nl-BE" altLang="nl-BE" sz="3000" dirty="0">
                <a:solidFill>
                  <a:schemeClr val="accent6">
                    <a:lumMod val="60000"/>
                    <a:lumOff val="40000"/>
                  </a:schemeClr>
                </a:solidFill>
              </a:rPr>
              <a:t>3. financiële begroting</a:t>
            </a:r>
            <a:endParaRPr lang="nl-BE" altLang="nl-BE" sz="3000" dirty="0"/>
          </a:p>
        </p:txBody>
      </p:sp>
      <p:sp>
        <p:nvSpPr>
          <p:cNvPr id="2" name="Tijdelijke aanduiding voor inhoud 1"/>
          <p:cNvSpPr>
            <a:spLocks noGrp="1"/>
          </p:cNvSpPr>
          <p:nvPr>
            <p:ph sz="half" idx="1"/>
          </p:nvPr>
        </p:nvSpPr>
        <p:spPr/>
        <p:txBody>
          <a:bodyPr/>
          <a:lstStyle/>
          <a:p>
            <a:endParaRPr lang="nl-BE" dirty="0"/>
          </a:p>
          <a:p>
            <a:endParaRPr lang="nl-BE" dirty="0"/>
          </a:p>
          <a:p>
            <a:endParaRPr lang="nl-BE" dirty="0"/>
          </a:p>
          <a:p>
            <a:pPr>
              <a:buNone/>
            </a:pPr>
            <a:endParaRPr lang="nl-BE" dirty="0"/>
          </a:p>
          <a:p>
            <a:endParaRPr lang="nl-BE" dirty="0"/>
          </a:p>
          <a:p>
            <a:r>
              <a:rPr lang="nl-BE" dirty="0"/>
              <a:t>A.d.h.v. begrotingssjabloon</a:t>
            </a:r>
          </a:p>
          <a:p>
            <a:pPr>
              <a:buNone/>
            </a:pPr>
            <a:endParaRPr lang="nl-BE" dirty="0"/>
          </a:p>
          <a:p>
            <a:r>
              <a:rPr lang="nl-BE" dirty="0"/>
              <a:t>Schatting van de totale projectkosten</a:t>
            </a:r>
          </a:p>
          <a:p>
            <a:endParaRPr lang="nl-BE" dirty="0"/>
          </a:p>
          <a:p>
            <a:r>
              <a:rPr lang="nl-BE" dirty="0"/>
              <a:t>Gekoppeld aan de activiteiten uit de projectplanning</a:t>
            </a:r>
          </a:p>
          <a:p>
            <a:pPr>
              <a:buNone/>
            </a:pPr>
            <a:endParaRPr lang="nl-BE" dirty="0"/>
          </a:p>
          <a:p>
            <a:endParaRPr lang="nl-BE" dirty="0"/>
          </a:p>
        </p:txBody>
      </p:sp>
      <p:pic>
        <p:nvPicPr>
          <p:cNvPr id="3" name="Afbeelding 2">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1800362"/>
            <a:ext cx="3205268" cy="2134958"/>
          </a:xfrm>
          <a:prstGeom prst="rect">
            <a:avLst/>
          </a:prstGeom>
        </p:spPr>
      </p:pic>
    </p:spTree>
    <p:extLst>
      <p:ext uri="{BB962C8B-B14F-4D97-AF65-F5344CB8AC3E}">
        <p14:creationId xmlns:p14="http://schemas.microsoft.com/office/powerpoint/2010/main" val="2267403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nl-BE" altLang="nl-BE" dirty="0"/>
              <a:t>Opmaak projectvoorstel DLB (15)</a:t>
            </a:r>
            <a:br>
              <a:rPr lang="nl-BE" altLang="nl-BE" dirty="0"/>
            </a:br>
            <a:r>
              <a:rPr lang="nl-BE" altLang="nl-BE" sz="3000" dirty="0">
                <a:solidFill>
                  <a:schemeClr val="accent6">
                    <a:lumMod val="60000"/>
                    <a:lumOff val="40000"/>
                  </a:schemeClr>
                </a:solidFill>
              </a:rPr>
              <a:t>Volledige informatie</a:t>
            </a:r>
            <a:endParaRPr lang="nl-BE" altLang="nl-BE" sz="3000" dirty="0"/>
          </a:p>
        </p:txBody>
      </p:sp>
      <p:pic>
        <p:nvPicPr>
          <p:cNvPr id="3" name="Tijdelijke aanduiding voor inhoud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27825" y="1793174"/>
            <a:ext cx="6688386" cy="3515096"/>
          </a:xfrm>
        </p:spPr>
      </p:pic>
      <p:sp>
        <p:nvSpPr>
          <p:cNvPr id="5" name="Tijdelijke aanduiding voor inhoud 1"/>
          <p:cNvSpPr txBox="1">
            <a:spLocks/>
          </p:cNvSpPr>
          <p:nvPr/>
        </p:nvSpPr>
        <p:spPr>
          <a:xfrm>
            <a:off x="1296000" y="5501451"/>
            <a:ext cx="7416000" cy="37243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4"/>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5"/>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6"/>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7"/>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4"/>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www.esf-vlaanderen.be</a:t>
            </a:r>
          </a:p>
          <a:p>
            <a:endParaRPr lang="nl-BE" dirty="0"/>
          </a:p>
          <a:p>
            <a:endParaRPr lang="nl-BE" dirty="0"/>
          </a:p>
        </p:txBody>
      </p:sp>
      <p:pic>
        <p:nvPicPr>
          <p:cNvPr id="4" name="Afbeelding 3"/>
          <p:cNvPicPr>
            <a:picLocks noChangeAspect="1"/>
          </p:cNvPicPr>
          <p:nvPr/>
        </p:nvPicPr>
        <p:blipFill>
          <a:blip r:embed="rId8" cstate="print">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6390409" y="4268189"/>
            <a:ext cx="398814" cy="398814"/>
          </a:xfrm>
          <a:prstGeom prst="rect">
            <a:avLst/>
          </a:prstGeom>
        </p:spPr>
      </p:pic>
    </p:spTree>
    <p:extLst>
      <p:ext uri="{BB962C8B-B14F-4D97-AF65-F5344CB8AC3E}">
        <p14:creationId xmlns:p14="http://schemas.microsoft.com/office/powerpoint/2010/main" val="3407066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nl-BE" altLang="nl-BE" dirty="0"/>
              <a:t>Opmaak projectvoorstel DLB (16)</a:t>
            </a:r>
            <a:br>
              <a:rPr lang="nl-BE" altLang="nl-BE" dirty="0"/>
            </a:br>
            <a:r>
              <a:rPr lang="nl-BE" altLang="nl-BE" sz="3000" dirty="0">
                <a:solidFill>
                  <a:schemeClr val="accent6">
                    <a:lumMod val="60000"/>
                    <a:lumOff val="40000"/>
                  </a:schemeClr>
                </a:solidFill>
              </a:rPr>
              <a:t>Volledige informatie</a:t>
            </a:r>
            <a:endParaRPr lang="nl-BE" altLang="nl-BE" sz="3000" dirty="0"/>
          </a:p>
        </p:txBody>
      </p:sp>
      <p:sp>
        <p:nvSpPr>
          <p:cNvPr id="2" name="Tijdelijke aanduiding voor inhoud 1"/>
          <p:cNvSpPr>
            <a:spLocks noGrp="1"/>
          </p:cNvSpPr>
          <p:nvPr>
            <p:ph sz="half" idx="1"/>
          </p:nvPr>
        </p:nvSpPr>
        <p:spPr>
          <a:xfrm>
            <a:off x="1296000" y="5501450"/>
            <a:ext cx="7416000" cy="495491"/>
          </a:xfrm>
        </p:spPr>
        <p:txBody>
          <a:bodyPr/>
          <a:lstStyle/>
          <a:p>
            <a:r>
              <a:rPr lang="nl-BE" dirty="0"/>
              <a:t>ESF-applicatie – Oproep 424</a:t>
            </a:r>
          </a:p>
          <a:p>
            <a:endParaRPr lang="nl-BE"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2280444"/>
            <a:ext cx="8658350" cy="2757189"/>
          </a:xfrm>
          <a:prstGeom prst="rect">
            <a:avLst/>
          </a:prstGeom>
        </p:spPr>
      </p:pic>
    </p:spTree>
    <p:extLst>
      <p:ext uri="{BB962C8B-B14F-4D97-AF65-F5344CB8AC3E}">
        <p14:creationId xmlns:p14="http://schemas.microsoft.com/office/powerpoint/2010/main" val="787560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1296000" y="2589342"/>
            <a:ext cx="7416000" cy="2088000"/>
          </a:xfrm>
        </p:spPr>
        <p:txBody>
          <a:bodyPr/>
          <a:lstStyle/>
          <a:p>
            <a:r>
              <a:rPr lang="nl-BE" sz="4800" dirty="0"/>
              <a:t>Oproep 425 Anders Organiseren (AO)</a:t>
            </a:r>
            <a:br>
              <a:rPr lang="nl-BE" sz="4800" dirty="0"/>
            </a:br>
            <a:endParaRPr lang="nl-BE" sz="4800" dirty="0"/>
          </a:p>
        </p:txBody>
      </p:sp>
      <p:sp>
        <p:nvSpPr>
          <p:cNvPr id="5" name="Ondertitel 4"/>
          <p:cNvSpPr>
            <a:spLocks noGrp="1"/>
          </p:cNvSpPr>
          <p:nvPr>
            <p:ph type="subTitle" idx="1"/>
          </p:nvPr>
        </p:nvSpPr>
        <p:spPr/>
        <p:txBody>
          <a:bodyPr/>
          <a:lstStyle/>
          <a:p>
            <a:endParaRPr lang="nl-BE"/>
          </a:p>
        </p:txBody>
      </p:sp>
    </p:spTree>
    <p:extLst>
      <p:ext uri="{BB962C8B-B14F-4D97-AF65-F5344CB8AC3E}">
        <p14:creationId xmlns:p14="http://schemas.microsoft.com/office/powerpoint/2010/main" val="874240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nl-BE" altLang="nl-BE"/>
              <a:t>Oproep AO - doelstelling</a:t>
            </a:r>
            <a:endParaRPr lang="nl-BE" altLang="nl-BE" dirty="0"/>
          </a:p>
        </p:txBody>
      </p:sp>
      <p:sp>
        <p:nvSpPr>
          <p:cNvPr id="13315" name="Tijdelijke aanduiding voor inhoud 2"/>
          <p:cNvSpPr>
            <a:spLocks noGrp="1"/>
          </p:cNvSpPr>
          <p:nvPr>
            <p:ph sz="half" idx="1"/>
          </p:nvPr>
        </p:nvSpPr>
        <p:spPr/>
        <p:txBody>
          <a:bodyPr/>
          <a:lstStyle/>
          <a:p>
            <a:r>
              <a:rPr lang="nl-BE" altLang="nl-BE" dirty="0"/>
              <a:t>Werkbaarheid van jobs op de Vlaamse arbeidsmarkt verbeteren</a:t>
            </a:r>
          </a:p>
          <a:p>
            <a:endParaRPr lang="nl-BE" altLang="nl-BE" dirty="0"/>
          </a:p>
          <a:p>
            <a:r>
              <a:rPr lang="nl-BE" altLang="nl-BE" dirty="0"/>
              <a:t>Door aanpassingen aan de organisatiestructuur </a:t>
            </a:r>
          </a:p>
          <a:p>
            <a:pPr lvl="1"/>
            <a:endParaRPr lang="nl-BE" altLang="nl-BE" dirty="0"/>
          </a:p>
          <a:p>
            <a:pPr lvl="1"/>
            <a:endParaRPr lang="nl-BE" altLang="nl-BE" dirty="0"/>
          </a:p>
          <a:p>
            <a:pPr lvl="1"/>
            <a:endParaRPr lang="nl-BE" altLang="nl-BE" dirty="0"/>
          </a:p>
          <a:p>
            <a:endParaRPr lang="nl-BE" altLang="nl-BE" dirty="0"/>
          </a:p>
        </p:txBody>
      </p:sp>
    </p:spTree>
    <p:extLst>
      <p:ext uri="{BB962C8B-B14F-4D97-AF65-F5344CB8AC3E}">
        <p14:creationId xmlns:p14="http://schemas.microsoft.com/office/powerpoint/2010/main" val="2066933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nl-BE" altLang="nl-BE"/>
              <a:t>Oproep AO - waarom?</a:t>
            </a:r>
            <a:endParaRPr lang="nl-BE" altLang="nl-BE" dirty="0"/>
          </a:p>
        </p:txBody>
      </p:sp>
      <p:sp>
        <p:nvSpPr>
          <p:cNvPr id="38915" name="Tijdelijke aanduiding voor inhoud 2"/>
          <p:cNvSpPr>
            <a:spLocks noGrp="1"/>
          </p:cNvSpPr>
          <p:nvPr>
            <p:ph sz="half" idx="1"/>
          </p:nvPr>
        </p:nvSpPr>
        <p:spPr/>
        <p:txBody>
          <a:bodyPr/>
          <a:lstStyle/>
          <a:p>
            <a:r>
              <a:rPr lang="nl-BE" altLang="nl-BE" dirty="0"/>
              <a:t>Vraag markt wordt complexer en gevarieerder</a:t>
            </a:r>
          </a:p>
          <a:p>
            <a:r>
              <a:rPr lang="nl-BE" altLang="nl-BE" dirty="0"/>
              <a:t>Klant vraagt meer producten/dienstverlening op maat</a:t>
            </a:r>
          </a:p>
          <a:p>
            <a:r>
              <a:rPr lang="nl-BE" altLang="nl-BE" dirty="0"/>
              <a:t>Organisatie reageert niet flexibel genoeg</a:t>
            </a:r>
          </a:p>
          <a:p>
            <a:r>
              <a:rPr lang="nl-BE" altLang="nl-BE" dirty="0"/>
              <a:t>Werknemers raken gefrustreerd</a:t>
            </a:r>
          </a:p>
          <a:p>
            <a:r>
              <a:rPr lang="nl-BE" altLang="nl-BE" dirty="0">
                <a:sym typeface="Wingdings" pitchFamily="2" charset="2"/>
              </a:rPr>
              <a:t>Altijd de schuld van iemand anders of andere dienst</a:t>
            </a:r>
          </a:p>
          <a:p>
            <a:r>
              <a:rPr lang="nl-BE" altLang="nl-BE" dirty="0">
                <a:sym typeface="Wingdings" pitchFamily="2" charset="2"/>
              </a:rPr>
              <a:t>Werknemers vervreemden van hun job </a:t>
            </a:r>
          </a:p>
          <a:p>
            <a:r>
              <a:rPr lang="nl-BE" altLang="nl-BE" dirty="0">
                <a:sym typeface="Wingdings" pitchFamily="2" charset="2"/>
              </a:rPr>
              <a:t>Werknemers hebben stress</a:t>
            </a:r>
          </a:p>
          <a:p>
            <a:endParaRPr lang="nl-BE" altLang="nl-BE" dirty="0">
              <a:sym typeface="Wingdings" pitchFamily="2" charset="2"/>
            </a:endParaRPr>
          </a:p>
          <a:p>
            <a:pPr>
              <a:buNone/>
            </a:pPr>
            <a:endParaRPr lang="nl-BE" altLang="nl-BE" dirty="0">
              <a:sym typeface="Wingdings" pitchFamily="2" charset="2"/>
            </a:endParaRPr>
          </a:p>
          <a:p>
            <a:endParaRPr lang="nl-BE" altLang="nl-BE" dirty="0"/>
          </a:p>
        </p:txBody>
      </p:sp>
    </p:spTree>
    <p:extLst>
      <p:ext uri="{BB962C8B-B14F-4D97-AF65-F5344CB8AC3E}">
        <p14:creationId xmlns:p14="http://schemas.microsoft.com/office/powerpoint/2010/main" val="3672494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nl-BE" altLang="nl-BE" dirty="0"/>
              <a:t>Oproep AO - waarom? (2)</a:t>
            </a:r>
          </a:p>
        </p:txBody>
      </p:sp>
      <p:sp>
        <p:nvSpPr>
          <p:cNvPr id="39939" name="Tijdelijke aanduiding voor inhoud 2"/>
          <p:cNvSpPr>
            <a:spLocks noGrp="1"/>
          </p:cNvSpPr>
          <p:nvPr>
            <p:ph sz="half" idx="1"/>
          </p:nvPr>
        </p:nvSpPr>
        <p:spPr/>
        <p:txBody>
          <a:bodyPr/>
          <a:lstStyle/>
          <a:p>
            <a:r>
              <a:rPr lang="nl-BE" altLang="nl-BE"/>
              <a:t>Win-win voor zowel organisatie als werknemers</a:t>
            </a:r>
          </a:p>
          <a:p>
            <a:endParaRPr lang="nl-BE" altLang="nl-BE"/>
          </a:p>
          <a:p>
            <a:r>
              <a:rPr lang="nl-BE" altLang="nl-BE"/>
              <a:t>Werknemers: meer betrokkenheid, meer plezier in het werk, minder stress </a:t>
            </a:r>
            <a:r>
              <a:rPr lang="nl-BE" altLang="nl-BE">
                <a:sym typeface="Wingdings" pitchFamily="2" charset="2"/>
              </a:rPr>
              <a:t> minder verloop, minder verzuim</a:t>
            </a:r>
          </a:p>
          <a:p>
            <a:endParaRPr lang="nl-BE" altLang="nl-BE">
              <a:sym typeface="Wingdings" pitchFamily="2" charset="2"/>
            </a:endParaRPr>
          </a:p>
          <a:p>
            <a:r>
              <a:rPr lang="nl-BE" altLang="nl-BE">
                <a:sym typeface="Wingdings" pitchFamily="2" charset="2"/>
              </a:rPr>
              <a:t>Organisatie: meer flexibiliteit, meer innovativiteit, meer productiviteit, betere zorg</a:t>
            </a:r>
            <a:endParaRPr lang="nl-BE" altLang="nl-BE"/>
          </a:p>
          <a:p>
            <a:endParaRPr lang="nl-BE" altLang="nl-BE" dirty="0"/>
          </a:p>
        </p:txBody>
      </p:sp>
    </p:spTree>
    <p:extLst>
      <p:ext uri="{BB962C8B-B14F-4D97-AF65-F5344CB8AC3E}">
        <p14:creationId xmlns:p14="http://schemas.microsoft.com/office/powerpoint/2010/main" val="189982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nl-BE" altLang="nl-BE"/>
              <a:t>Een ESF project</a:t>
            </a:r>
            <a:endParaRPr lang="nl-BE" altLang="nl-BE" dirty="0"/>
          </a:p>
        </p:txBody>
      </p:sp>
      <p:sp>
        <p:nvSpPr>
          <p:cNvPr id="4099" name="Tijdelijke aanduiding voor inhoud 2"/>
          <p:cNvSpPr>
            <a:spLocks noGrp="1"/>
          </p:cNvSpPr>
          <p:nvPr>
            <p:ph sz="half" idx="1"/>
          </p:nvPr>
        </p:nvSpPr>
        <p:spPr/>
        <p:txBody>
          <a:bodyPr/>
          <a:lstStyle/>
          <a:p>
            <a:r>
              <a:rPr lang="nl-BE" dirty="0"/>
              <a:t>Levensloop project:</a:t>
            </a:r>
          </a:p>
          <a:p>
            <a:pPr lvl="1"/>
            <a:r>
              <a:rPr lang="nl-BE" dirty="0"/>
              <a:t>Opmaak projectvoorstel door promotor</a:t>
            </a:r>
          </a:p>
          <a:p>
            <a:pPr lvl="1"/>
            <a:r>
              <a:rPr lang="nl-BE" dirty="0"/>
              <a:t>Beoordeling projectvoorstel door ESF Vlaanderen</a:t>
            </a:r>
          </a:p>
          <a:p>
            <a:pPr lvl="1"/>
            <a:r>
              <a:rPr lang="nl-BE" dirty="0"/>
              <a:t>Projectbeslissing Managementcomité ESF Vlaanderen</a:t>
            </a:r>
          </a:p>
          <a:p>
            <a:pPr lvl="1"/>
            <a:r>
              <a:rPr lang="nl-BE" dirty="0"/>
              <a:t>Projectovereenkomst (getekend door promotor en ESF Vlaanderen)</a:t>
            </a:r>
          </a:p>
          <a:p>
            <a:pPr lvl="1"/>
            <a:r>
              <a:rPr lang="nl-BE" dirty="0"/>
              <a:t>Uitvoering en monitoring project</a:t>
            </a:r>
          </a:p>
          <a:p>
            <a:pPr lvl="1"/>
            <a:r>
              <a:rPr lang="nl-BE" dirty="0"/>
              <a:t>Indiening rapportering door promotor</a:t>
            </a:r>
          </a:p>
          <a:p>
            <a:pPr lvl="1"/>
            <a:r>
              <a:rPr lang="nl-BE" dirty="0"/>
              <a:t>Beoordeling rapportering door ESF Vlaanderen (projectbeheerder)</a:t>
            </a:r>
          </a:p>
          <a:p>
            <a:pPr lvl="1"/>
            <a:r>
              <a:rPr lang="nl-BE" dirty="0"/>
              <a:t>Bezwaar/beroepsmogelijkheden door promotor</a:t>
            </a:r>
          </a:p>
          <a:p>
            <a:pPr lvl="1"/>
            <a:endParaRPr lang="nl-BE" dirty="0"/>
          </a:p>
          <a:p>
            <a:pPr lvl="1"/>
            <a:endParaRPr lang="nl-BE" dirty="0"/>
          </a:p>
          <a:p>
            <a:pPr lvl="1"/>
            <a:endParaRPr lang="nl-BE" dirty="0"/>
          </a:p>
          <a:p>
            <a:pPr lvl="1"/>
            <a:endParaRPr lang="nl-BE" dirty="0"/>
          </a:p>
          <a:p>
            <a:pPr lvl="1"/>
            <a:endParaRPr lang="nl-BE" dirty="0"/>
          </a:p>
          <a:p>
            <a:pPr lvl="1"/>
            <a:endParaRPr lang="nl-BE" dirty="0"/>
          </a:p>
          <a:p>
            <a:endParaRPr lang="nl-NL" altLang="nl-BE" dirty="0"/>
          </a:p>
          <a:p>
            <a:endParaRPr lang="nl-BE" altLang="nl-BE" dirty="0"/>
          </a:p>
        </p:txBody>
      </p:sp>
    </p:spTree>
    <p:extLst>
      <p:ext uri="{BB962C8B-B14F-4D97-AF65-F5344CB8AC3E}">
        <p14:creationId xmlns:p14="http://schemas.microsoft.com/office/powerpoint/2010/main" val="4165868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nl-BE" altLang="nl-BE" dirty="0"/>
              <a:t>Oproep AO - wie kan promotor zijn? </a:t>
            </a:r>
          </a:p>
        </p:txBody>
      </p:sp>
      <p:sp>
        <p:nvSpPr>
          <p:cNvPr id="40963" name="Tijdelijke aanduiding voor inhoud 2"/>
          <p:cNvSpPr>
            <a:spLocks noGrp="1"/>
          </p:cNvSpPr>
          <p:nvPr>
            <p:ph sz="half" idx="1"/>
          </p:nvPr>
        </p:nvSpPr>
        <p:spPr/>
        <p:txBody>
          <a:bodyPr/>
          <a:lstStyle/>
          <a:p>
            <a:r>
              <a:rPr lang="nl-BE" altLang="nl-BE" dirty="0"/>
              <a:t>alle organisaties met rechtspersoonlijkheid + vakbonden die:</a:t>
            </a:r>
          </a:p>
          <a:p>
            <a:pPr lvl="1"/>
            <a:r>
              <a:rPr lang="nl-BE" altLang="nl-BE" dirty="0"/>
              <a:t>Gevestigd zijn in het Vlaams gewest</a:t>
            </a:r>
          </a:p>
          <a:p>
            <a:pPr lvl="1"/>
            <a:r>
              <a:rPr lang="nl-BE" dirty="0"/>
              <a:t>Geen overheid zijn </a:t>
            </a:r>
            <a:endParaRPr lang="nl-BE" altLang="nl-BE" dirty="0"/>
          </a:p>
          <a:p>
            <a:pPr lvl="1"/>
            <a:r>
              <a:rPr lang="nl-BE" altLang="nl-BE" dirty="0"/>
              <a:t>&gt; 20 werknemers</a:t>
            </a:r>
          </a:p>
          <a:p>
            <a:pPr lvl="1"/>
            <a:r>
              <a:rPr lang="nl-BE" altLang="nl-BE" dirty="0"/>
              <a:t>reeds basisstappen gezet in hun HR-beleid</a:t>
            </a:r>
          </a:p>
          <a:p>
            <a:pPr lvl="1"/>
            <a:r>
              <a:rPr lang="nl-BE" altLang="nl-BE" dirty="0"/>
              <a:t>reeds missie/visie</a:t>
            </a:r>
          </a:p>
          <a:p>
            <a:endParaRPr lang="nl-BE" altLang="nl-BE" dirty="0"/>
          </a:p>
        </p:txBody>
      </p:sp>
    </p:spTree>
    <p:extLst>
      <p:ext uri="{BB962C8B-B14F-4D97-AF65-F5344CB8AC3E}">
        <p14:creationId xmlns:p14="http://schemas.microsoft.com/office/powerpoint/2010/main" val="2978302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nl-BE" altLang="nl-BE"/>
              <a:t>Oproep AO - welke acties?</a:t>
            </a:r>
            <a:endParaRPr lang="nl-BE" altLang="nl-BE" dirty="0"/>
          </a:p>
        </p:txBody>
      </p:sp>
      <p:sp>
        <p:nvSpPr>
          <p:cNvPr id="41987" name="Tijdelijke aanduiding voor inhoud 2"/>
          <p:cNvSpPr>
            <a:spLocks noGrp="1"/>
          </p:cNvSpPr>
          <p:nvPr>
            <p:ph sz="half" idx="1"/>
          </p:nvPr>
        </p:nvSpPr>
        <p:spPr/>
        <p:txBody>
          <a:bodyPr/>
          <a:lstStyle/>
          <a:p>
            <a:pPr lvl="1"/>
            <a:r>
              <a:rPr lang="nl-BE" altLang="nl-BE" dirty="0"/>
              <a:t>Procesanalyse</a:t>
            </a:r>
          </a:p>
          <a:p>
            <a:pPr lvl="1"/>
            <a:r>
              <a:rPr lang="nl-BE" altLang="nl-BE" dirty="0"/>
              <a:t>Herontwerp</a:t>
            </a:r>
          </a:p>
          <a:p>
            <a:pPr lvl="1"/>
            <a:r>
              <a:rPr lang="nl-BE" altLang="nl-BE" dirty="0"/>
              <a:t>Implementatie van herontwerp</a:t>
            </a:r>
          </a:p>
          <a:p>
            <a:pPr lvl="1"/>
            <a:r>
              <a:rPr lang="nl-BE" altLang="nl-BE" dirty="0"/>
              <a:t>Veranderingsmanagement</a:t>
            </a:r>
          </a:p>
          <a:p>
            <a:pPr lvl="1"/>
            <a:r>
              <a:rPr lang="nl-BE" altLang="nl-BE" dirty="0"/>
              <a:t>Ondersteuning van de eerstelijnsleidinggevenden</a:t>
            </a:r>
          </a:p>
          <a:p>
            <a:pPr lvl="1"/>
            <a:r>
              <a:rPr lang="nl-BE" altLang="nl-BE" dirty="0" err="1"/>
              <a:t>Fijnstructuur</a:t>
            </a:r>
            <a:r>
              <a:rPr lang="nl-BE" altLang="nl-BE" dirty="0"/>
              <a:t> </a:t>
            </a:r>
          </a:p>
          <a:p>
            <a:pPr lvl="2"/>
            <a:r>
              <a:rPr lang="nl-BE" altLang="nl-BE" dirty="0"/>
              <a:t>vastleggen en verduidelijken verantwoordelijkheden en bevoegdheden binnen de teams</a:t>
            </a:r>
          </a:p>
          <a:p>
            <a:pPr lvl="2"/>
            <a:r>
              <a:rPr lang="nl-BE" altLang="nl-BE" dirty="0"/>
              <a:t>Fleximatrix </a:t>
            </a:r>
          </a:p>
          <a:p>
            <a:pPr lvl="2"/>
            <a:r>
              <a:rPr lang="nl-BE" altLang="nl-BE" dirty="0" err="1"/>
              <a:t>KPI’s</a:t>
            </a:r>
            <a:endParaRPr lang="nl-BE" altLang="nl-BE" dirty="0"/>
          </a:p>
          <a:p>
            <a:pPr lvl="1"/>
            <a:r>
              <a:rPr lang="nl-BE" altLang="nl-BE" dirty="0"/>
              <a:t> </a:t>
            </a:r>
          </a:p>
          <a:p>
            <a:pPr lvl="1"/>
            <a:endParaRPr lang="nl-BE" altLang="nl-BE" dirty="0"/>
          </a:p>
          <a:p>
            <a:pPr lvl="1"/>
            <a:endParaRPr lang="nl-BE" altLang="nl-BE" dirty="0"/>
          </a:p>
        </p:txBody>
      </p:sp>
    </p:spTree>
    <p:extLst>
      <p:ext uri="{BB962C8B-B14F-4D97-AF65-F5344CB8AC3E}">
        <p14:creationId xmlns:p14="http://schemas.microsoft.com/office/powerpoint/2010/main" val="2354634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nl-BE" altLang="nl-BE"/>
              <a:t>Opmaak projectvoorstel AO</a:t>
            </a:r>
            <a:endParaRPr lang="nl-BE" altLang="nl-BE" dirty="0"/>
          </a:p>
        </p:txBody>
      </p:sp>
      <p:sp>
        <p:nvSpPr>
          <p:cNvPr id="48131" name="Tijdelijke aanduiding voor inhoud 2"/>
          <p:cNvSpPr>
            <a:spLocks noGrp="1"/>
          </p:cNvSpPr>
          <p:nvPr>
            <p:ph sz="half" idx="1"/>
          </p:nvPr>
        </p:nvSpPr>
        <p:spPr/>
        <p:txBody>
          <a:bodyPr/>
          <a:lstStyle/>
          <a:p>
            <a:r>
              <a:rPr lang="nl-BE" altLang="nl-BE" dirty="0"/>
              <a:t>Drie documenten</a:t>
            </a:r>
          </a:p>
          <a:p>
            <a:pPr>
              <a:buNone/>
            </a:pPr>
            <a:endParaRPr lang="nl-BE" altLang="nl-BE" dirty="0"/>
          </a:p>
          <a:p>
            <a:pPr marL="745200" lvl="1" indent="-457200">
              <a:buFont typeface="+mj-lt"/>
              <a:buAutoNum type="arabicPeriod"/>
              <a:defRPr/>
            </a:pPr>
            <a:r>
              <a:rPr lang="nl-BE" altLang="nl-BE" dirty="0">
                <a:cs typeface="Arial" charset="0"/>
              </a:rPr>
              <a:t>Inhoudelijke analyse</a:t>
            </a:r>
          </a:p>
          <a:p>
            <a:pPr marL="288000" lvl="1" indent="0">
              <a:buNone/>
              <a:defRPr/>
            </a:pPr>
            <a:endParaRPr lang="nl-BE" altLang="nl-BE" dirty="0">
              <a:cs typeface="Arial" charset="0"/>
            </a:endParaRPr>
          </a:p>
          <a:p>
            <a:pPr marL="745200" lvl="1" indent="-457200">
              <a:buFont typeface="+mj-lt"/>
              <a:buAutoNum type="arabicPeriod" startAt="2"/>
              <a:defRPr/>
            </a:pPr>
            <a:r>
              <a:rPr lang="nl-BE" dirty="0">
                <a:cs typeface="Arial" charset="0"/>
              </a:rPr>
              <a:t>Projectplanning</a:t>
            </a:r>
          </a:p>
          <a:p>
            <a:pPr marL="288000" lvl="1" indent="0">
              <a:buNone/>
              <a:defRPr/>
            </a:pPr>
            <a:endParaRPr lang="nl-BE" dirty="0">
              <a:cs typeface="Arial" charset="0"/>
            </a:endParaRPr>
          </a:p>
          <a:p>
            <a:pPr marL="745200" lvl="1" indent="-457200">
              <a:buFont typeface="+mj-lt"/>
              <a:buAutoNum type="arabicPeriod" startAt="3"/>
              <a:defRPr/>
            </a:pPr>
            <a:r>
              <a:rPr lang="nl-BE" dirty="0">
                <a:cs typeface="Arial" charset="0"/>
              </a:rPr>
              <a:t>Financiële begroting</a:t>
            </a:r>
            <a:endParaRPr lang="nl-BE" dirty="0"/>
          </a:p>
        </p:txBody>
      </p:sp>
    </p:spTree>
    <p:extLst>
      <p:ext uri="{BB962C8B-B14F-4D97-AF65-F5344CB8AC3E}">
        <p14:creationId xmlns:p14="http://schemas.microsoft.com/office/powerpoint/2010/main" val="1034369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nl-BE" altLang="nl-BE" dirty="0"/>
              <a:t>Opmaak projectvoorstel AO (2)</a:t>
            </a:r>
            <a:br>
              <a:rPr lang="nl-BE" altLang="nl-BE" dirty="0"/>
            </a:br>
            <a:r>
              <a:rPr lang="nl-BE" altLang="nl-BE" sz="3000" dirty="0">
                <a:solidFill>
                  <a:schemeClr val="accent6">
                    <a:lumMod val="60000"/>
                    <a:lumOff val="40000"/>
                  </a:schemeClr>
                </a:solidFill>
              </a:rPr>
              <a:t>1. inhoudelijke analyse</a:t>
            </a:r>
            <a:endParaRPr lang="nl-BE" altLang="nl-BE" dirty="0"/>
          </a:p>
        </p:txBody>
      </p:sp>
      <p:sp>
        <p:nvSpPr>
          <p:cNvPr id="5" name="Tijdelijke aanduiding voor inhoud 4">
            <a:extLst>
              <a:ext uri="{FF2B5EF4-FFF2-40B4-BE49-F238E27FC236}">
                <a16:creationId xmlns:a16="http://schemas.microsoft.com/office/drawing/2014/main" id="{E7791454-CFC7-495B-85E2-6115D6DD712D}"/>
              </a:ext>
            </a:extLst>
          </p:cNvPr>
          <p:cNvSpPr>
            <a:spLocks noGrp="1"/>
          </p:cNvSpPr>
          <p:nvPr>
            <p:ph sz="half" idx="1"/>
          </p:nvPr>
        </p:nvSpPr>
        <p:spPr/>
        <p:txBody>
          <a:bodyPr/>
          <a:lstStyle/>
          <a:p>
            <a:pPr marL="457200" indent="-457200">
              <a:buFont typeface="+mj-lt"/>
              <a:buAutoNum type="arabicPeriod"/>
            </a:pPr>
            <a:r>
              <a:rPr lang="nl-BE" dirty="0"/>
              <a:t>Relevantie</a:t>
            </a:r>
          </a:p>
          <a:p>
            <a:pPr marL="1033200" lvl="1" indent="-457200">
              <a:buFont typeface="+mj-lt"/>
              <a:buAutoNum type="arabicPeriod"/>
            </a:pPr>
            <a:r>
              <a:rPr lang="nl-BE" dirty="0"/>
              <a:t>Situatieschets: </a:t>
            </a:r>
          </a:p>
          <a:p>
            <a:pPr marL="457200" indent="-457200">
              <a:buFont typeface="+mj-lt"/>
              <a:buAutoNum type="arabicPeriod"/>
            </a:pPr>
            <a:endParaRPr lang="nl-BE" dirty="0"/>
          </a:p>
          <a:p>
            <a:pPr algn="just">
              <a:buNone/>
            </a:pPr>
            <a:r>
              <a:rPr lang="nl-BE" sz="1800" dirty="0">
                <a:latin typeface="FlandersArtSans-Light" panose="00000400000000000000" pitchFamily="2" charset="0"/>
              </a:rPr>
              <a:t>Vraag: </a:t>
            </a:r>
            <a:r>
              <a:rPr lang="nl-BE" sz="1800" i="1" dirty="0">
                <a:latin typeface="FlandersArtSans-Light" panose="00000400000000000000" pitchFamily="2" charset="0"/>
              </a:rPr>
              <a:t>Geef een korte </a:t>
            </a:r>
            <a:r>
              <a:rPr lang="nl-BE" sz="1800" b="1" i="1" dirty="0">
                <a:latin typeface="FlandersArtSans-Light" panose="00000400000000000000" pitchFamily="2" charset="0"/>
              </a:rPr>
              <a:t>situatieschets van uw organisatie </a:t>
            </a:r>
            <a:r>
              <a:rPr lang="nl-BE" sz="1800" i="1" dirty="0">
                <a:latin typeface="FlandersArtSans-Light" panose="00000400000000000000" pitchFamily="2" charset="0"/>
              </a:rPr>
              <a:t>zowel naar werking als naar context. Bespreek hierbij de </a:t>
            </a:r>
            <a:r>
              <a:rPr lang="nl-BE" sz="1800" b="1" i="1" dirty="0" err="1">
                <a:latin typeface="FlandersArtSans-Light" panose="00000400000000000000" pitchFamily="2" charset="0"/>
              </a:rPr>
              <a:t>core</a:t>
            </a:r>
            <a:r>
              <a:rPr lang="nl-BE" sz="1800" b="1" i="1" dirty="0">
                <a:latin typeface="FlandersArtSans-Light" panose="00000400000000000000" pitchFamily="2" charset="0"/>
              </a:rPr>
              <a:t> business </a:t>
            </a:r>
            <a:r>
              <a:rPr lang="nl-BE" sz="1800" i="1" dirty="0">
                <a:latin typeface="FlandersArtSans-Light" panose="00000400000000000000" pitchFamily="2" charset="0"/>
              </a:rPr>
              <a:t>van uw organisatie en het </a:t>
            </a:r>
            <a:r>
              <a:rPr lang="nl-BE" sz="1800" b="1" i="1" dirty="0">
                <a:latin typeface="FlandersArtSans-Light" panose="00000400000000000000" pitchFamily="2" charset="0"/>
              </a:rPr>
              <a:t>personeelsbestand</a:t>
            </a:r>
            <a:r>
              <a:rPr lang="nl-BE" sz="1800" i="1" dirty="0">
                <a:latin typeface="FlandersArtSans-Light" panose="00000400000000000000" pitchFamily="2" charset="0"/>
              </a:rPr>
              <a:t>. Gelieve de </a:t>
            </a:r>
            <a:r>
              <a:rPr lang="nl-BE" sz="1800" b="1" i="1" dirty="0">
                <a:latin typeface="FlandersArtSans-Light" panose="00000400000000000000" pitchFamily="2" charset="0"/>
              </a:rPr>
              <a:t>missie/visie </a:t>
            </a:r>
            <a:r>
              <a:rPr lang="nl-BE" sz="1800" i="1" dirty="0">
                <a:latin typeface="FlandersArtSans-Light" panose="00000400000000000000" pitchFamily="2" charset="0"/>
              </a:rPr>
              <a:t>van uw organisatie op te laden als bijlage bij het projectvoorstel.</a:t>
            </a:r>
          </a:p>
          <a:p>
            <a:pPr algn="just">
              <a:buNone/>
            </a:pPr>
            <a:endParaRPr lang="nl-BE" sz="1800" dirty="0">
              <a:latin typeface="FlandersArtSans-Light" panose="00000400000000000000" pitchFamily="2" charset="0"/>
            </a:endParaRPr>
          </a:p>
          <a:p>
            <a:pPr algn="just">
              <a:buNone/>
            </a:pPr>
            <a:r>
              <a:rPr lang="nl-BE" sz="1800" dirty="0">
                <a:latin typeface="FlandersArtSans-Light" panose="00000400000000000000" pitchFamily="2" charset="0"/>
              </a:rPr>
              <a:t>(geen score)</a:t>
            </a:r>
          </a:p>
        </p:txBody>
      </p:sp>
    </p:spTree>
    <p:extLst>
      <p:ext uri="{BB962C8B-B14F-4D97-AF65-F5344CB8AC3E}">
        <p14:creationId xmlns:p14="http://schemas.microsoft.com/office/powerpoint/2010/main" val="4027048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nl-BE" altLang="nl-BE" dirty="0"/>
              <a:t>Opmaak projectvoorstel AO (3)</a:t>
            </a:r>
            <a:br>
              <a:rPr lang="nl-BE" altLang="nl-BE" dirty="0"/>
            </a:br>
            <a:r>
              <a:rPr lang="nl-BE" altLang="nl-BE" sz="3000" dirty="0">
                <a:solidFill>
                  <a:schemeClr val="accent6">
                    <a:lumMod val="60000"/>
                    <a:lumOff val="40000"/>
                  </a:schemeClr>
                </a:solidFill>
              </a:rPr>
              <a:t>1. inhoudelijke analyse</a:t>
            </a:r>
            <a:endParaRPr lang="nl-BE" altLang="nl-BE" dirty="0"/>
          </a:p>
        </p:txBody>
      </p:sp>
      <p:sp>
        <p:nvSpPr>
          <p:cNvPr id="5" name="Tijdelijke aanduiding voor inhoud 4">
            <a:extLst>
              <a:ext uri="{FF2B5EF4-FFF2-40B4-BE49-F238E27FC236}">
                <a16:creationId xmlns:a16="http://schemas.microsoft.com/office/drawing/2014/main" id="{E7791454-CFC7-495B-85E2-6115D6DD712D}"/>
              </a:ext>
            </a:extLst>
          </p:cNvPr>
          <p:cNvSpPr>
            <a:spLocks noGrp="1"/>
          </p:cNvSpPr>
          <p:nvPr>
            <p:ph sz="half" idx="1"/>
          </p:nvPr>
        </p:nvSpPr>
        <p:spPr/>
        <p:txBody>
          <a:bodyPr/>
          <a:lstStyle/>
          <a:p>
            <a:pPr marL="457200" indent="-457200">
              <a:buFont typeface="+mj-lt"/>
              <a:buAutoNum type="arabicPeriod"/>
            </a:pPr>
            <a:r>
              <a:rPr lang="nl-BE" dirty="0"/>
              <a:t>Relevantie</a:t>
            </a:r>
          </a:p>
          <a:p>
            <a:pPr marL="1033200" lvl="1" indent="-457200">
              <a:buFont typeface="+mj-lt"/>
              <a:buAutoNum type="arabicPeriod" startAt="2"/>
            </a:pPr>
            <a:r>
              <a:rPr lang="nl-BE" dirty="0"/>
              <a:t>Stand van zaken HR-beleid: </a:t>
            </a:r>
          </a:p>
          <a:p>
            <a:pPr marL="457200" indent="-457200">
              <a:buFont typeface="+mj-lt"/>
              <a:buAutoNum type="arabicPeriod"/>
            </a:pPr>
            <a:endParaRPr lang="nl-BE" dirty="0"/>
          </a:p>
          <a:p>
            <a:pPr algn="just">
              <a:buNone/>
            </a:pPr>
            <a:r>
              <a:rPr lang="nl-BE" sz="1800" dirty="0">
                <a:latin typeface="FlandersArtSans-Light" panose="00000400000000000000" pitchFamily="2" charset="0"/>
              </a:rPr>
              <a:t>Vraag: </a:t>
            </a:r>
            <a:r>
              <a:rPr lang="nl-BE" sz="1800" i="1" dirty="0">
                <a:latin typeface="FlandersArtSans-Light" panose="00000400000000000000" pitchFamily="2" charset="0"/>
              </a:rPr>
              <a:t>Beschrijf binnen </a:t>
            </a:r>
            <a:r>
              <a:rPr lang="nl-BE" sz="1800" b="1" i="1" dirty="0">
                <a:latin typeface="FlandersArtSans-Light" panose="00000400000000000000" pitchFamily="2" charset="0"/>
              </a:rPr>
              <a:t>welke HR-domeinen reeds een beleid </a:t>
            </a:r>
            <a:r>
              <a:rPr lang="nl-BE" sz="1800" i="1" dirty="0">
                <a:latin typeface="FlandersArtSans-Light" panose="00000400000000000000" pitchFamily="2" charset="0"/>
              </a:rPr>
              <a:t>werd uitgewerkt en welke stappen u reeds gezet heeft richting werkbare loopbanen. Geef aan hoe binnen het HR beleid concreet rekening gehouden wordt met verschillen in </a:t>
            </a:r>
            <a:r>
              <a:rPr lang="nl-BE" sz="1800" b="1" i="1" dirty="0">
                <a:latin typeface="FlandersArtSans-Light" panose="00000400000000000000" pitchFamily="2" charset="0"/>
              </a:rPr>
              <a:t>leeftijd en gender</a:t>
            </a:r>
            <a:r>
              <a:rPr lang="nl-BE" sz="1800" i="1" dirty="0">
                <a:latin typeface="FlandersArtSans-Light" panose="00000400000000000000" pitchFamily="2" charset="0"/>
              </a:rPr>
              <a:t>. </a:t>
            </a:r>
          </a:p>
          <a:p>
            <a:pPr algn="just">
              <a:buNone/>
            </a:pPr>
            <a:endParaRPr lang="nl-BE" sz="1800" dirty="0">
              <a:latin typeface="FlandersArtSans-Light" panose="00000400000000000000" pitchFamily="2" charset="0"/>
            </a:endParaRPr>
          </a:p>
        </p:txBody>
      </p:sp>
    </p:spTree>
    <p:extLst>
      <p:ext uri="{BB962C8B-B14F-4D97-AF65-F5344CB8AC3E}">
        <p14:creationId xmlns:p14="http://schemas.microsoft.com/office/powerpoint/2010/main" val="372126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nl-BE" altLang="nl-BE" dirty="0"/>
              <a:t>Opmaak projectvoorstel AO (4)</a:t>
            </a:r>
            <a:br>
              <a:rPr lang="nl-BE" altLang="nl-BE" dirty="0"/>
            </a:br>
            <a:r>
              <a:rPr lang="nl-BE" altLang="nl-BE" sz="3000" dirty="0">
                <a:solidFill>
                  <a:schemeClr val="accent6">
                    <a:lumMod val="60000"/>
                    <a:lumOff val="40000"/>
                  </a:schemeClr>
                </a:solidFill>
              </a:rPr>
              <a:t>1. inhoudelijke analyse</a:t>
            </a:r>
            <a:endParaRPr lang="nl-BE" altLang="nl-BE" dirty="0"/>
          </a:p>
        </p:txBody>
      </p:sp>
      <p:sp>
        <p:nvSpPr>
          <p:cNvPr id="5" name="Tijdelijke aanduiding voor inhoud 4">
            <a:extLst>
              <a:ext uri="{FF2B5EF4-FFF2-40B4-BE49-F238E27FC236}">
                <a16:creationId xmlns:a16="http://schemas.microsoft.com/office/drawing/2014/main" id="{E7791454-CFC7-495B-85E2-6115D6DD712D}"/>
              </a:ext>
            </a:extLst>
          </p:cNvPr>
          <p:cNvSpPr>
            <a:spLocks noGrp="1"/>
          </p:cNvSpPr>
          <p:nvPr>
            <p:ph sz="half" idx="1"/>
          </p:nvPr>
        </p:nvSpPr>
        <p:spPr>
          <a:xfrm>
            <a:off x="1296000" y="1915199"/>
            <a:ext cx="7416000" cy="3959507"/>
          </a:xfrm>
        </p:spPr>
        <p:txBody>
          <a:bodyPr/>
          <a:lstStyle/>
          <a:p>
            <a:pPr marL="457200" indent="-457200">
              <a:buFont typeface="+mj-lt"/>
              <a:buAutoNum type="arabicPeriod"/>
            </a:pPr>
            <a:r>
              <a:rPr lang="nl-BE" dirty="0"/>
              <a:t>Relevantie</a:t>
            </a:r>
          </a:p>
          <a:p>
            <a:pPr marL="1033200" lvl="1" indent="-457200">
              <a:buFont typeface="+mj-lt"/>
              <a:buAutoNum type="arabicPeriod" startAt="3"/>
            </a:pPr>
            <a:r>
              <a:rPr lang="nl-BE" dirty="0"/>
              <a:t>Waarom organisatiekanteling: </a:t>
            </a:r>
          </a:p>
          <a:p>
            <a:pPr algn="just">
              <a:buNone/>
            </a:pPr>
            <a:r>
              <a:rPr lang="nl-BE" sz="1800" dirty="0">
                <a:latin typeface="FlandersArtSans-Light" panose="00000400000000000000" pitchFamily="2" charset="0"/>
              </a:rPr>
              <a:t>Vraag: </a:t>
            </a:r>
            <a:r>
              <a:rPr lang="nl-BE" sz="1800" i="1" dirty="0">
                <a:latin typeface="FlandersArtSans-Light" panose="00000400000000000000" pitchFamily="2" charset="0"/>
              </a:rPr>
              <a:t>Beschrijf </a:t>
            </a:r>
            <a:r>
              <a:rPr lang="nl-BE" sz="1800" b="1" i="1" dirty="0">
                <a:latin typeface="FlandersArtSans-Light" panose="00000400000000000000" pitchFamily="2" charset="0"/>
              </a:rPr>
              <a:t>de nood aan een organisatiekanteling </a:t>
            </a:r>
            <a:r>
              <a:rPr lang="nl-BE" sz="1800" i="1" dirty="0">
                <a:latin typeface="FlandersArtSans-Light" panose="00000400000000000000" pitchFamily="2" charset="0"/>
              </a:rPr>
              <a:t>binnen uw organisatie. Geef hierbij antwoord op onderstaande vragen.</a:t>
            </a:r>
          </a:p>
          <a:p>
            <a:pPr marL="342900" indent="-342900" algn="just">
              <a:buFont typeface="+mj-lt"/>
              <a:buAutoNum type="alphaLcPeriod"/>
            </a:pPr>
            <a:r>
              <a:rPr lang="nl-NL" sz="1600" b="1" i="1" dirty="0">
                <a:latin typeface="FlandersArtSans-Light" panose="00000400000000000000" pitchFamily="2" charset="0"/>
              </a:rPr>
              <a:t>Beschrijf</a:t>
            </a:r>
            <a:r>
              <a:rPr lang="nl-NL" sz="1600" i="1" dirty="0">
                <a:latin typeface="FlandersArtSans-Light" panose="00000400000000000000" pitchFamily="2" charset="0"/>
              </a:rPr>
              <a:t> de </a:t>
            </a:r>
            <a:r>
              <a:rPr lang="nl-NL" sz="1600" b="1" i="1" dirty="0">
                <a:latin typeface="FlandersArtSans-Light" panose="00000400000000000000" pitchFamily="2" charset="0"/>
              </a:rPr>
              <a:t>huidige organisatiestructuur </a:t>
            </a:r>
            <a:r>
              <a:rPr lang="nl-NL" sz="1600" i="1" dirty="0">
                <a:latin typeface="FlandersArtSans-Light" panose="00000400000000000000" pitchFamily="2" charset="0"/>
              </a:rPr>
              <a:t>en het </a:t>
            </a:r>
            <a:r>
              <a:rPr lang="nl-NL" sz="1600" b="1" i="1" dirty="0">
                <a:latin typeface="FlandersArtSans-Light" panose="00000400000000000000" pitchFamily="2" charset="0"/>
              </a:rPr>
              <a:t>huidige productie- of dienstverleningsproces</a:t>
            </a:r>
            <a:r>
              <a:rPr lang="nl-NL" sz="1600" i="1" dirty="0">
                <a:latin typeface="FlandersArtSans-Light" panose="00000400000000000000" pitchFamily="2" charset="0"/>
              </a:rPr>
              <a:t>. Ga hierbij iets dieper in op de </a:t>
            </a:r>
            <a:r>
              <a:rPr lang="nl-NL" sz="1600" b="1" i="1" dirty="0">
                <a:latin typeface="FlandersArtSans-Light" panose="00000400000000000000" pitchFamily="2" charset="0"/>
              </a:rPr>
              <a:t>taakverdeling bij de uitvoerende medewerkers</a:t>
            </a:r>
            <a:r>
              <a:rPr lang="nl-NL" sz="1600" i="1" dirty="0">
                <a:latin typeface="FlandersArtSans-Light" panose="00000400000000000000" pitchFamily="2" charset="0"/>
              </a:rPr>
              <a:t> (zij die bezig zijn met de </a:t>
            </a:r>
            <a:r>
              <a:rPr lang="nl-NL" sz="1600" i="1" dirty="0" err="1">
                <a:latin typeface="FlandersArtSans-Light" panose="00000400000000000000" pitchFamily="2" charset="0"/>
              </a:rPr>
              <a:t>core-business</a:t>
            </a:r>
            <a:r>
              <a:rPr lang="nl-NL" sz="1600" i="1" dirty="0">
                <a:latin typeface="FlandersArtSans-Light" panose="00000400000000000000" pitchFamily="2" charset="0"/>
              </a:rPr>
              <a:t> van uw organisatie). Wie is verantwoordelijk voor welk deel van het productie- of dienstverleningsproces?  Gelieve een </a:t>
            </a:r>
            <a:r>
              <a:rPr lang="nl-NL" sz="1600" b="1" i="1" dirty="0">
                <a:latin typeface="FlandersArtSans-Light" panose="00000400000000000000" pitchFamily="2" charset="0"/>
              </a:rPr>
              <a:t>organigram</a:t>
            </a:r>
            <a:r>
              <a:rPr lang="nl-NL" sz="1600" i="1" dirty="0">
                <a:latin typeface="FlandersArtSans-Light" panose="00000400000000000000" pitchFamily="2" charset="0"/>
              </a:rPr>
              <a:t> in te voegen of op te laden als bijlage.</a:t>
            </a:r>
          </a:p>
          <a:p>
            <a:pPr marL="342900" indent="-342900" algn="just">
              <a:buFont typeface="+mj-lt"/>
              <a:buAutoNum type="alphaLcPeriod"/>
            </a:pPr>
            <a:r>
              <a:rPr lang="nl-BE" sz="1600" b="1" i="1" dirty="0">
                <a:latin typeface="FlandersArtSans-Light" panose="00000400000000000000" pitchFamily="2" charset="0"/>
              </a:rPr>
              <a:t>Welke werkbaarheidsproblemen </a:t>
            </a:r>
            <a:r>
              <a:rPr lang="nl-BE" sz="1600" i="1" dirty="0">
                <a:latin typeface="FlandersArtSans-Light" panose="00000400000000000000" pitchFamily="2" charset="0"/>
              </a:rPr>
              <a:t>worden hierbij ondervonden en hoe vinden deze hun </a:t>
            </a:r>
            <a:r>
              <a:rPr lang="nl-BE" sz="1600" b="1" i="1" dirty="0">
                <a:latin typeface="FlandersArtSans-Light" panose="00000400000000000000" pitchFamily="2" charset="0"/>
              </a:rPr>
              <a:t>oorzaak in de wijze waarop het werk verdeeld </a:t>
            </a:r>
            <a:r>
              <a:rPr lang="nl-BE" sz="1600" i="1" dirty="0">
                <a:latin typeface="FlandersArtSans-Light" panose="00000400000000000000" pitchFamily="2" charset="0"/>
              </a:rPr>
              <a:t>is? (Werk hierbij zoveel als mogelijk met </a:t>
            </a:r>
            <a:r>
              <a:rPr lang="nl-BE" sz="1600" b="1" i="1" dirty="0">
                <a:latin typeface="FlandersArtSans-Light" panose="00000400000000000000" pitchFamily="2" charset="0"/>
              </a:rPr>
              <a:t>concrete voorbeelden</a:t>
            </a:r>
            <a:r>
              <a:rPr lang="nl-BE" sz="1600" i="1" dirty="0">
                <a:latin typeface="FlandersArtSans-Light" panose="00000400000000000000" pitchFamily="2" charset="0"/>
              </a:rPr>
              <a:t>). Bespreek dit zowel vanuit de klant/organisatie als vanuit de medewerkers. </a:t>
            </a:r>
          </a:p>
          <a:p>
            <a:pPr marL="342900" indent="-342900" algn="just">
              <a:buFont typeface="+mj-lt"/>
              <a:buAutoNum type="alphaLcPeriod"/>
            </a:pPr>
            <a:r>
              <a:rPr lang="nl-BE" sz="1600" i="1" dirty="0">
                <a:latin typeface="FlandersArtSans-Light" panose="00000400000000000000" pitchFamily="2" charset="0"/>
              </a:rPr>
              <a:t>Welke </a:t>
            </a:r>
            <a:r>
              <a:rPr lang="nl-BE" sz="1600" b="1" i="1" dirty="0">
                <a:latin typeface="FlandersArtSans-Light" panose="00000400000000000000" pitchFamily="2" charset="0"/>
              </a:rPr>
              <a:t>voordelen</a:t>
            </a:r>
            <a:r>
              <a:rPr lang="nl-BE" sz="1600" i="1" dirty="0">
                <a:latin typeface="FlandersArtSans-Light" panose="00000400000000000000" pitchFamily="2" charset="0"/>
              </a:rPr>
              <a:t> kan een organisatiekanteling opleveren voor zowel de </a:t>
            </a:r>
            <a:r>
              <a:rPr lang="nl-BE" sz="1600" b="1" i="1" dirty="0">
                <a:latin typeface="FlandersArtSans-Light" panose="00000400000000000000" pitchFamily="2" charset="0"/>
              </a:rPr>
              <a:t>organisatie</a:t>
            </a:r>
            <a:r>
              <a:rPr lang="nl-BE" sz="1600" i="1" dirty="0">
                <a:latin typeface="FlandersArtSans-Light" panose="00000400000000000000" pitchFamily="2" charset="0"/>
              </a:rPr>
              <a:t> als voor de </a:t>
            </a:r>
            <a:r>
              <a:rPr lang="nl-BE" sz="1600" b="1" i="1" dirty="0">
                <a:latin typeface="FlandersArtSans-Light" panose="00000400000000000000" pitchFamily="2" charset="0"/>
              </a:rPr>
              <a:t>medewerkers</a:t>
            </a:r>
            <a:r>
              <a:rPr lang="nl-BE" sz="1600" i="1" dirty="0">
                <a:latin typeface="FlandersArtSans-Light" panose="00000400000000000000" pitchFamily="2" charset="0"/>
              </a:rPr>
              <a:t>?</a:t>
            </a:r>
          </a:p>
          <a:p>
            <a:pPr algn="just">
              <a:buNone/>
            </a:pPr>
            <a:endParaRPr lang="nl-BE" sz="1800" dirty="0">
              <a:latin typeface="FlandersArtSans-Light" panose="00000400000000000000" pitchFamily="2" charset="0"/>
            </a:endParaRPr>
          </a:p>
        </p:txBody>
      </p:sp>
    </p:spTree>
    <p:extLst>
      <p:ext uri="{BB962C8B-B14F-4D97-AF65-F5344CB8AC3E}">
        <p14:creationId xmlns:p14="http://schemas.microsoft.com/office/powerpoint/2010/main" val="3830702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nl-BE" altLang="nl-BE" dirty="0"/>
              <a:t>Opmaak projectvoorstel AO (5)</a:t>
            </a:r>
            <a:br>
              <a:rPr lang="nl-BE" altLang="nl-BE" dirty="0"/>
            </a:br>
            <a:r>
              <a:rPr lang="nl-BE" altLang="nl-BE" sz="3000" dirty="0">
                <a:solidFill>
                  <a:schemeClr val="accent6">
                    <a:lumMod val="60000"/>
                    <a:lumOff val="40000"/>
                  </a:schemeClr>
                </a:solidFill>
              </a:rPr>
              <a:t>1. inhoudelijke analyse</a:t>
            </a:r>
            <a:endParaRPr lang="nl-BE" altLang="nl-BE" dirty="0"/>
          </a:p>
        </p:txBody>
      </p:sp>
      <p:sp>
        <p:nvSpPr>
          <p:cNvPr id="5" name="Tijdelijke aanduiding voor inhoud 4">
            <a:extLst>
              <a:ext uri="{FF2B5EF4-FFF2-40B4-BE49-F238E27FC236}">
                <a16:creationId xmlns:a16="http://schemas.microsoft.com/office/drawing/2014/main" id="{E7791454-CFC7-495B-85E2-6115D6DD712D}"/>
              </a:ext>
            </a:extLst>
          </p:cNvPr>
          <p:cNvSpPr>
            <a:spLocks noGrp="1"/>
          </p:cNvSpPr>
          <p:nvPr>
            <p:ph sz="half" idx="1"/>
          </p:nvPr>
        </p:nvSpPr>
        <p:spPr>
          <a:xfrm>
            <a:off x="1296000" y="1915199"/>
            <a:ext cx="7416000" cy="3959507"/>
          </a:xfrm>
        </p:spPr>
        <p:txBody>
          <a:bodyPr/>
          <a:lstStyle/>
          <a:p>
            <a:pPr marL="457200" indent="-457200">
              <a:buFont typeface="+mj-lt"/>
              <a:buAutoNum type="arabicPeriod" startAt="2"/>
            </a:pPr>
            <a:r>
              <a:rPr lang="nl-BE" dirty="0"/>
              <a:t>Haalbaarheid</a:t>
            </a:r>
          </a:p>
          <a:p>
            <a:pPr marL="1033200" lvl="1" indent="-457200">
              <a:buFont typeface="+mj-lt"/>
              <a:buAutoNum type="arabicPeriod"/>
            </a:pPr>
            <a:r>
              <a:rPr lang="nl-BE" dirty="0"/>
              <a:t>Betrokkenheid stakeholders: </a:t>
            </a:r>
          </a:p>
          <a:p>
            <a:pPr marL="1033200" lvl="1" indent="-457200">
              <a:buFont typeface="+mj-lt"/>
              <a:buAutoNum type="arabicPeriod"/>
            </a:pPr>
            <a:endParaRPr lang="nl-BE" dirty="0"/>
          </a:p>
          <a:p>
            <a:pPr algn="just">
              <a:buNone/>
            </a:pPr>
            <a:r>
              <a:rPr lang="nl-BE" sz="1800" dirty="0">
                <a:latin typeface="FlandersArtSans-Light" panose="00000400000000000000" pitchFamily="2" charset="0"/>
              </a:rPr>
              <a:t>Vraag: </a:t>
            </a:r>
            <a:r>
              <a:rPr lang="nl-BE" sz="1800" b="1" i="1" dirty="0">
                <a:latin typeface="FlandersArtSans-Light" panose="00000400000000000000" pitchFamily="2" charset="0"/>
              </a:rPr>
              <a:t>Hoe</a:t>
            </a:r>
            <a:r>
              <a:rPr lang="nl-BE" sz="1800" i="1" dirty="0">
                <a:latin typeface="FlandersArtSans-Light" panose="00000400000000000000" pitchFamily="2" charset="0"/>
              </a:rPr>
              <a:t> werden de </a:t>
            </a:r>
            <a:r>
              <a:rPr lang="nl-BE" sz="1800" b="1" i="1" dirty="0">
                <a:latin typeface="FlandersArtSans-Light" panose="00000400000000000000" pitchFamily="2" charset="0"/>
              </a:rPr>
              <a:t>diverse stakeholders betrokken </a:t>
            </a:r>
            <a:r>
              <a:rPr lang="nl-BE" sz="1800" i="1" dirty="0">
                <a:latin typeface="FlandersArtSans-Light" panose="00000400000000000000" pitchFamily="2" charset="0"/>
              </a:rPr>
              <a:t>in de aanloop naar dit project en hoe zal u hen betrekken bij de uitvoering van dit project? Gelieve dit te </a:t>
            </a:r>
            <a:r>
              <a:rPr lang="nl-BE" sz="1800" b="1" i="1" dirty="0">
                <a:latin typeface="FlandersArtSans-Light" panose="00000400000000000000" pitchFamily="2" charset="0"/>
              </a:rPr>
              <a:t>verduidelijken voor volgende groepen</a:t>
            </a:r>
            <a:r>
              <a:rPr lang="nl-BE" sz="1800" i="1" dirty="0">
                <a:latin typeface="FlandersArtSans-Light" panose="00000400000000000000" pitchFamily="2" charset="0"/>
              </a:rPr>
              <a:t>:</a:t>
            </a:r>
          </a:p>
          <a:p>
            <a:pPr algn="just">
              <a:buNone/>
            </a:pPr>
            <a:r>
              <a:rPr lang="nl-BE" sz="1800" i="1" dirty="0">
                <a:latin typeface="FlandersArtSans-Light" panose="00000400000000000000" pitchFamily="2" charset="0"/>
              </a:rPr>
              <a:t>•	management</a:t>
            </a:r>
          </a:p>
          <a:p>
            <a:pPr algn="just">
              <a:buNone/>
            </a:pPr>
            <a:r>
              <a:rPr lang="nl-BE" sz="1800" i="1" dirty="0">
                <a:latin typeface="FlandersArtSans-Light" panose="00000400000000000000" pitchFamily="2" charset="0"/>
              </a:rPr>
              <a:t>•	eerstelijnsleidinggevenden</a:t>
            </a:r>
          </a:p>
          <a:p>
            <a:pPr algn="just">
              <a:buNone/>
            </a:pPr>
            <a:r>
              <a:rPr lang="nl-BE" sz="1800" i="1" dirty="0">
                <a:latin typeface="FlandersArtSans-Light" panose="00000400000000000000" pitchFamily="2" charset="0"/>
              </a:rPr>
              <a:t>•	medewerkers</a:t>
            </a:r>
          </a:p>
          <a:p>
            <a:pPr algn="just">
              <a:buNone/>
            </a:pPr>
            <a:endParaRPr lang="nl-BE" sz="1800" i="1" dirty="0">
              <a:latin typeface="FlandersArtSans-Light" panose="00000400000000000000" pitchFamily="2" charset="0"/>
            </a:endParaRPr>
          </a:p>
        </p:txBody>
      </p:sp>
    </p:spTree>
    <p:extLst>
      <p:ext uri="{BB962C8B-B14F-4D97-AF65-F5344CB8AC3E}">
        <p14:creationId xmlns:p14="http://schemas.microsoft.com/office/powerpoint/2010/main" val="1341642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nl-BE" altLang="nl-BE" dirty="0"/>
              <a:t>Opmaak projectvoorstel AO (6)</a:t>
            </a:r>
            <a:br>
              <a:rPr lang="nl-BE" altLang="nl-BE" dirty="0"/>
            </a:br>
            <a:r>
              <a:rPr lang="nl-BE" altLang="nl-BE" sz="3000" dirty="0">
                <a:solidFill>
                  <a:schemeClr val="accent6">
                    <a:lumMod val="60000"/>
                    <a:lumOff val="40000"/>
                  </a:schemeClr>
                </a:solidFill>
              </a:rPr>
              <a:t>1. inhoudelijke analyse</a:t>
            </a:r>
            <a:endParaRPr lang="nl-BE" altLang="nl-BE" dirty="0"/>
          </a:p>
        </p:txBody>
      </p:sp>
      <p:sp>
        <p:nvSpPr>
          <p:cNvPr id="5" name="Tijdelijke aanduiding voor inhoud 4">
            <a:extLst>
              <a:ext uri="{FF2B5EF4-FFF2-40B4-BE49-F238E27FC236}">
                <a16:creationId xmlns:a16="http://schemas.microsoft.com/office/drawing/2014/main" id="{E7791454-CFC7-495B-85E2-6115D6DD712D}"/>
              </a:ext>
            </a:extLst>
          </p:cNvPr>
          <p:cNvSpPr>
            <a:spLocks noGrp="1"/>
          </p:cNvSpPr>
          <p:nvPr>
            <p:ph sz="half" idx="1"/>
          </p:nvPr>
        </p:nvSpPr>
        <p:spPr>
          <a:xfrm>
            <a:off x="1296000" y="1990356"/>
            <a:ext cx="7416000" cy="3959507"/>
          </a:xfrm>
        </p:spPr>
        <p:txBody>
          <a:bodyPr/>
          <a:lstStyle/>
          <a:p>
            <a:pPr marL="457200" indent="-457200">
              <a:buFont typeface="+mj-lt"/>
              <a:buAutoNum type="arabicPeriod" startAt="2"/>
            </a:pPr>
            <a:r>
              <a:rPr lang="nl-BE" dirty="0"/>
              <a:t>Haalbaarheid</a:t>
            </a:r>
          </a:p>
          <a:p>
            <a:pPr marL="1033200" lvl="1" indent="-457200">
              <a:buFont typeface="+mj-lt"/>
              <a:buAutoNum type="arabicPeriod" startAt="2"/>
            </a:pPr>
            <a:r>
              <a:rPr lang="nl-BE" dirty="0"/>
              <a:t>Aanwezigheid expertise: </a:t>
            </a:r>
          </a:p>
          <a:p>
            <a:pPr marL="1033200" lvl="1" indent="-457200">
              <a:buFont typeface="+mj-lt"/>
              <a:buAutoNum type="arabicPeriod" startAt="2"/>
            </a:pPr>
            <a:endParaRPr lang="nl-BE" dirty="0"/>
          </a:p>
          <a:p>
            <a:pPr algn="just">
              <a:buNone/>
            </a:pPr>
            <a:r>
              <a:rPr lang="nl-BE" sz="1800" dirty="0">
                <a:latin typeface="FlandersArtSans-Light" panose="00000400000000000000" pitchFamily="2" charset="0"/>
              </a:rPr>
              <a:t>Vraag: </a:t>
            </a:r>
            <a:r>
              <a:rPr lang="nl-BE" sz="1800" i="1" dirty="0">
                <a:latin typeface="FlandersArtSans-Light" panose="00000400000000000000" pitchFamily="2" charset="0"/>
              </a:rPr>
              <a:t>Welke </a:t>
            </a:r>
            <a:r>
              <a:rPr lang="nl-BE" sz="1800" b="1" i="1" dirty="0">
                <a:latin typeface="FlandersArtSans-Light" panose="00000400000000000000" pitchFamily="2" charset="0"/>
              </a:rPr>
              <a:t>expertise inzake innovatieve arbeidsorganisatie  </a:t>
            </a:r>
            <a:r>
              <a:rPr lang="nl-BE" sz="1800" i="1" dirty="0">
                <a:latin typeface="FlandersArtSans-Light" panose="00000400000000000000" pitchFamily="2" charset="0"/>
              </a:rPr>
              <a:t>is er vandaag </a:t>
            </a:r>
            <a:r>
              <a:rPr lang="nl-BE" sz="1800" b="1" i="1" dirty="0">
                <a:latin typeface="FlandersArtSans-Light" panose="00000400000000000000" pitchFamily="2" charset="0"/>
              </a:rPr>
              <a:t>al aanwezig</a:t>
            </a:r>
            <a:r>
              <a:rPr lang="nl-BE" sz="1800" i="1" dirty="0">
                <a:latin typeface="FlandersArtSans-Light" panose="00000400000000000000" pitchFamily="2" charset="0"/>
              </a:rPr>
              <a:t> in uw organisatie? </a:t>
            </a:r>
            <a:r>
              <a:rPr lang="nl-BE" sz="1800" b="1" i="1" dirty="0">
                <a:latin typeface="FlandersArtSans-Light" panose="00000400000000000000" pitchFamily="2" charset="0"/>
              </a:rPr>
              <a:t>Hoe</a:t>
            </a:r>
            <a:r>
              <a:rPr lang="nl-BE" sz="1800" i="1" dirty="0">
                <a:latin typeface="FlandersArtSans-Light" panose="00000400000000000000" pitchFamily="2" charset="0"/>
              </a:rPr>
              <a:t> werd deze expertise verworven en hoe wordt deze </a:t>
            </a:r>
            <a:r>
              <a:rPr lang="nl-BE" sz="1800" b="1" i="1" dirty="0">
                <a:latin typeface="FlandersArtSans-Light" panose="00000400000000000000" pitchFamily="2" charset="0"/>
              </a:rPr>
              <a:t>ingezet in het project</a:t>
            </a:r>
            <a:r>
              <a:rPr lang="nl-BE" sz="1800" i="1" dirty="0">
                <a:latin typeface="FlandersArtSans-Light" panose="00000400000000000000" pitchFamily="2" charset="0"/>
              </a:rPr>
              <a:t>? Zal u, indien bepaalde expertise ontbreekt, beroep doen op een </a:t>
            </a:r>
            <a:r>
              <a:rPr lang="nl-BE" sz="1800" b="1" i="1" dirty="0">
                <a:latin typeface="FlandersArtSans-Light" panose="00000400000000000000" pitchFamily="2" charset="0"/>
              </a:rPr>
              <a:t>externe adviseur</a:t>
            </a:r>
            <a:r>
              <a:rPr lang="nl-BE" sz="1800" i="1" dirty="0">
                <a:latin typeface="FlandersArtSans-Light" panose="00000400000000000000" pitchFamily="2" charset="0"/>
              </a:rPr>
              <a:t>? Zo ja, op wie? </a:t>
            </a:r>
            <a:r>
              <a:rPr lang="nl-BE" sz="1800" b="1" i="1" dirty="0">
                <a:latin typeface="FlandersArtSans-Light" panose="00000400000000000000" pitchFamily="2" charset="0"/>
              </a:rPr>
              <a:t>Welke concrete expertise</a:t>
            </a:r>
            <a:r>
              <a:rPr lang="nl-BE" sz="1800" i="1" dirty="0">
                <a:latin typeface="FlandersArtSans-Light" panose="00000400000000000000" pitchFamily="2" charset="0"/>
              </a:rPr>
              <a:t> zal deze adviseur inbrengen? Gelieve hierbij ook te </a:t>
            </a:r>
            <a:r>
              <a:rPr lang="nl-BE" sz="1800" b="1" i="1" dirty="0">
                <a:latin typeface="FlandersArtSans-Light" panose="00000400000000000000" pitchFamily="2" charset="0"/>
              </a:rPr>
              <a:t>motiveren waarom </a:t>
            </a:r>
            <a:r>
              <a:rPr lang="nl-BE" sz="1800" i="1" dirty="0">
                <a:latin typeface="FlandersArtSans-Light" panose="00000400000000000000" pitchFamily="2" charset="0"/>
              </a:rPr>
              <a:t>juist gekozen wordt voor deze partij.</a:t>
            </a:r>
          </a:p>
        </p:txBody>
      </p:sp>
    </p:spTree>
    <p:extLst>
      <p:ext uri="{BB962C8B-B14F-4D97-AF65-F5344CB8AC3E}">
        <p14:creationId xmlns:p14="http://schemas.microsoft.com/office/powerpoint/2010/main" val="792573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nl-BE" altLang="nl-BE" dirty="0"/>
              <a:t>Opmaak projectvoorstel AO (7)</a:t>
            </a:r>
            <a:br>
              <a:rPr lang="nl-BE" altLang="nl-BE" dirty="0"/>
            </a:br>
            <a:r>
              <a:rPr lang="nl-BE" altLang="nl-BE" sz="3000" dirty="0">
                <a:solidFill>
                  <a:schemeClr val="accent6">
                    <a:lumMod val="60000"/>
                    <a:lumOff val="40000"/>
                  </a:schemeClr>
                </a:solidFill>
              </a:rPr>
              <a:t>1. inhoudelijke analyse</a:t>
            </a:r>
            <a:endParaRPr lang="nl-BE" altLang="nl-BE" dirty="0"/>
          </a:p>
        </p:txBody>
      </p:sp>
      <p:sp>
        <p:nvSpPr>
          <p:cNvPr id="5" name="Tijdelijke aanduiding voor inhoud 4">
            <a:extLst>
              <a:ext uri="{FF2B5EF4-FFF2-40B4-BE49-F238E27FC236}">
                <a16:creationId xmlns:a16="http://schemas.microsoft.com/office/drawing/2014/main" id="{E7791454-CFC7-495B-85E2-6115D6DD712D}"/>
              </a:ext>
            </a:extLst>
          </p:cNvPr>
          <p:cNvSpPr>
            <a:spLocks noGrp="1"/>
          </p:cNvSpPr>
          <p:nvPr>
            <p:ph sz="half" idx="1"/>
          </p:nvPr>
        </p:nvSpPr>
        <p:spPr>
          <a:xfrm>
            <a:off x="1296000" y="1915199"/>
            <a:ext cx="7416000" cy="3959507"/>
          </a:xfrm>
        </p:spPr>
        <p:txBody>
          <a:bodyPr/>
          <a:lstStyle/>
          <a:p>
            <a:pPr marL="457200" indent="-457200">
              <a:buFont typeface="+mj-lt"/>
              <a:buAutoNum type="arabicPeriod" startAt="3"/>
            </a:pPr>
            <a:r>
              <a:rPr lang="nl-BE" dirty="0"/>
              <a:t>Goed projectbeheer</a:t>
            </a:r>
          </a:p>
          <a:p>
            <a:pPr marL="1033200" lvl="1" indent="-457200">
              <a:buFont typeface="+mj-lt"/>
              <a:buAutoNum type="arabicPeriod"/>
            </a:pPr>
            <a:r>
              <a:rPr lang="nl-BE" dirty="0"/>
              <a:t>Plan van aanpak: </a:t>
            </a:r>
          </a:p>
          <a:p>
            <a:pPr marL="1033200" lvl="1" indent="-457200">
              <a:buFont typeface="+mj-lt"/>
              <a:buAutoNum type="arabicPeriod"/>
            </a:pPr>
            <a:endParaRPr lang="nl-BE" dirty="0"/>
          </a:p>
          <a:p>
            <a:pPr algn="just">
              <a:buNone/>
            </a:pPr>
            <a:r>
              <a:rPr lang="nl-BE" sz="1800" dirty="0">
                <a:latin typeface="FlandersArtSans-Light" panose="00000400000000000000" pitchFamily="2" charset="0"/>
              </a:rPr>
              <a:t>Vraag: </a:t>
            </a:r>
            <a:r>
              <a:rPr lang="nl-BE" sz="1800" b="1" i="1" dirty="0">
                <a:latin typeface="FlandersArtSans-Light" panose="00000400000000000000" pitchFamily="2" charset="0"/>
              </a:rPr>
              <a:t>Welke acties </a:t>
            </a:r>
            <a:r>
              <a:rPr lang="nl-BE" sz="1800" i="1" dirty="0">
                <a:latin typeface="FlandersArtSans-Light" panose="00000400000000000000" pitchFamily="2" charset="0"/>
              </a:rPr>
              <a:t>zal u uitvoeren binnen het project? Duid deze aan in het </a:t>
            </a:r>
            <a:r>
              <a:rPr lang="nl-BE" sz="1800" b="1" i="1" dirty="0">
                <a:latin typeface="FlandersArtSans-Light" panose="00000400000000000000" pitchFamily="2" charset="0"/>
              </a:rPr>
              <a:t>sjabloon planning</a:t>
            </a:r>
            <a:r>
              <a:rPr lang="nl-BE" sz="1800" i="1" dirty="0">
                <a:latin typeface="FlandersArtSans-Light" panose="00000400000000000000" pitchFamily="2" charset="0"/>
              </a:rPr>
              <a:t>. Stel een plan van aanpak op met een </a:t>
            </a:r>
            <a:r>
              <a:rPr lang="nl-BE" sz="1800" b="1" i="1" dirty="0">
                <a:latin typeface="FlandersArtSans-Light" panose="00000400000000000000" pitchFamily="2" charset="0"/>
              </a:rPr>
              <a:t>indicatieve timing </a:t>
            </a:r>
            <a:r>
              <a:rPr lang="nl-BE" sz="1800" i="1" dirty="0">
                <a:latin typeface="FlandersArtSans-Light" panose="00000400000000000000" pitchFamily="2" charset="0"/>
              </a:rPr>
              <a:t>waarin minimaal volgende acties vermeld worden: </a:t>
            </a:r>
            <a:r>
              <a:rPr lang="nl-BE" sz="1800" b="1" i="1" dirty="0">
                <a:latin typeface="FlandersArtSans-Light" panose="00000400000000000000" pitchFamily="2" charset="0"/>
              </a:rPr>
              <a:t>procesanalyse, herontwerp, installeren nieuwe organisatiestructuur, ondersteuning eerstelijnsleidinggevenden</a:t>
            </a:r>
            <a:r>
              <a:rPr lang="nl-BE" sz="1800" i="1" dirty="0">
                <a:latin typeface="FlandersArtSans-Light" panose="00000400000000000000" pitchFamily="2" charset="0"/>
              </a:rPr>
              <a:t>. Geef hier aan </a:t>
            </a:r>
            <a:r>
              <a:rPr lang="nl-BE" sz="1800" b="1" i="1" dirty="0">
                <a:latin typeface="FlandersArtSans-Light" panose="00000400000000000000" pitchFamily="2" charset="0"/>
              </a:rPr>
              <a:t>op welke wijze u deze acties zal uitvoeren </a:t>
            </a:r>
            <a:r>
              <a:rPr lang="nl-BE" sz="1800" i="1" dirty="0">
                <a:latin typeface="FlandersArtSans-Light" panose="00000400000000000000" pitchFamily="2" charset="0"/>
              </a:rPr>
              <a:t>en welke methodieken/instrumenten u hiervoor zal gebruiken. (Indien de procesanalyse reeds achter de rug is en niet meer opgenomen zal worden als actie in het project, gelieve de output hiervan dan als bijlage bij het projectvoorstel op te laden.)</a:t>
            </a:r>
          </a:p>
          <a:p>
            <a:pPr algn="just">
              <a:buNone/>
            </a:pPr>
            <a:endParaRPr lang="nl-BE" sz="1800" i="1" dirty="0">
              <a:latin typeface="FlandersArtSans-Light" panose="00000400000000000000" pitchFamily="2" charset="0"/>
            </a:endParaRPr>
          </a:p>
          <a:p>
            <a:pPr algn="just">
              <a:buNone/>
            </a:pPr>
            <a:r>
              <a:rPr lang="nl-BE" sz="1800" dirty="0">
                <a:latin typeface="FlandersArtSans-Light" panose="00000400000000000000" pitchFamily="2" charset="0"/>
              </a:rPr>
              <a:t>Bijlage: planningssjabloon</a:t>
            </a:r>
          </a:p>
        </p:txBody>
      </p:sp>
    </p:spTree>
    <p:extLst>
      <p:ext uri="{BB962C8B-B14F-4D97-AF65-F5344CB8AC3E}">
        <p14:creationId xmlns:p14="http://schemas.microsoft.com/office/powerpoint/2010/main" val="9025910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BE" altLang="nl-BE" dirty="0"/>
              <a:t>Opmaak projectvoorstel AO (10) </a:t>
            </a:r>
            <a:br>
              <a:rPr lang="nl-BE" altLang="nl-BE" dirty="0"/>
            </a:br>
            <a:r>
              <a:rPr lang="nl-BE" altLang="nl-BE" sz="3000" dirty="0">
                <a:solidFill>
                  <a:schemeClr val="accent6">
                    <a:lumMod val="60000"/>
                    <a:lumOff val="40000"/>
                  </a:schemeClr>
                </a:solidFill>
              </a:rPr>
              <a:t>1. inhoudelijke analyse</a:t>
            </a:r>
            <a:endParaRPr lang="nl-BE" altLang="nl-BE" sz="3000" dirty="0"/>
          </a:p>
        </p:txBody>
      </p:sp>
      <p:sp>
        <p:nvSpPr>
          <p:cNvPr id="2" name="Tijdelijke aanduiding voor inhoud 1"/>
          <p:cNvSpPr>
            <a:spLocks noGrp="1"/>
          </p:cNvSpPr>
          <p:nvPr>
            <p:ph sz="half" idx="1"/>
          </p:nvPr>
        </p:nvSpPr>
        <p:spPr/>
        <p:txBody>
          <a:bodyPr/>
          <a:lstStyle/>
          <a:p>
            <a:r>
              <a:rPr lang="nl-BE" dirty="0"/>
              <a:t>Projectvoorstel laten lezen</a:t>
            </a:r>
          </a:p>
          <a:p>
            <a:endParaRPr lang="nl-BE" dirty="0"/>
          </a:p>
          <a:p>
            <a:r>
              <a:rPr lang="nl-BE" dirty="0"/>
              <a:t>Zelf beoordelen en scoren</a:t>
            </a:r>
          </a:p>
          <a:p>
            <a:endParaRPr lang="nl-BE" dirty="0"/>
          </a:p>
        </p:txBody>
      </p:sp>
    </p:spTree>
    <p:extLst>
      <p:ext uri="{BB962C8B-B14F-4D97-AF65-F5344CB8AC3E}">
        <p14:creationId xmlns:p14="http://schemas.microsoft.com/office/powerpoint/2010/main" val="273928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nl-BE" altLang="nl-BE" dirty="0"/>
              <a:t>Een ESF project (2)</a:t>
            </a:r>
          </a:p>
        </p:txBody>
      </p:sp>
      <p:sp>
        <p:nvSpPr>
          <p:cNvPr id="4099" name="Tijdelijke aanduiding voor inhoud 2"/>
          <p:cNvSpPr>
            <a:spLocks noGrp="1"/>
          </p:cNvSpPr>
          <p:nvPr>
            <p:ph sz="half" idx="1"/>
          </p:nvPr>
        </p:nvSpPr>
        <p:spPr/>
        <p:txBody>
          <a:bodyPr/>
          <a:lstStyle/>
          <a:p>
            <a:r>
              <a:rPr lang="nl-BE" dirty="0"/>
              <a:t>Evaluatie projectvoorstellen</a:t>
            </a:r>
          </a:p>
          <a:p>
            <a:pPr lvl="1"/>
            <a:r>
              <a:rPr lang="nl-BE" altLang="nl-BE" dirty="0"/>
              <a:t>2 evaluatoren</a:t>
            </a:r>
          </a:p>
          <a:p>
            <a:pPr lvl="1"/>
            <a:r>
              <a:rPr lang="nl-BE" altLang="nl-BE" dirty="0"/>
              <a:t>Beoordeling </a:t>
            </a:r>
            <a:endParaRPr lang="nl-NL" altLang="nl-BE" dirty="0"/>
          </a:p>
          <a:p>
            <a:pPr lvl="2"/>
            <a:r>
              <a:rPr lang="nl-NL" altLang="nl-BE" dirty="0"/>
              <a:t>Relevantie (min. 60%)</a:t>
            </a:r>
          </a:p>
          <a:p>
            <a:pPr lvl="2"/>
            <a:r>
              <a:rPr lang="nl-NL" altLang="nl-BE" dirty="0"/>
              <a:t>Haalbaarheid (min. 60%)</a:t>
            </a:r>
          </a:p>
          <a:p>
            <a:pPr lvl="2"/>
            <a:r>
              <a:rPr lang="nl-NL" altLang="nl-BE" dirty="0"/>
              <a:t>Goed projectbeheer (min. 60%)</a:t>
            </a:r>
          </a:p>
          <a:p>
            <a:pPr lvl="1"/>
            <a:r>
              <a:rPr lang="nl-BE" altLang="nl-BE" dirty="0"/>
              <a:t>Evaluatiecollege (voorstel tot projectbeslissing)</a:t>
            </a:r>
          </a:p>
          <a:p>
            <a:pPr lvl="1"/>
            <a:r>
              <a:rPr lang="nl-BE" altLang="nl-BE" dirty="0"/>
              <a:t>Managementcomité (projectbeslissing)</a:t>
            </a:r>
          </a:p>
          <a:p>
            <a:r>
              <a:rPr lang="nl-BE" altLang="nl-BE" dirty="0"/>
              <a:t>Beoordeling op basis van inschaling</a:t>
            </a:r>
          </a:p>
          <a:p>
            <a:pPr lvl="1"/>
            <a:r>
              <a:rPr lang="nl-BE" altLang="nl-BE" dirty="0"/>
              <a:t>Beoordelingsstramien met richtlijnen (bijlage bij de oproep)</a:t>
            </a:r>
          </a:p>
          <a:p>
            <a:endParaRPr lang="nl-BE" alt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endParaRPr lang="nl-NL" altLang="nl-BE" dirty="0"/>
          </a:p>
          <a:p>
            <a:endParaRPr lang="nl-BE" altLang="nl-BE" dirty="0"/>
          </a:p>
        </p:txBody>
      </p:sp>
    </p:spTree>
    <p:extLst>
      <p:ext uri="{BB962C8B-B14F-4D97-AF65-F5344CB8AC3E}">
        <p14:creationId xmlns:p14="http://schemas.microsoft.com/office/powerpoint/2010/main" val="353575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nl-BE" altLang="nl-BE" dirty="0"/>
              <a:t>Opmaak projectvoorstel AO (11) </a:t>
            </a:r>
            <a:br>
              <a:rPr lang="nl-BE" altLang="nl-BE" dirty="0"/>
            </a:br>
            <a:r>
              <a:rPr lang="nl-BE" altLang="nl-BE" sz="3000" dirty="0">
                <a:solidFill>
                  <a:schemeClr val="accent6">
                    <a:lumMod val="60000"/>
                    <a:lumOff val="40000"/>
                  </a:schemeClr>
                </a:solidFill>
              </a:rPr>
              <a:t>2. projectplanning</a:t>
            </a:r>
            <a:endParaRPr lang="nl-BE" altLang="nl-BE" sz="3000" dirty="0"/>
          </a:p>
        </p:txBody>
      </p:sp>
      <p:pic>
        <p:nvPicPr>
          <p:cNvPr id="2" name="Tijdelijke aanduiding voor inhoud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2202" y="2457450"/>
            <a:ext cx="8732423" cy="2560761"/>
          </a:xfrm>
        </p:spPr>
      </p:pic>
    </p:spTree>
    <p:extLst>
      <p:ext uri="{BB962C8B-B14F-4D97-AF65-F5344CB8AC3E}">
        <p14:creationId xmlns:p14="http://schemas.microsoft.com/office/powerpoint/2010/main" val="1335365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nl-BE" altLang="nl-BE" dirty="0"/>
              <a:t>Opmaak projectvoorstel AO (12) </a:t>
            </a:r>
            <a:br>
              <a:rPr lang="nl-BE" altLang="nl-BE" dirty="0"/>
            </a:br>
            <a:r>
              <a:rPr lang="nl-BE" altLang="nl-BE" sz="3000" dirty="0">
                <a:solidFill>
                  <a:schemeClr val="accent6">
                    <a:lumMod val="60000"/>
                    <a:lumOff val="40000"/>
                  </a:schemeClr>
                </a:solidFill>
              </a:rPr>
              <a:t>2. projectplanning</a:t>
            </a:r>
            <a:endParaRPr lang="nl-BE" altLang="nl-BE" sz="3000" dirty="0"/>
          </a:p>
        </p:txBody>
      </p:sp>
      <p:sp>
        <p:nvSpPr>
          <p:cNvPr id="3" name="Tijdelijke aanduiding voor inhoud 2"/>
          <p:cNvSpPr>
            <a:spLocks noGrp="1"/>
          </p:cNvSpPr>
          <p:nvPr>
            <p:ph sz="half" idx="1"/>
          </p:nvPr>
        </p:nvSpPr>
        <p:spPr/>
        <p:txBody>
          <a:bodyPr/>
          <a:lstStyle/>
          <a:p>
            <a:endParaRPr lang="nl-BE" dirty="0"/>
          </a:p>
          <a:p>
            <a:endParaRPr lang="nl-BE" dirty="0"/>
          </a:p>
          <a:p>
            <a:endParaRPr lang="nl-BE" dirty="0"/>
          </a:p>
          <a:p>
            <a:endParaRPr lang="nl-BE" dirty="0"/>
          </a:p>
          <a:p>
            <a:endParaRPr lang="nl-BE" dirty="0"/>
          </a:p>
          <a:p>
            <a:r>
              <a:rPr lang="nl-BE" dirty="0"/>
              <a:t>A.d.h.v. planningssjabloon</a:t>
            </a:r>
          </a:p>
          <a:p>
            <a:pPr>
              <a:buNone/>
            </a:pPr>
            <a:endParaRPr lang="nl-BE" dirty="0"/>
          </a:p>
          <a:p>
            <a:r>
              <a:rPr lang="nl-BE" dirty="0"/>
              <a:t>Verschillende projectactiviteiten weergeven op een tijdslijn</a:t>
            </a:r>
          </a:p>
          <a:p>
            <a:endParaRPr lang="nl-BE" dirty="0"/>
          </a:p>
          <a:p>
            <a:r>
              <a:rPr lang="nl-BE" dirty="0"/>
              <a:t>Indicatieve timing </a:t>
            </a:r>
          </a:p>
          <a:p>
            <a:pPr lvl="1"/>
            <a:r>
              <a:rPr lang="nl-BE" dirty="0"/>
              <a:t>Planning = gebruiksdocument</a:t>
            </a:r>
          </a:p>
        </p:txBody>
      </p:sp>
      <p:pic>
        <p:nvPicPr>
          <p:cNvPr id="4" name="Tijdelijke aanduiding voor inhou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859" y="1793174"/>
            <a:ext cx="4738251" cy="1389480"/>
          </a:xfrm>
          <a:prstGeom prst="rect">
            <a:avLst/>
          </a:prstGeom>
        </p:spPr>
      </p:pic>
    </p:spTree>
    <p:extLst>
      <p:ext uri="{BB962C8B-B14F-4D97-AF65-F5344CB8AC3E}">
        <p14:creationId xmlns:p14="http://schemas.microsoft.com/office/powerpoint/2010/main" val="4049244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nl-BE" altLang="nl-BE" dirty="0"/>
              <a:t>Opmaak projectvoorstel AO (13) </a:t>
            </a:r>
            <a:br>
              <a:rPr lang="nl-BE" altLang="nl-BE" dirty="0"/>
            </a:br>
            <a:r>
              <a:rPr lang="nl-BE" altLang="nl-BE" sz="3000" dirty="0">
                <a:solidFill>
                  <a:schemeClr val="accent6">
                    <a:lumMod val="60000"/>
                    <a:lumOff val="40000"/>
                  </a:schemeClr>
                </a:solidFill>
              </a:rPr>
              <a:t>3. financiële begroting</a:t>
            </a:r>
            <a:endParaRPr lang="nl-BE" altLang="nl-BE" sz="3000"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77" y="2097242"/>
            <a:ext cx="5175504" cy="3447288"/>
          </a:xfrm>
          <a:prstGeom prst="rect">
            <a:avLst/>
          </a:prstGeom>
        </p:spPr>
      </p:pic>
    </p:spTree>
    <p:extLst>
      <p:ext uri="{BB962C8B-B14F-4D97-AF65-F5344CB8AC3E}">
        <p14:creationId xmlns:p14="http://schemas.microsoft.com/office/powerpoint/2010/main" val="905216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nl-BE" altLang="nl-BE" dirty="0"/>
              <a:t>Opmaak projectvoorstel AO (14) </a:t>
            </a:r>
            <a:br>
              <a:rPr lang="nl-BE" altLang="nl-BE" dirty="0"/>
            </a:br>
            <a:r>
              <a:rPr lang="nl-BE" altLang="nl-BE" sz="3000" dirty="0">
                <a:solidFill>
                  <a:schemeClr val="accent6">
                    <a:lumMod val="60000"/>
                    <a:lumOff val="40000"/>
                  </a:schemeClr>
                </a:solidFill>
              </a:rPr>
              <a:t>3. financiële begroting</a:t>
            </a:r>
            <a:endParaRPr lang="nl-BE" altLang="nl-BE" sz="3000" dirty="0"/>
          </a:p>
        </p:txBody>
      </p:sp>
      <p:sp>
        <p:nvSpPr>
          <p:cNvPr id="2" name="Tijdelijke aanduiding voor inhoud 1"/>
          <p:cNvSpPr>
            <a:spLocks noGrp="1"/>
          </p:cNvSpPr>
          <p:nvPr>
            <p:ph sz="half" idx="1"/>
          </p:nvPr>
        </p:nvSpPr>
        <p:spPr/>
        <p:txBody>
          <a:bodyPr/>
          <a:lstStyle/>
          <a:p>
            <a:endParaRPr lang="nl-BE" dirty="0"/>
          </a:p>
          <a:p>
            <a:endParaRPr lang="nl-BE" dirty="0"/>
          </a:p>
          <a:p>
            <a:endParaRPr lang="nl-BE" dirty="0"/>
          </a:p>
          <a:p>
            <a:endParaRPr lang="nl-BE" dirty="0"/>
          </a:p>
          <a:p>
            <a:endParaRPr lang="nl-BE" dirty="0"/>
          </a:p>
          <a:p>
            <a:r>
              <a:rPr lang="nl-BE" dirty="0"/>
              <a:t>A.d.h.v. begrotingssjabloon</a:t>
            </a:r>
          </a:p>
          <a:p>
            <a:pPr>
              <a:buNone/>
            </a:pPr>
            <a:endParaRPr lang="nl-BE" dirty="0"/>
          </a:p>
          <a:p>
            <a:r>
              <a:rPr lang="nl-BE" dirty="0"/>
              <a:t>Schatting van de totale projectkosten</a:t>
            </a:r>
          </a:p>
          <a:p>
            <a:endParaRPr lang="nl-BE" dirty="0"/>
          </a:p>
          <a:p>
            <a:r>
              <a:rPr lang="nl-BE" dirty="0"/>
              <a:t>Gekoppeld aan de activiteiten uit de projectplanning</a:t>
            </a:r>
          </a:p>
          <a:p>
            <a:pPr>
              <a:buNone/>
            </a:pPr>
            <a:endParaRPr lang="nl-BE" dirty="0"/>
          </a:p>
          <a:p>
            <a:endParaRPr lang="nl-BE" dirty="0"/>
          </a:p>
        </p:txBody>
      </p:sp>
      <p:pic>
        <p:nvPicPr>
          <p:cNvPr id="3" name="Afbeelding 2">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1800362"/>
            <a:ext cx="3205268" cy="2134958"/>
          </a:xfrm>
          <a:prstGeom prst="rect">
            <a:avLst/>
          </a:prstGeom>
        </p:spPr>
      </p:pic>
    </p:spTree>
    <p:extLst>
      <p:ext uri="{BB962C8B-B14F-4D97-AF65-F5344CB8AC3E}">
        <p14:creationId xmlns:p14="http://schemas.microsoft.com/office/powerpoint/2010/main" val="4020837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nl-BE" altLang="nl-BE" dirty="0"/>
              <a:t>Opmaak projectvoorstel AO (15)</a:t>
            </a:r>
            <a:br>
              <a:rPr lang="nl-BE" altLang="nl-BE" dirty="0"/>
            </a:br>
            <a:r>
              <a:rPr lang="nl-BE" altLang="nl-BE" sz="3000" dirty="0">
                <a:solidFill>
                  <a:schemeClr val="accent6">
                    <a:lumMod val="60000"/>
                    <a:lumOff val="40000"/>
                  </a:schemeClr>
                </a:solidFill>
              </a:rPr>
              <a:t>Verplichte bijlagen</a:t>
            </a:r>
            <a:endParaRPr lang="nl-BE" altLang="nl-BE" sz="3000" dirty="0"/>
          </a:p>
        </p:txBody>
      </p:sp>
      <p:pic>
        <p:nvPicPr>
          <p:cNvPr id="6" name="Tijdelijke aanduiding voor inhoud 5"/>
          <p:cNvPicPr>
            <a:picLocks noGrp="1" noChangeAspect="1"/>
          </p:cNvPicPr>
          <p:nvPr>
            <p:ph sz="half" idx="1"/>
          </p:nvPr>
        </p:nvPicPr>
        <p:blipFill>
          <a:blip r:embed="rId3"/>
          <a:stretch>
            <a:fillRect/>
          </a:stretch>
        </p:blipFill>
        <p:spPr>
          <a:xfrm>
            <a:off x="1446343" y="2242518"/>
            <a:ext cx="6638925" cy="2990850"/>
          </a:xfrm>
          <a:prstGeom prst="rect">
            <a:avLst/>
          </a:prstGeom>
        </p:spPr>
      </p:pic>
    </p:spTree>
    <p:extLst>
      <p:ext uri="{BB962C8B-B14F-4D97-AF65-F5344CB8AC3E}">
        <p14:creationId xmlns:p14="http://schemas.microsoft.com/office/powerpoint/2010/main" val="2190724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nl-BE" altLang="nl-BE" dirty="0"/>
              <a:t>Opmaak projectvoorstel AO (16)</a:t>
            </a:r>
            <a:br>
              <a:rPr lang="nl-BE" altLang="nl-BE" dirty="0"/>
            </a:br>
            <a:r>
              <a:rPr lang="nl-BE" altLang="nl-BE" sz="3000" dirty="0">
                <a:solidFill>
                  <a:schemeClr val="accent6">
                    <a:lumMod val="60000"/>
                    <a:lumOff val="40000"/>
                  </a:schemeClr>
                </a:solidFill>
              </a:rPr>
              <a:t>Volledige informatie</a:t>
            </a:r>
            <a:endParaRPr lang="nl-BE" altLang="nl-BE" sz="3000" dirty="0"/>
          </a:p>
        </p:txBody>
      </p:sp>
      <p:pic>
        <p:nvPicPr>
          <p:cNvPr id="3" name="Tijdelijke aanduiding voor inhoud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27825" y="1793174"/>
            <a:ext cx="6688386" cy="3515096"/>
          </a:xfrm>
        </p:spPr>
      </p:pic>
      <p:sp>
        <p:nvSpPr>
          <p:cNvPr id="5" name="Tijdelijke aanduiding voor inhoud 1"/>
          <p:cNvSpPr txBox="1">
            <a:spLocks/>
          </p:cNvSpPr>
          <p:nvPr/>
        </p:nvSpPr>
        <p:spPr>
          <a:xfrm>
            <a:off x="1296000" y="5501451"/>
            <a:ext cx="7416000" cy="37243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www.esf-vlaanderen.be</a:t>
            </a:r>
          </a:p>
          <a:p>
            <a:endParaRPr lang="nl-BE" dirty="0"/>
          </a:p>
          <a:p>
            <a:endParaRPr lang="nl-BE" dirty="0"/>
          </a:p>
        </p:txBody>
      </p:sp>
      <p:pic>
        <p:nvPicPr>
          <p:cNvPr id="4" name="Afbeelding 3"/>
          <p:cNvPicPr>
            <a:picLocks noChangeAspect="1"/>
          </p:cNvPicPr>
          <p:nvPr/>
        </p:nvPicPr>
        <p:blipFill>
          <a:blip r:embed="rId7" cstate="print">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tretch>
            <a:fillRect/>
          </a:stretch>
        </p:blipFill>
        <p:spPr>
          <a:xfrm>
            <a:off x="6390409" y="4268189"/>
            <a:ext cx="398814" cy="398814"/>
          </a:xfrm>
          <a:prstGeom prst="rect">
            <a:avLst/>
          </a:prstGeom>
        </p:spPr>
      </p:pic>
    </p:spTree>
    <p:extLst>
      <p:ext uri="{BB962C8B-B14F-4D97-AF65-F5344CB8AC3E}">
        <p14:creationId xmlns:p14="http://schemas.microsoft.com/office/powerpoint/2010/main" val="2531250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nl-BE" altLang="nl-BE" dirty="0"/>
              <a:t>Opmaak projectvoorstel AO (17)</a:t>
            </a:r>
            <a:br>
              <a:rPr lang="nl-BE" altLang="nl-BE" dirty="0"/>
            </a:br>
            <a:r>
              <a:rPr lang="nl-BE" altLang="nl-BE" sz="3000" dirty="0">
                <a:solidFill>
                  <a:schemeClr val="accent6">
                    <a:lumMod val="60000"/>
                    <a:lumOff val="40000"/>
                  </a:schemeClr>
                </a:solidFill>
              </a:rPr>
              <a:t>Volledige informatie</a:t>
            </a:r>
            <a:endParaRPr lang="nl-BE" altLang="nl-BE" sz="3000" dirty="0"/>
          </a:p>
        </p:txBody>
      </p:sp>
      <p:sp>
        <p:nvSpPr>
          <p:cNvPr id="2" name="Tijdelijke aanduiding voor inhoud 1"/>
          <p:cNvSpPr>
            <a:spLocks noGrp="1"/>
          </p:cNvSpPr>
          <p:nvPr>
            <p:ph sz="half" idx="1"/>
          </p:nvPr>
        </p:nvSpPr>
        <p:spPr>
          <a:xfrm>
            <a:off x="1296000" y="5501450"/>
            <a:ext cx="7416000" cy="495491"/>
          </a:xfrm>
        </p:spPr>
        <p:txBody>
          <a:bodyPr/>
          <a:lstStyle/>
          <a:p>
            <a:r>
              <a:rPr lang="nl-BE" dirty="0"/>
              <a:t>ESF-applicatie – Oproep 425</a:t>
            </a:r>
          </a:p>
          <a:p>
            <a:endParaRPr lang="nl-BE"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18" y="2305050"/>
            <a:ext cx="8581082" cy="2732584"/>
          </a:xfrm>
          <a:prstGeom prst="rect">
            <a:avLst/>
          </a:prstGeom>
        </p:spPr>
      </p:pic>
    </p:spTree>
    <p:extLst>
      <p:ext uri="{BB962C8B-B14F-4D97-AF65-F5344CB8AC3E}">
        <p14:creationId xmlns:p14="http://schemas.microsoft.com/office/powerpoint/2010/main" val="267697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1296000" y="3479967"/>
            <a:ext cx="7416000" cy="2088000"/>
          </a:xfrm>
        </p:spPr>
        <p:txBody>
          <a:bodyPr/>
          <a:lstStyle/>
          <a:p>
            <a:r>
              <a:rPr lang="nl-BE" sz="4800" dirty="0"/>
              <a:t>Kostenrubrieken, tijdsregistratie,</a:t>
            </a:r>
            <a:br>
              <a:rPr lang="nl-BE" sz="4800" dirty="0"/>
            </a:br>
            <a:r>
              <a:rPr lang="nl-BE" sz="4800" dirty="0"/>
              <a:t>overheidsopdrachten en</a:t>
            </a:r>
            <a:br>
              <a:rPr lang="nl-BE" sz="4800" dirty="0"/>
            </a:br>
            <a:r>
              <a:rPr lang="nl-BE" sz="4800" dirty="0"/>
              <a:t>de </a:t>
            </a:r>
            <a:r>
              <a:rPr lang="nl-BE" sz="4800" dirty="0" err="1"/>
              <a:t>minimis</a:t>
            </a:r>
            <a:br>
              <a:rPr lang="nl-BE" sz="4800" dirty="0"/>
            </a:br>
            <a:endParaRPr lang="nl-BE" sz="4800" dirty="0"/>
          </a:p>
        </p:txBody>
      </p:sp>
      <p:sp>
        <p:nvSpPr>
          <p:cNvPr id="5" name="Ondertitel 4"/>
          <p:cNvSpPr>
            <a:spLocks noGrp="1"/>
          </p:cNvSpPr>
          <p:nvPr>
            <p:ph type="subTitle" idx="1"/>
          </p:nvPr>
        </p:nvSpPr>
        <p:spPr/>
        <p:txBody>
          <a:bodyPr/>
          <a:lstStyle/>
          <a:p>
            <a:endParaRPr lang="nl-BE"/>
          </a:p>
        </p:txBody>
      </p:sp>
    </p:spTree>
    <p:extLst>
      <p:ext uri="{BB962C8B-B14F-4D97-AF65-F5344CB8AC3E}">
        <p14:creationId xmlns:p14="http://schemas.microsoft.com/office/powerpoint/2010/main" val="3287617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nl-BE" altLang="nl-BE" dirty="0"/>
              <a:t>Kosten en financiering </a:t>
            </a:r>
            <a:br>
              <a:rPr lang="nl-BE" altLang="nl-BE" dirty="0"/>
            </a:br>
            <a:r>
              <a:rPr lang="nl-BE" altLang="nl-BE" sz="3000" dirty="0">
                <a:solidFill>
                  <a:schemeClr val="accent6">
                    <a:lumMod val="60000"/>
                    <a:lumOff val="40000"/>
                  </a:schemeClr>
                </a:solidFill>
              </a:rPr>
              <a:t>Kosten intern personeel</a:t>
            </a:r>
            <a:endParaRPr lang="nl-BE" altLang="nl-BE" sz="3000" dirty="0"/>
          </a:p>
        </p:txBody>
      </p:sp>
      <p:sp>
        <p:nvSpPr>
          <p:cNvPr id="63491" name="Tijdelijke aanduiding voor inhoud 2"/>
          <p:cNvSpPr>
            <a:spLocks noGrp="1"/>
          </p:cNvSpPr>
          <p:nvPr>
            <p:ph sz="half" idx="1"/>
          </p:nvPr>
        </p:nvSpPr>
        <p:spPr>
          <a:xfrm>
            <a:off x="1296000" y="1872000"/>
            <a:ext cx="7416000" cy="4113879"/>
          </a:xfrm>
        </p:spPr>
        <p:txBody>
          <a:bodyPr/>
          <a:lstStyle/>
          <a:p>
            <a:pPr>
              <a:buNone/>
            </a:pPr>
            <a:r>
              <a:rPr lang="nl-BE" altLang="nl-BE" sz="1800" dirty="0">
                <a:cs typeface="Arial" charset="0"/>
              </a:rPr>
              <a:t>Binnen deze oproepen wordt gewerkt met een standaarduurtarief (SUT) voor:</a:t>
            </a:r>
          </a:p>
          <a:p>
            <a:pPr>
              <a:buNone/>
            </a:pPr>
            <a:endParaRPr lang="nl-BE" altLang="nl-BE" sz="1800" b="1" u="sng" dirty="0">
              <a:cs typeface="Arial" charset="0"/>
            </a:endParaRPr>
          </a:p>
          <a:p>
            <a:pPr>
              <a:buNone/>
            </a:pPr>
            <a:r>
              <a:rPr lang="nl-BE" altLang="nl-BE" sz="1800" b="1" u="sng" dirty="0">
                <a:cs typeface="Arial" charset="0"/>
              </a:rPr>
              <a:t>A) Intern personeel (verbonden via arbeidsovereenkomst)</a:t>
            </a:r>
          </a:p>
          <a:p>
            <a:pPr>
              <a:buNone/>
            </a:pPr>
            <a:endParaRPr lang="nl-BE" altLang="nl-BE" sz="1800" dirty="0">
              <a:cs typeface="Arial" charset="0"/>
            </a:endParaRPr>
          </a:p>
          <a:p>
            <a:r>
              <a:rPr lang="nl-BE" sz="1800" dirty="0"/>
              <a:t>Berekening SUT:</a:t>
            </a:r>
          </a:p>
          <a:p>
            <a:pPr lvl="1"/>
            <a:r>
              <a:rPr lang="nl-BE" sz="1800" dirty="0" err="1"/>
              <a:t>Brutomaandloon</a:t>
            </a:r>
            <a:r>
              <a:rPr lang="nl-BE" sz="1800" dirty="0"/>
              <a:t> x 1,2%   bv. 3000 euro x 1,2% = 36 euro / uur</a:t>
            </a:r>
          </a:p>
          <a:p>
            <a:r>
              <a:rPr lang="nl-BE" sz="1800" dirty="0"/>
              <a:t>In 1,2% zit forfait voor alle loonlasten (eindejaar, vakantiegeld, extralegale voordelen, ..) </a:t>
            </a:r>
          </a:p>
          <a:p>
            <a:r>
              <a:rPr lang="nl-BE" sz="1800" dirty="0"/>
              <a:t>Basis: Brutoloon januari (of eerste maand tewerkstelling indien toen nog niet in dienst)</a:t>
            </a:r>
          </a:p>
          <a:p>
            <a:r>
              <a:rPr lang="nl-BE" sz="1800" dirty="0"/>
              <a:t>Max SUT van 100 EUR/uur</a:t>
            </a:r>
            <a:r>
              <a:rPr lang="nl-BE" sz="1200" dirty="0"/>
              <a:t>		</a:t>
            </a:r>
            <a:r>
              <a:rPr lang="nl-BE" sz="2000" dirty="0">
                <a:latin typeface="FlandersArtSans-Regular" panose="00000500000000000000" pitchFamily="2" charset="0"/>
              </a:rPr>
              <a:t>Max 1720 uren per jaar</a:t>
            </a: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FontTx/>
              <a:buChar char="-"/>
            </a:pPr>
            <a:endParaRPr lang="nl-BE" altLang="nl-BE" sz="2000" dirty="0">
              <a:latin typeface="Arial" charset="0"/>
              <a:cs typeface="Arial" charset="0"/>
            </a:endParaRPr>
          </a:p>
        </p:txBody>
      </p:sp>
    </p:spTree>
    <p:extLst>
      <p:ext uri="{BB962C8B-B14F-4D97-AF65-F5344CB8AC3E}">
        <p14:creationId xmlns:p14="http://schemas.microsoft.com/office/powerpoint/2010/main" val="3713584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nl-BE" altLang="nl-BE" dirty="0"/>
              <a:t>Kosten en financiering </a:t>
            </a:r>
            <a:br>
              <a:rPr lang="nl-BE" altLang="nl-BE" dirty="0"/>
            </a:br>
            <a:r>
              <a:rPr lang="nl-BE" altLang="nl-BE" sz="3000" dirty="0">
                <a:solidFill>
                  <a:schemeClr val="accent6">
                    <a:lumMod val="60000"/>
                    <a:lumOff val="40000"/>
                  </a:schemeClr>
                </a:solidFill>
              </a:rPr>
              <a:t>Kosten intern personeel</a:t>
            </a:r>
            <a:endParaRPr lang="nl-BE" altLang="nl-BE" sz="3000" dirty="0"/>
          </a:p>
        </p:txBody>
      </p:sp>
      <p:sp>
        <p:nvSpPr>
          <p:cNvPr id="63491" name="Tijdelijke aanduiding voor inhoud 2"/>
          <p:cNvSpPr>
            <a:spLocks noGrp="1"/>
          </p:cNvSpPr>
          <p:nvPr>
            <p:ph sz="half" idx="1"/>
          </p:nvPr>
        </p:nvSpPr>
        <p:spPr>
          <a:xfrm>
            <a:off x="1296000" y="1989361"/>
            <a:ext cx="7416000" cy="4113879"/>
          </a:xfrm>
        </p:spPr>
        <p:txBody>
          <a:bodyPr/>
          <a:lstStyle/>
          <a:p>
            <a:pPr>
              <a:buNone/>
            </a:pPr>
            <a:r>
              <a:rPr lang="nl-BE" altLang="nl-BE" sz="2000" b="1" u="sng" dirty="0">
                <a:cs typeface="Arial" charset="0"/>
              </a:rPr>
              <a:t>B) Standaarduurtarief managementvennootschap (MV)</a:t>
            </a:r>
          </a:p>
          <a:p>
            <a:pPr>
              <a:buNone/>
            </a:pPr>
            <a:endParaRPr lang="nl-BE" altLang="nl-BE" sz="2000" dirty="0">
              <a:cs typeface="Arial" charset="0"/>
            </a:endParaRPr>
          </a:p>
          <a:p>
            <a:r>
              <a:rPr lang="nl-BE" sz="2000" dirty="0"/>
              <a:t>SUT vastgelegd op 100 euro per uur. </a:t>
            </a:r>
          </a:p>
          <a:p>
            <a:endParaRPr lang="nl-BE" sz="2000" dirty="0"/>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FontTx/>
              <a:buChar char="-"/>
            </a:pPr>
            <a:endParaRPr lang="nl-BE" altLang="nl-BE" sz="2000" dirty="0">
              <a:latin typeface="Arial" charset="0"/>
              <a:cs typeface="Arial" charset="0"/>
            </a:endParaRPr>
          </a:p>
        </p:txBody>
      </p:sp>
    </p:spTree>
    <p:extLst>
      <p:ext uri="{BB962C8B-B14F-4D97-AF65-F5344CB8AC3E}">
        <p14:creationId xmlns:p14="http://schemas.microsoft.com/office/powerpoint/2010/main" val="359911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dirty="0"/>
              <a:t>Een ESF project (3)</a:t>
            </a:r>
            <a:br>
              <a:rPr lang="nl-BE" dirty="0"/>
            </a:br>
            <a:r>
              <a:rPr lang="nl-BE" sz="3000" dirty="0">
                <a:solidFill>
                  <a:schemeClr val="accent6">
                    <a:lumMod val="60000"/>
                    <a:lumOff val="40000"/>
                  </a:schemeClr>
                </a:solidFill>
              </a:rPr>
              <a:t>C</a:t>
            </a:r>
            <a:r>
              <a:rPr lang="nl-BE" altLang="nl-BE" sz="3000" dirty="0">
                <a:solidFill>
                  <a:schemeClr val="accent6">
                    <a:lumMod val="60000"/>
                    <a:lumOff val="40000"/>
                  </a:schemeClr>
                </a:solidFill>
              </a:rPr>
              <a:t>riteria organisatieniveau</a:t>
            </a:r>
            <a:endParaRPr lang="nl-BE" sz="3000" dirty="0"/>
          </a:p>
        </p:txBody>
      </p:sp>
      <p:sp>
        <p:nvSpPr>
          <p:cNvPr id="3" name="Tijdelijke aanduiding voor inhoud 2"/>
          <p:cNvSpPr>
            <a:spLocks noGrp="1"/>
          </p:cNvSpPr>
          <p:nvPr>
            <p:ph sz="half" idx="1"/>
          </p:nvPr>
        </p:nvSpPr>
        <p:spPr/>
        <p:txBody>
          <a:bodyPr/>
          <a:lstStyle/>
          <a:p>
            <a:r>
              <a:rPr lang="nl-NL" altLang="nl-BE" dirty="0"/>
              <a:t>Promotor en partners moeten over </a:t>
            </a:r>
            <a:r>
              <a:rPr lang="nl-NL" altLang="nl-BE" b="1" dirty="0"/>
              <a:t>rechtspersoonlijkheid</a:t>
            </a:r>
            <a:r>
              <a:rPr lang="nl-NL" altLang="nl-BE" dirty="0"/>
              <a:t> beschikken (ontvankelijkheidscriterium)</a:t>
            </a:r>
          </a:p>
          <a:p>
            <a:endParaRPr lang="nl-NL" altLang="nl-BE" dirty="0"/>
          </a:p>
          <a:p>
            <a:r>
              <a:rPr lang="nl-BE" altLang="nl-BE" dirty="0"/>
              <a:t>De promotor moet </a:t>
            </a:r>
            <a:r>
              <a:rPr lang="nl-BE" altLang="nl-BE" b="1" dirty="0"/>
              <a:t>voldoende</a:t>
            </a:r>
            <a:r>
              <a:rPr lang="nl-BE" altLang="nl-BE" dirty="0"/>
              <a:t> </a:t>
            </a:r>
            <a:r>
              <a:rPr lang="nl-BE" altLang="nl-BE" b="1" dirty="0"/>
              <a:t>kredietwaardig</a:t>
            </a:r>
            <a:r>
              <a:rPr lang="nl-BE" altLang="nl-BE" dirty="0"/>
              <a:t> zijn om het ingediende project te dragen</a:t>
            </a:r>
          </a:p>
          <a:p>
            <a:pPr lvl="1"/>
            <a:r>
              <a:rPr lang="nl-NL" altLang="nl-BE" dirty="0">
                <a:sym typeface="Wingdings" pitchFamily="2" charset="2"/>
              </a:rPr>
              <a:t>Deze check gebeurt via een koppeling met </a:t>
            </a:r>
            <a:r>
              <a:rPr lang="nl-NL" altLang="nl-BE" dirty="0" err="1">
                <a:sym typeface="Wingdings" pitchFamily="2" charset="2"/>
              </a:rPr>
              <a:t>Digiflow</a:t>
            </a:r>
            <a:r>
              <a:rPr lang="nl-NL" altLang="nl-BE" dirty="0">
                <a:sym typeface="Wingdings" pitchFamily="2" charset="2"/>
              </a:rPr>
              <a:t> van de federale overheid</a:t>
            </a:r>
          </a:p>
          <a:p>
            <a:pPr lvl="1"/>
            <a:endParaRPr lang="nl-NL" altLang="nl-BE" dirty="0">
              <a:sym typeface="Wingdings" pitchFamily="2" charset="2"/>
            </a:endParaRPr>
          </a:p>
          <a:p>
            <a:r>
              <a:rPr lang="nl-BE" dirty="0"/>
              <a:t>De promotor moet aan </a:t>
            </a:r>
            <a:r>
              <a:rPr lang="nl-BE" b="1" dirty="0"/>
              <a:t>minimale kwaliteitsvereisten</a:t>
            </a:r>
            <a:r>
              <a:rPr lang="nl-BE" dirty="0"/>
              <a:t> voldoen </a:t>
            </a:r>
            <a:endParaRPr lang="nl-NL" dirty="0"/>
          </a:p>
          <a:p>
            <a:pPr lvl="1"/>
            <a:r>
              <a:rPr lang="nl-BE" altLang="nl-BE" dirty="0">
                <a:sym typeface="Wingdings" pitchFamily="2" charset="2"/>
              </a:rPr>
              <a:t>Hiervoor moet de promotor als bijlage een attest opleveren</a:t>
            </a:r>
          </a:p>
          <a:p>
            <a:pPr lvl="1"/>
            <a:endParaRPr lang="nl-NL" altLang="nl-BE" dirty="0">
              <a:sym typeface="Wingdings" pitchFamily="2" charset="2"/>
            </a:endParaRPr>
          </a:p>
          <a:p>
            <a:endParaRPr lang="nl-BE" dirty="0"/>
          </a:p>
          <a:p>
            <a:pPr>
              <a:buNone/>
            </a:pPr>
            <a:r>
              <a:rPr lang="nl-NL" dirty="0">
                <a:sym typeface="Wingdings" pitchFamily="2" charset="2"/>
              </a:rPr>
              <a:t>	</a:t>
            </a:r>
            <a:endParaRPr lang="nl-NL" altLang="nl-BE" dirty="0">
              <a:sym typeface="Wingdings" pitchFamily="2" charset="2"/>
            </a:endParaRPr>
          </a:p>
          <a:p>
            <a:endParaRPr lang="nl-BE" dirty="0"/>
          </a:p>
        </p:txBody>
      </p:sp>
    </p:spTree>
    <p:extLst>
      <p:ext uri="{BB962C8B-B14F-4D97-AF65-F5344CB8AC3E}">
        <p14:creationId xmlns:p14="http://schemas.microsoft.com/office/powerpoint/2010/main" val="1972408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nl-BE" altLang="nl-BE" dirty="0"/>
              <a:t>Kosten en financiering (2) </a:t>
            </a:r>
            <a:br>
              <a:rPr lang="nl-BE" altLang="nl-BE" dirty="0"/>
            </a:br>
            <a:r>
              <a:rPr lang="nl-BE" altLang="nl-BE" sz="3000" dirty="0">
                <a:solidFill>
                  <a:schemeClr val="accent6">
                    <a:lumMod val="60000"/>
                    <a:lumOff val="40000"/>
                  </a:schemeClr>
                </a:solidFill>
              </a:rPr>
              <a:t>Kosten intern personeel</a:t>
            </a:r>
            <a:br>
              <a:rPr lang="nl-BE" altLang="nl-BE" sz="3000" dirty="0">
                <a:solidFill>
                  <a:schemeClr val="accent6">
                    <a:lumMod val="60000"/>
                    <a:lumOff val="40000"/>
                  </a:schemeClr>
                </a:solidFill>
              </a:rPr>
            </a:br>
            <a:endParaRPr lang="nl-BE" altLang="nl-BE" dirty="0"/>
          </a:p>
        </p:txBody>
      </p:sp>
      <p:sp>
        <p:nvSpPr>
          <p:cNvPr id="3" name="Tijdelijke aanduiding voor inhoud 2"/>
          <p:cNvSpPr>
            <a:spLocks noGrp="1"/>
          </p:cNvSpPr>
          <p:nvPr>
            <p:ph sz="half" idx="1"/>
          </p:nvPr>
        </p:nvSpPr>
        <p:spPr>
          <a:xfrm>
            <a:off x="1283143" y="2282033"/>
            <a:ext cx="7416000" cy="3672000"/>
          </a:xfrm>
        </p:spPr>
        <p:txBody>
          <a:bodyPr/>
          <a:lstStyle/>
          <a:p>
            <a:pPr>
              <a:spcBef>
                <a:spcPct val="0"/>
              </a:spcBef>
              <a:defRPr/>
            </a:pPr>
            <a:r>
              <a:rPr lang="nl-BE" altLang="nl-BE" sz="2000" dirty="0">
                <a:cs typeface="Arial" charset="0"/>
              </a:rPr>
              <a:t>Een gerealiseerd VOLTIJDS EQUIVALENT op jaarbasis (= 1.720 uren inhoudelijke werking door een intern personeelslid) wordt als eenheid beschouwd</a:t>
            </a:r>
            <a:endParaRPr lang="nl-BE" sz="2000" dirty="0">
              <a:ea typeface="+mj-ea"/>
              <a:cs typeface="Arial" charset="0"/>
            </a:endParaRPr>
          </a:p>
          <a:p>
            <a:pPr>
              <a:spcBef>
                <a:spcPct val="0"/>
              </a:spcBef>
              <a:defRPr/>
            </a:pPr>
            <a:endParaRPr lang="nl-BE" sz="2000" dirty="0">
              <a:ea typeface="+mj-ea"/>
              <a:cs typeface="Arial" charset="0"/>
            </a:endParaRPr>
          </a:p>
          <a:p>
            <a:pPr>
              <a:spcBef>
                <a:spcPct val="0"/>
              </a:spcBef>
              <a:defRPr/>
            </a:pPr>
            <a:r>
              <a:rPr lang="nl-BE" sz="2000" dirty="0">
                <a:ea typeface="+mj-ea"/>
                <a:cs typeface="Arial" charset="0"/>
              </a:rPr>
              <a:t>Volgende activiteiten worden beschouwd als inhoudelijke werking van het project: uitwerking van alle activiteiten die worden goedgekeurd in actieplan. Ook de uren intern personeel voor verzamelen indicatoren kunnen worden ingebracht.   </a:t>
            </a:r>
          </a:p>
          <a:p>
            <a:pPr>
              <a:spcBef>
                <a:spcPct val="0"/>
              </a:spcBef>
              <a:defRPr/>
            </a:pPr>
            <a:endParaRPr lang="nl-BE" sz="2000" dirty="0">
              <a:ea typeface="+mj-ea"/>
              <a:cs typeface="Arial" charset="0"/>
            </a:endParaRPr>
          </a:p>
          <a:p>
            <a:pPr>
              <a:spcBef>
                <a:spcPct val="0"/>
              </a:spcBef>
              <a:defRPr/>
            </a:pPr>
            <a:r>
              <a:rPr lang="nl-BE" sz="2000" dirty="0">
                <a:ea typeface="+mj-ea"/>
                <a:cs typeface="Arial" charset="0"/>
              </a:rPr>
              <a:t>! Uren die door interne personeelsleden besteed worden aan administratieve taken (zoals bv. bijhouden tijdsregistraties) tellen niet mee als eenheid</a:t>
            </a:r>
          </a:p>
          <a:p>
            <a:pPr>
              <a:spcBef>
                <a:spcPct val="0"/>
              </a:spcBef>
              <a:defRPr/>
            </a:pPr>
            <a:endParaRPr lang="nl-BE" sz="2000" dirty="0">
              <a:ea typeface="+mj-ea"/>
              <a:cs typeface="Arial" charset="0"/>
            </a:endParaRPr>
          </a:p>
        </p:txBody>
      </p:sp>
    </p:spTree>
    <p:extLst>
      <p:ext uri="{BB962C8B-B14F-4D97-AF65-F5344CB8AC3E}">
        <p14:creationId xmlns:p14="http://schemas.microsoft.com/office/powerpoint/2010/main" val="168897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nl-BE" altLang="nl-BE" dirty="0"/>
              <a:t>Kosten en financiering (3) </a:t>
            </a:r>
            <a:br>
              <a:rPr lang="nl-BE" altLang="nl-BE" dirty="0"/>
            </a:br>
            <a:r>
              <a:rPr lang="nl-BE" altLang="nl-BE" sz="3000" dirty="0">
                <a:solidFill>
                  <a:schemeClr val="accent6">
                    <a:lumMod val="60000"/>
                    <a:lumOff val="40000"/>
                  </a:schemeClr>
                </a:solidFill>
              </a:rPr>
              <a:t>Kosten intern personeel</a:t>
            </a:r>
            <a:endParaRPr lang="nl-BE" altLang="nl-BE" dirty="0"/>
          </a:p>
        </p:txBody>
      </p:sp>
      <p:sp>
        <p:nvSpPr>
          <p:cNvPr id="3" name="Tijdelijke aanduiding voor inhoud 2"/>
          <p:cNvSpPr>
            <a:spLocks noGrp="1"/>
          </p:cNvSpPr>
          <p:nvPr>
            <p:ph sz="half" idx="1"/>
          </p:nvPr>
        </p:nvSpPr>
        <p:spPr>
          <a:xfrm>
            <a:off x="1260217" y="2109962"/>
            <a:ext cx="7416000" cy="3672000"/>
          </a:xfrm>
        </p:spPr>
        <p:txBody>
          <a:bodyPr/>
          <a:lstStyle/>
          <a:p>
            <a:pPr>
              <a:spcBef>
                <a:spcPct val="0"/>
              </a:spcBef>
              <a:buNone/>
              <a:defRPr/>
            </a:pPr>
            <a:r>
              <a:rPr lang="nl-BE" sz="2000" b="1" dirty="0">
                <a:ea typeface="+mj-ea"/>
                <a:cs typeface="Arial" charset="0"/>
              </a:rPr>
              <a:t>Bewijsstukken intern personeel</a:t>
            </a:r>
          </a:p>
          <a:p>
            <a:pPr>
              <a:spcBef>
                <a:spcPct val="0"/>
              </a:spcBef>
              <a:buNone/>
              <a:defRPr/>
            </a:pPr>
            <a:endParaRPr lang="nl-BE" sz="2000" b="1" dirty="0">
              <a:ea typeface="+mj-ea"/>
              <a:cs typeface="Arial" charset="0"/>
            </a:endParaRPr>
          </a:p>
          <a:p>
            <a:pPr>
              <a:spcBef>
                <a:spcPct val="0"/>
              </a:spcBef>
              <a:buNone/>
              <a:defRPr/>
            </a:pPr>
            <a:r>
              <a:rPr lang="nl-BE" sz="2000" b="1" dirty="0">
                <a:ea typeface="+mj-ea"/>
                <a:cs typeface="Arial" charset="0"/>
              </a:rPr>
              <a:t>A) Indien Intern personeel (verbonden via arbeidsovereenkomst)</a:t>
            </a:r>
          </a:p>
          <a:p>
            <a:pPr>
              <a:spcBef>
                <a:spcPct val="0"/>
              </a:spcBef>
              <a:buNone/>
              <a:defRPr/>
            </a:pPr>
            <a:endParaRPr lang="nl-BE" sz="2000" b="1" dirty="0">
              <a:ea typeface="+mj-ea"/>
              <a:cs typeface="Arial" charset="0"/>
            </a:endParaRPr>
          </a:p>
          <a:p>
            <a:pPr marL="342900" indent="-342900">
              <a:spcBef>
                <a:spcPct val="0"/>
              </a:spcBef>
              <a:buFont typeface="Arial" panose="020B0604020202020204" pitchFamily="34" charset="0"/>
              <a:buChar char="•"/>
              <a:defRPr/>
            </a:pPr>
            <a:r>
              <a:rPr lang="nl-BE" sz="2000" dirty="0">
                <a:latin typeface="+mn-lt"/>
                <a:ea typeface="+mj-ea"/>
                <a:cs typeface="Arial" charset="0"/>
              </a:rPr>
              <a:t>Loonfiche januari 2018 of eerste maand tewerkstelling (opleveren bij indiening projectvoorstel)</a:t>
            </a:r>
          </a:p>
          <a:p>
            <a:pPr marL="918900" lvl="1" indent="-342900">
              <a:spcBef>
                <a:spcPct val="0"/>
              </a:spcBef>
              <a:buFont typeface="Arial" panose="020B0604020202020204" pitchFamily="34" charset="0"/>
              <a:buChar char="•"/>
              <a:defRPr/>
            </a:pPr>
            <a:r>
              <a:rPr lang="nl-BE" sz="2000" dirty="0">
                <a:latin typeface="+mn-lt"/>
                <a:ea typeface="+mj-ea"/>
                <a:cs typeface="Arial" charset="0"/>
              </a:rPr>
              <a:t>Arbeidsovereenkomst indien in jan 2018 nog niet in dienst</a:t>
            </a:r>
          </a:p>
          <a:p>
            <a:pPr>
              <a:spcBef>
                <a:spcPct val="0"/>
              </a:spcBef>
              <a:buNone/>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r>
              <a:rPr lang="nl-BE" sz="2000" dirty="0">
                <a:latin typeface="+mn-lt"/>
                <a:ea typeface="+mj-ea"/>
                <a:cs typeface="Arial" charset="0"/>
              </a:rPr>
              <a:t>Tijdsregistratie (opleveren bij rapportering)</a:t>
            </a:r>
          </a:p>
          <a:p>
            <a:pPr marL="918900" lvl="1" indent="-342900">
              <a:spcBef>
                <a:spcPct val="0"/>
              </a:spcBef>
              <a:buFont typeface="Arial" panose="020B0604020202020204" pitchFamily="34" charset="0"/>
              <a:buChar char="•"/>
              <a:defRPr/>
            </a:pPr>
            <a:r>
              <a:rPr lang="nl-BE" sz="1800" dirty="0">
                <a:latin typeface="+mn-lt"/>
                <a:ea typeface="+mj-ea"/>
                <a:cs typeface="Arial" charset="0"/>
              </a:rPr>
              <a:t>Aan de hand van opgelegd sjabloon</a:t>
            </a:r>
          </a:p>
          <a:p>
            <a:pPr marL="918900" lvl="1" indent="-342900">
              <a:spcBef>
                <a:spcPct val="0"/>
              </a:spcBef>
              <a:buFont typeface="Arial" panose="020B0604020202020204" pitchFamily="34" charset="0"/>
              <a:buChar char="•"/>
              <a:defRPr/>
            </a:pPr>
            <a:r>
              <a:rPr lang="nl-BE" sz="1800" dirty="0">
                <a:latin typeface="+mn-lt"/>
                <a:ea typeface="+mj-ea"/>
                <a:cs typeface="Arial" charset="0"/>
              </a:rPr>
              <a:t>Op basis van reëel gepresteerde uren</a:t>
            </a:r>
          </a:p>
          <a:p>
            <a:pPr marL="918900" lvl="1" indent="-342900">
              <a:spcBef>
                <a:spcPct val="0"/>
              </a:spcBef>
              <a:buFont typeface="Arial" panose="020B0604020202020204" pitchFamily="34" charset="0"/>
              <a:buChar char="•"/>
              <a:defRPr/>
            </a:pPr>
            <a:r>
              <a:rPr lang="nl-BE" sz="1800" dirty="0">
                <a:latin typeface="+mn-lt"/>
                <a:ea typeface="+mj-ea"/>
                <a:cs typeface="Arial" charset="0"/>
              </a:rPr>
              <a:t>Ondertekenen personeelslid en tegentekenen leidinggevende per maand</a:t>
            </a:r>
          </a:p>
          <a:p>
            <a:pPr marL="918900" lvl="1"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p:txBody>
      </p:sp>
    </p:spTree>
    <p:extLst>
      <p:ext uri="{BB962C8B-B14F-4D97-AF65-F5344CB8AC3E}">
        <p14:creationId xmlns:p14="http://schemas.microsoft.com/office/powerpoint/2010/main" val="1930829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nl-BE" altLang="nl-BE" dirty="0"/>
              <a:t>Kosten en financiering (4) </a:t>
            </a:r>
            <a:br>
              <a:rPr lang="nl-BE" altLang="nl-BE" dirty="0"/>
            </a:br>
            <a:r>
              <a:rPr lang="nl-BE" altLang="nl-BE" sz="3000" dirty="0">
                <a:solidFill>
                  <a:schemeClr val="accent6">
                    <a:lumMod val="60000"/>
                    <a:lumOff val="40000"/>
                  </a:schemeClr>
                </a:solidFill>
              </a:rPr>
              <a:t>Kosten intern personeel</a:t>
            </a:r>
            <a:endParaRPr lang="nl-BE" altLang="nl-BE" dirty="0"/>
          </a:p>
        </p:txBody>
      </p:sp>
      <p:sp>
        <p:nvSpPr>
          <p:cNvPr id="3" name="Tijdelijke aanduiding voor inhoud 2"/>
          <p:cNvSpPr>
            <a:spLocks noGrp="1"/>
          </p:cNvSpPr>
          <p:nvPr>
            <p:ph sz="half" idx="1"/>
          </p:nvPr>
        </p:nvSpPr>
        <p:spPr>
          <a:xfrm>
            <a:off x="1260217" y="2109962"/>
            <a:ext cx="7416000" cy="3672000"/>
          </a:xfrm>
        </p:spPr>
        <p:txBody>
          <a:bodyPr/>
          <a:lstStyle/>
          <a:p>
            <a:pPr>
              <a:spcBef>
                <a:spcPct val="0"/>
              </a:spcBef>
              <a:buNone/>
              <a:defRPr/>
            </a:pPr>
            <a:r>
              <a:rPr lang="nl-BE" sz="1800" b="1" dirty="0">
                <a:ea typeface="+mj-ea"/>
                <a:cs typeface="Arial" charset="0"/>
              </a:rPr>
              <a:t>Bewijsstukken intern personeel</a:t>
            </a:r>
          </a:p>
          <a:p>
            <a:pPr>
              <a:spcBef>
                <a:spcPct val="0"/>
              </a:spcBef>
              <a:buNone/>
              <a:defRPr/>
            </a:pPr>
            <a:endParaRPr lang="nl-BE" sz="1800" b="1" dirty="0">
              <a:ea typeface="+mj-ea"/>
              <a:cs typeface="Arial" charset="0"/>
            </a:endParaRPr>
          </a:p>
          <a:p>
            <a:pPr>
              <a:spcBef>
                <a:spcPct val="0"/>
              </a:spcBef>
              <a:buNone/>
              <a:defRPr/>
            </a:pPr>
            <a:r>
              <a:rPr lang="nl-BE" sz="1800" b="1" dirty="0">
                <a:ea typeface="+mj-ea"/>
                <a:cs typeface="Arial" charset="0"/>
              </a:rPr>
              <a:t>B) Indien Managementvennootschap</a:t>
            </a:r>
          </a:p>
          <a:p>
            <a:pPr>
              <a:spcBef>
                <a:spcPct val="0"/>
              </a:spcBef>
              <a:buNone/>
              <a:defRPr/>
            </a:pPr>
            <a:endParaRPr lang="nl-BE" sz="1800" b="1" dirty="0">
              <a:ea typeface="+mj-ea"/>
              <a:cs typeface="Arial" charset="0"/>
            </a:endParaRPr>
          </a:p>
          <a:p>
            <a:pPr marL="342900" indent="-342900">
              <a:spcBef>
                <a:spcPct val="0"/>
              </a:spcBef>
              <a:buFont typeface="Arial" panose="020B0604020202020204" pitchFamily="34" charset="0"/>
              <a:buChar char="•"/>
              <a:defRPr/>
            </a:pPr>
            <a:r>
              <a:rPr lang="nl-BE" sz="1800" dirty="0">
                <a:latin typeface="+mn-lt"/>
                <a:ea typeface="+mj-ea"/>
                <a:cs typeface="Arial" charset="0"/>
              </a:rPr>
              <a:t>Bewijs oprichting MV en overeenkomst tussen MV en promotor (bij rapportering)</a:t>
            </a:r>
          </a:p>
          <a:p>
            <a:pPr marL="342900" indent="-342900">
              <a:spcBef>
                <a:spcPct val="0"/>
              </a:spcBef>
              <a:buFont typeface="Arial" panose="020B0604020202020204" pitchFamily="34" charset="0"/>
              <a:buChar char="•"/>
              <a:defRPr/>
            </a:pPr>
            <a:r>
              <a:rPr lang="nl-BE" sz="1800" dirty="0">
                <a:latin typeface="+mn-lt"/>
                <a:ea typeface="+mj-ea"/>
                <a:cs typeface="Arial" charset="0"/>
              </a:rPr>
              <a:t>Tijdsregistratie </a:t>
            </a:r>
            <a:r>
              <a:rPr lang="nl-BE" sz="1800" dirty="0">
                <a:cs typeface="Arial" charset="0"/>
              </a:rPr>
              <a:t>(bij rapportering)</a:t>
            </a:r>
            <a:endParaRPr lang="nl-BE" sz="1800" dirty="0">
              <a:latin typeface="+mn-lt"/>
              <a:ea typeface="+mj-ea"/>
              <a:cs typeface="Arial" charset="0"/>
            </a:endParaRPr>
          </a:p>
          <a:p>
            <a:pPr marL="918900" lvl="1" indent="-342900">
              <a:spcBef>
                <a:spcPct val="0"/>
              </a:spcBef>
              <a:buFont typeface="Arial" panose="020B0604020202020204" pitchFamily="34" charset="0"/>
              <a:buChar char="•"/>
              <a:defRPr/>
            </a:pPr>
            <a:r>
              <a:rPr lang="nl-BE" sz="1800" dirty="0">
                <a:latin typeface="+mn-lt"/>
                <a:ea typeface="+mj-ea"/>
                <a:cs typeface="Arial" charset="0"/>
              </a:rPr>
              <a:t>Aan de hand van opgelegd sjabloon</a:t>
            </a:r>
          </a:p>
          <a:p>
            <a:pPr marL="918900" lvl="1" indent="-342900">
              <a:spcBef>
                <a:spcPct val="0"/>
              </a:spcBef>
              <a:buFont typeface="Arial" panose="020B0604020202020204" pitchFamily="34" charset="0"/>
              <a:buChar char="•"/>
              <a:defRPr/>
            </a:pPr>
            <a:r>
              <a:rPr lang="nl-BE" sz="1800" dirty="0">
                <a:latin typeface="+mn-lt"/>
                <a:ea typeface="+mj-ea"/>
                <a:cs typeface="Arial" charset="0"/>
              </a:rPr>
              <a:t>Op basis van reëel gepresteerde uren</a:t>
            </a:r>
          </a:p>
          <a:p>
            <a:pPr marL="918900" lvl="1" indent="-342900">
              <a:spcBef>
                <a:spcPct val="0"/>
              </a:spcBef>
              <a:buFont typeface="Arial" panose="020B0604020202020204" pitchFamily="34" charset="0"/>
              <a:buChar char="•"/>
              <a:defRPr/>
            </a:pPr>
            <a:r>
              <a:rPr lang="nl-BE" sz="1800" dirty="0">
                <a:latin typeface="+mn-lt"/>
                <a:ea typeface="+mj-ea"/>
                <a:cs typeface="Arial" charset="0"/>
              </a:rPr>
              <a:t>Ondertekenen personeelslid en tegentekenen leidinggevende per maand</a:t>
            </a:r>
          </a:p>
          <a:p>
            <a:pPr marL="918900" lvl="1"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p:txBody>
      </p:sp>
    </p:spTree>
    <p:extLst>
      <p:ext uri="{BB962C8B-B14F-4D97-AF65-F5344CB8AC3E}">
        <p14:creationId xmlns:p14="http://schemas.microsoft.com/office/powerpoint/2010/main" val="2882863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nl-BE" altLang="nl-BE" dirty="0"/>
              <a:t>Kosten en financiering (3) </a:t>
            </a:r>
            <a:br>
              <a:rPr lang="nl-BE" altLang="nl-BE" dirty="0"/>
            </a:br>
            <a:r>
              <a:rPr lang="nl-BE" altLang="nl-BE" sz="3000" dirty="0">
                <a:solidFill>
                  <a:schemeClr val="accent6">
                    <a:lumMod val="60000"/>
                    <a:lumOff val="40000"/>
                  </a:schemeClr>
                </a:solidFill>
              </a:rPr>
              <a:t>Kosten intern personeel</a:t>
            </a:r>
            <a:endParaRPr lang="nl-BE" altLang="nl-BE" dirty="0"/>
          </a:p>
        </p:txBody>
      </p:sp>
      <p:sp>
        <p:nvSpPr>
          <p:cNvPr id="3" name="Tijdelijke aanduiding voor inhoud 2"/>
          <p:cNvSpPr>
            <a:spLocks noGrp="1"/>
          </p:cNvSpPr>
          <p:nvPr>
            <p:ph sz="half" idx="1"/>
          </p:nvPr>
        </p:nvSpPr>
        <p:spPr>
          <a:xfrm>
            <a:off x="1260217" y="2109962"/>
            <a:ext cx="7416000" cy="3672000"/>
          </a:xfrm>
        </p:spPr>
        <p:txBody>
          <a:bodyPr/>
          <a:lstStyle/>
          <a:p>
            <a:pPr>
              <a:spcBef>
                <a:spcPct val="0"/>
              </a:spcBef>
              <a:buNone/>
              <a:defRPr/>
            </a:pPr>
            <a:r>
              <a:rPr lang="nl-BE" sz="2000" b="1" dirty="0">
                <a:ea typeface="+mj-ea"/>
                <a:cs typeface="Arial" charset="0"/>
              </a:rPr>
              <a:t>Bewijsstukken intern personeel</a:t>
            </a:r>
          </a:p>
          <a:p>
            <a:pPr>
              <a:spcBef>
                <a:spcPct val="0"/>
              </a:spcBef>
              <a:buNone/>
              <a:defRPr/>
            </a:pPr>
            <a:endParaRPr lang="nl-BE" sz="2000" b="1" dirty="0">
              <a:ea typeface="+mj-ea"/>
              <a:cs typeface="Arial" charset="0"/>
            </a:endParaRPr>
          </a:p>
          <a:p>
            <a:pPr marL="342900" indent="-342900">
              <a:spcBef>
                <a:spcPct val="0"/>
              </a:spcBef>
              <a:buFont typeface="Arial" panose="020B0604020202020204" pitchFamily="34" charset="0"/>
              <a:buChar char="•"/>
              <a:defRPr/>
            </a:pPr>
            <a:r>
              <a:rPr lang="nl-BE" sz="2000" dirty="0">
                <a:latin typeface="+mn-lt"/>
                <a:ea typeface="+mj-ea"/>
                <a:cs typeface="Arial" charset="0"/>
              </a:rPr>
              <a:t>Een functieomschrijving van de functie </a:t>
            </a:r>
            <a:r>
              <a:rPr lang="nl-BE" sz="2000" u="sng" dirty="0">
                <a:latin typeface="+mn-lt"/>
                <a:ea typeface="+mj-ea"/>
                <a:cs typeface="Arial" charset="0"/>
              </a:rPr>
              <a:t>in het project</a:t>
            </a:r>
            <a:r>
              <a:rPr lang="nl-BE" sz="2000" dirty="0">
                <a:latin typeface="+mn-lt"/>
                <a:ea typeface="+mj-ea"/>
                <a:cs typeface="Arial" charset="0"/>
              </a:rPr>
              <a:t> per medewerker</a:t>
            </a:r>
          </a:p>
          <a:p>
            <a:pPr marL="342900" indent="-342900">
              <a:spcBef>
                <a:spcPct val="0"/>
              </a:spcBef>
              <a:buFont typeface="Arial" panose="020B0604020202020204" pitchFamily="34" charset="0"/>
              <a:buChar char="•"/>
              <a:defRPr/>
            </a:pPr>
            <a:r>
              <a:rPr lang="nl-BE" sz="2000" dirty="0" err="1">
                <a:latin typeface="+mn-lt"/>
                <a:ea typeface="+mj-ea"/>
                <a:cs typeface="Arial" charset="0"/>
              </a:rPr>
              <a:t>CV’s</a:t>
            </a:r>
            <a:r>
              <a:rPr lang="nl-BE" sz="2000" dirty="0">
                <a:latin typeface="+mn-lt"/>
                <a:ea typeface="+mj-ea"/>
                <a:cs typeface="Arial" charset="0"/>
              </a:rPr>
              <a:t> van alle interne personeelsleden</a:t>
            </a:r>
          </a:p>
          <a:p>
            <a:pPr marL="342900" indent="-342900">
              <a:spcBef>
                <a:spcPct val="0"/>
              </a:spcBef>
              <a:buFont typeface="Arial" panose="020B0604020202020204" pitchFamily="34" charset="0"/>
              <a:buChar char="•"/>
              <a:defRPr/>
            </a:pPr>
            <a:r>
              <a:rPr lang="nl-BE" sz="2000" dirty="0">
                <a:latin typeface="+mn-lt"/>
                <a:ea typeface="+mj-ea"/>
                <a:cs typeface="Arial" charset="0"/>
              </a:rPr>
              <a:t>Het hoogst behaalde diploma van alle interne personeelsleden</a:t>
            </a:r>
          </a:p>
          <a:p>
            <a:pPr marL="342900" indent="-342900">
              <a:spcBef>
                <a:spcPct val="0"/>
              </a:spcBef>
              <a:buFont typeface="Arial" panose="020B0604020202020204" pitchFamily="34" charset="0"/>
              <a:buChar char="•"/>
              <a:defRPr/>
            </a:pPr>
            <a:r>
              <a:rPr lang="nl-BE" sz="2000" dirty="0">
                <a:latin typeface="+mn-lt"/>
                <a:ea typeface="+mj-ea"/>
                <a:cs typeface="Arial" charset="0"/>
              </a:rPr>
              <a:t>Tijdsregistratie</a:t>
            </a:r>
          </a:p>
          <a:p>
            <a:pPr marL="918900" lvl="1" indent="-342900">
              <a:spcBef>
                <a:spcPct val="0"/>
              </a:spcBef>
              <a:buFont typeface="Arial" panose="020B0604020202020204" pitchFamily="34" charset="0"/>
              <a:buChar char="•"/>
              <a:defRPr/>
            </a:pPr>
            <a:r>
              <a:rPr lang="nl-BE" sz="1800" dirty="0">
                <a:latin typeface="+mn-lt"/>
                <a:ea typeface="+mj-ea"/>
                <a:cs typeface="Arial" charset="0"/>
              </a:rPr>
              <a:t>Aan de hand van opgelegd sjabloon</a:t>
            </a:r>
          </a:p>
          <a:p>
            <a:pPr marL="918900" lvl="1" indent="-342900">
              <a:spcBef>
                <a:spcPct val="0"/>
              </a:spcBef>
              <a:buFont typeface="Arial" panose="020B0604020202020204" pitchFamily="34" charset="0"/>
              <a:buChar char="•"/>
              <a:defRPr/>
            </a:pPr>
            <a:r>
              <a:rPr lang="nl-BE" sz="1800" dirty="0">
                <a:latin typeface="+mn-lt"/>
                <a:ea typeface="+mj-ea"/>
                <a:cs typeface="Arial" charset="0"/>
              </a:rPr>
              <a:t>Op basis van reëel gepresteerde uren</a:t>
            </a:r>
          </a:p>
          <a:p>
            <a:pPr marL="918900" lvl="1" indent="-342900">
              <a:spcBef>
                <a:spcPct val="0"/>
              </a:spcBef>
              <a:buFont typeface="Arial" panose="020B0604020202020204" pitchFamily="34" charset="0"/>
              <a:buChar char="•"/>
              <a:defRPr/>
            </a:pPr>
            <a:r>
              <a:rPr lang="nl-BE" sz="1800" dirty="0">
                <a:latin typeface="+mn-lt"/>
                <a:ea typeface="+mj-ea"/>
                <a:cs typeface="Arial" charset="0"/>
              </a:rPr>
              <a:t>Ondertekenen personeelslid en tegentekenen leidinggevende per maand</a:t>
            </a:r>
          </a:p>
          <a:p>
            <a:pPr marL="918900" lvl="1"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17" y="700707"/>
            <a:ext cx="78200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434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nl-BE" altLang="nl-BE" dirty="0"/>
              <a:t>Kosten en financiering (5) </a:t>
            </a:r>
            <a:br>
              <a:rPr lang="nl-BE" altLang="nl-BE" dirty="0"/>
            </a:br>
            <a:r>
              <a:rPr lang="nl-BE" altLang="nl-BE" sz="3000" dirty="0">
                <a:solidFill>
                  <a:schemeClr val="accent6">
                    <a:lumMod val="60000"/>
                    <a:lumOff val="40000"/>
                  </a:schemeClr>
                </a:solidFill>
              </a:rPr>
              <a:t>Kosten extern personeel</a:t>
            </a:r>
            <a:endParaRPr lang="nl-BE" altLang="nl-BE" dirty="0"/>
          </a:p>
        </p:txBody>
      </p:sp>
      <p:sp>
        <p:nvSpPr>
          <p:cNvPr id="3" name="Tijdelijke aanduiding voor inhoud 2"/>
          <p:cNvSpPr>
            <a:spLocks noGrp="1"/>
          </p:cNvSpPr>
          <p:nvPr>
            <p:ph sz="half" idx="1"/>
          </p:nvPr>
        </p:nvSpPr>
        <p:spPr>
          <a:xfrm>
            <a:off x="1153339" y="2046767"/>
            <a:ext cx="7416000" cy="3672000"/>
          </a:xfrm>
        </p:spPr>
        <p:txBody>
          <a:bodyPr/>
          <a:lstStyle/>
          <a:p>
            <a:pPr>
              <a:buNone/>
              <a:defRPr/>
            </a:pPr>
            <a:r>
              <a:rPr lang="nl-BE" sz="2000" dirty="0">
                <a:ea typeface="+mj-ea"/>
                <a:cs typeface="Arial" charset="0"/>
              </a:rPr>
              <a:t>Enkel oproep 425 Anders Organiseren</a:t>
            </a:r>
          </a:p>
          <a:p>
            <a:pPr>
              <a:buNone/>
              <a:defRPr/>
            </a:pPr>
            <a:endParaRPr lang="nl-BE" sz="2000" dirty="0">
              <a:ea typeface="+mj-ea"/>
              <a:cs typeface="Arial" charset="0"/>
            </a:endParaRPr>
          </a:p>
          <a:p>
            <a:pPr marL="342900" indent="-342900">
              <a:buFont typeface="Wingdings" panose="05000000000000000000" pitchFamily="2" charset="2"/>
              <a:buChar char="§"/>
              <a:defRPr/>
            </a:pPr>
            <a:r>
              <a:rPr lang="nl-BE" sz="2000" dirty="0">
                <a:ea typeface="+mj-ea"/>
                <a:cs typeface="Arial" charset="0"/>
              </a:rPr>
              <a:t>Kosten verbonden aan experten/onderaannemers voor inhoudelijke begeleiding binnen het project (en dus niet voor administratieve ondersteuning)</a:t>
            </a:r>
          </a:p>
          <a:p>
            <a:pPr marL="342900" indent="-342900">
              <a:buFont typeface="Wingdings" panose="05000000000000000000" pitchFamily="2" charset="2"/>
              <a:buChar char="§"/>
              <a:defRPr/>
            </a:pPr>
            <a:r>
              <a:rPr lang="nl-BE" sz="2000" dirty="0">
                <a:ea typeface="+mj-ea"/>
                <a:cs typeface="Arial" charset="0"/>
              </a:rPr>
              <a:t>Maximaal bedrag van 125 euro/uur (all-in) </a:t>
            </a:r>
          </a:p>
          <a:p>
            <a:pPr marL="342900" indent="-342900">
              <a:buFont typeface="Wingdings" panose="05000000000000000000" pitchFamily="2" charset="2"/>
              <a:buChar char="§"/>
              <a:defRPr/>
            </a:pPr>
            <a:r>
              <a:rPr lang="nl-BE" sz="2000" dirty="0">
                <a:ea typeface="+mj-ea"/>
                <a:cs typeface="Arial" charset="0"/>
              </a:rPr>
              <a:t>Terugvorderbare BTW is niet subsidiabel</a:t>
            </a:r>
          </a:p>
          <a:p>
            <a:pPr>
              <a:buNone/>
              <a:defRPr/>
            </a:pPr>
            <a:endParaRPr lang="nl-BE" sz="2000" dirty="0">
              <a:ea typeface="+mj-ea"/>
              <a:cs typeface="Arial" charset="0"/>
            </a:endParaRPr>
          </a:p>
          <a:p>
            <a:pPr>
              <a:buNone/>
              <a:defRPr/>
            </a:pPr>
            <a:endParaRPr lang="nl-BE" sz="2000" dirty="0">
              <a:ea typeface="+mj-ea"/>
              <a:cs typeface="Arial" charset="0"/>
            </a:endParaRPr>
          </a:p>
        </p:txBody>
      </p:sp>
    </p:spTree>
    <p:extLst>
      <p:ext uri="{BB962C8B-B14F-4D97-AF65-F5344CB8AC3E}">
        <p14:creationId xmlns:p14="http://schemas.microsoft.com/office/powerpoint/2010/main" val="9183373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nl-BE" altLang="nl-BE" dirty="0"/>
              <a:t>Kosten en financiering (6) </a:t>
            </a:r>
            <a:br>
              <a:rPr lang="nl-BE" altLang="nl-BE" dirty="0"/>
            </a:br>
            <a:r>
              <a:rPr lang="nl-BE" altLang="nl-BE" sz="3000" dirty="0">
                <a:solidFill>
                  <a:schemeClr val="accent6">
                    <a:lumMod val="60000"/>
                    <a:lumOff val="40000"/>
                  </a:schemeClr>
                </a:solidFill>
              </a:rPr>
              <a:t>Kosten extern personeel</a:t>
            </a:r>
            <a:endParaRPr lang="nl-BE" altLang="nl-BE" dirty="0"/>
          </a:p>
        </p:txBody>
      </p:sp>
      <p:sp>
        <p:nvSpPr>
          <p:cNvPr id="3" name="Tijdelijke aanduiding voor inhoud 2"/>
          <p:cNvSpPr>
            <a:spLocks noGrp="1"/>
          </p:cNvSpPr>
          <p:nvPr>
            <p:ph sz="half" idx="1"/>
          </p:nvPr>
        </p:nvSpPr>
        <p:spPr>
          <a:xfrm>
            <a:off x="1153339" y="2046767"/>
            <a:ext cx="7416000" cy="3672000"/>
          </a:xfrm>
        </p:spPr>
        <p:txBody>
          <a:bodyPr/>
          <a:lstStyle/>
          <a:p>
            <a:pPr>
              <a:buNone/>
              <a:defRPr/>
            </a:pPr>
            <a:r>
              <a:rPr lang="nl-BE" sz="2000" b="1" dirty="0">
                <a:ea typeface="+mj-ea"/>
                <a:cs typeface="Arial" charset="0"/>
              </a:rPr>
              <a:t>Bewijsstukken extern personeel</a:t>
            </a:r>
          </a:p>
          <a:p>
            <a:pPr>
              <a:buNone/>
              <a:defRPr/>
            </a:pPr>
            <a:endParaRPr lang="nl-BE" sz="2000" b="1" dirty="0">
              <a:ea typeface="+mj-ea"/>
              <a:cs typeface="Arial" charset="0"/>
            </a:endParaRPr>
          </a:p>
          <a:p>
            <a:pPr marL="342900" indent="-342900">
              <a:buFont typeface="Wingdings" panose="05000000000000000000" pitchFamily="2" charset="2"/>
              <a:buChar char="§"/>
              <a:defRPr/>
            </a:pPr>
            <a:r>
              <a:rPr lang="nl-BE" sz="2000" dirty="0">
                <a:ea typeface="+mj-ea"/>
                <a:cs typeface="Arial" charset="0"/>
              </a:rPr>
              <a:t>Factuur met vermelding van volgende zaken:</a:t>
            </a:r>
          </a:p>
          <a:p>
            <a:pPr marL="918900" lvl="1" indent="-342900">
              <a:buFont typeface="Wingdings" panose="05000000000000000000" pitchFamily="2" charset="2"/>
              <a:buChar char="§"/>
              <a:defRPr/>
            </a:pPr>
            <a:r>
              <a:rPr lang="nl-BE" sz="2000" dirty="0">
                <a:ea typeface="+mj-ea"/>
                <a:cs typeface="Arial" charset="0"/>
              </a:rPr>
              <a:t>de naam van de uitvoerder,</a:t>
            </a:r>
          </a:p>
          <a:p>
            <a:pPr marL="918900" lvl="1" indent="-342900">
              <a:buFont typeface="Wingdings" panose="05000000000000000000" pitchFamily="2" charset="2"/>
              <a:buChar char="§"/>
              <a:defRPr/>
            </a:pPr>
            <a:r>
              <a:rPr lang="nl-BE" sz="2000" dirty="0">
                <a:ea typeface="+mj-ea"/>
                <a:cs typeface="Arial" charset="0"/>
              </a:rPr>
              <a:t>de omschrijving van de werkelijk geleverde prestaties,</a:t>
            </a:r>
          </a:p>
          <a:p>
            <a:pPr marL="918900" lvl="1" indent="-342900">
              <a:buFont typeface="Wingdings" panose="05000000000000000000" pitchFamily="2" charset="2"/>
              <a:buChar char="§"/>
              <a:defRPr/>
            </a:pPr>
            <a:r>
              <a:rPr lang="nl-BE" sz="2000" dirty="0">
                <a:ea typeface="+mj-ea"/>
                <a:cs typeface="Arial" charset="0"/>
              </a:rPr>
              <a:t>de dagen waarop de prestaties werden geleverd,</a:t>
            </a:r>
          </a:p>
          <a:p>
            <a:pPr marL="918900" lvl="1" indent="-342900">
              <a:buFont typeface="Wingdings" panose="05000000000000000000" pitchFamily="2" charset="2"/>
              <a:buChar char="§"/>
              <a:defRPr/>
            </a:pPr>
            <a:r>
              <a:rPr lang="nl-BE" sz="2000" dirty="0">
                <a:ea typeface="+mj-ea"/>
                <a:cs typeface="Arial" charset="0"/>
              </a:rPr>
              <a:t>de duur van de geleverde prestaties.</a:t>
            </a:r>
          </a:p>
          <a:p>
            <a:pPr marL="918900" lvl="1" indent="-342900">
              <a:buFont typeface="Wingdings" panose="05000000000000000000" pitchFamily="2" charset="2"/>
              <a:buChar char="§"/>
              <a:defRPr/>
            </a:pPr>
            <a:endParaRPr lang="nl-BE" sz="2000" dirty="0">
              <a:ea typeface="+mj-ea"/>
              <a:cs typeface="Arial" charset="0"/>
            </a:endParaRPr>
          </a:p>
          <a:p>
            <a:pPr marL="342900" indent="-342900">
              <a:buFont typeface="Wingdings" panose="05000000000000000000" pitchFamily="2" charset="2"/>
              <a:buChar char="§"/>
              <a:defRPr/>
            </a:pPr>
            <a:r>
              <a:rPr lang="nl-BE" sz="2000" dirty="0">
                <a:ea typeface="+mj-ea"/>
                <a:cs typeface="Arial" charset="0"/>
              </a:rPr>
              <a:t>Marktraadpleging indien de wetgeving overheidsopdrachten van toepassing is</a:t>
            </a:r>
          </a:p>
          <a:p>
            <a:pPr>
              <a:buNone/>
              <a:defRPr/>
            </a:pPr>
            <a:endParaRPr lang="nl-BE" sz="2000" dirty="0">
              <a:ea typeface="+mj-ea"/>
              <a:cs typeface="Arial" charset="0"/>
            </a:endParaRPr>
          </a:p>
        </p:txBody>
      </p:sp>
    </p:spTree>
    <p:extLst>
      <p:ext uri="{BB962C8B-B14F-4D97-AF65-F5344CB8AC3E}">
        <p14:creationId xmlns:p14="http://schemas.microsoft.com/office/powerpoint/2010/main" val="10035534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nl-BE" altLang="nl-BE" dirty="0"/>
              <a:t>Kosten en financiering (7) </a:t>
            </a:r>
            <a:br>
              <a:rPr lang="nl-BE" altLang="nl-BE" dirty="0"/>
            </a:br>
            <a:r>
              <a:rPr lang="nl-BE" altLang="nl-BE" sz="3000" dirty="0">
                <a:solidFill>
                  <a:schemeClr val="accent6">
                    <a:lumMod val="60000"/>
                    <a:lumOff val="40000"/>
                  </a:schemeClr>
                </a:solidFill>
              </a:rPr>
              <a:t>Kosten extern personeel (DLB), indirecte kosten, directe kosten </a:t>
            </a:r>
            <a:r>
              <a:rPr lang="nl-BE" altLang="nl-BE" sz="3000" dirty="0">
                <a:solidFill>
                  <a:schemeClr val="accent6">
                    <a:lumMod val="60000"/>
                    <a:lumOff val="40000"/>
                  </a:schemeClr>
                </a:solidFill>
                <a:sym typeface="Wingdings" panose="05000000000000000000" pitchFamily="2" charset="2"/>
              </a:rPr>
              <a:t> forfait</a:t>
            </a:r>
            <a:r>
              <a:rPr lang="nl-BE" altLang="nl-BE" sz="3000" dirty="0">
                <a:solidFill>
                  <a:schemeClr val="accent6">
                    <a:lumMod val="60000"/>
                    <a:lumOff val="40000"/>
                  </a:schemeClr>
                </a:solidFill>
              </a:rPr>
              <a:t> </a:t>
            </a:r>
            <a:endParaRPr lang="nl-BE" altLang="nl-BE" dirty="0"/>
          </a:p>
        </p:txBody>
      </p:sp>
      <p:sp>
        <p:nvSpPr>
          <p:cNvPr id="3" name="Tijdelijke aanduiding voor inhoud 2"/>
          <p:cNvSpPr>
            <a:spLocks noGrp="1"/>
          </p:cNvSpPr>
          <p:nvPr>
            <p:ph sz="half" idx="1"/>
          </p:nvPr>
        </p:nvSpPr>
        <p:spPr>
          <a:xfrm>
            <a:off x="1283968" y="2419858"/>
            <a:ext cx="7416000" cy="3672000"/>
          </a:xfrm>
        </p:spPr>
        <p:txBody>
          <a:bodyPr/>
          <a:lstStyle/>
          <a:p>
            <a:pPr>
              <a:spcBef>
                <a:spcPct val="0"/>
              </a:spcBef>
              <a:buNone/>
              <a:defRPr/>
            </a:pPr>
            <a:r>
              <a:rPr lang="nl-BE" sz="2000" dirty="0">
                <a:latin typeface="+mn-lt"/>
                <a:ea typeface="+mj-ea"/>
                <a:cs typeface="Arial" charset="0"/>
              </a:rPr>
              <a:t>Alle overige kosten zitten vervat in een forfait dat bovenop de kosten Intern personeel wordt berekend.</a:t>
            </a:r>
          </a:p>
          <a:p>
            <a:pPr>
              <a:spcBef>
                <a:spcPct val="0"/>
              </a:spcBef>
              <a:buNone/>
              <a:defRPr/>
            </a:pPr>
            <a:endParaRPr lang="nl-BE" sz="2000" dirty="0">
              <a:latin typeface="+mn-lt"/>
              <a:ea typeface="+mj-ea"/>
              <a:cs typeface="Arial" charset="0"/>
            </a:endParaRPr>
          </a:p>
          <a:p>
            <a:pPr marL="342900" indent="-342900">
              <a:spcBef>
                <a:spcPct val="0"/>
              </a:spcBef>
              <a:buFont typeface="Wingdings" panose="05000000000000000000" pitchFamily="2" charset="2"/>
              <a:buChar char="§"/>
              <a:defRPr/>
            </a:pPr>
            <a:r>
              <a:rPr lang="nl-BE" sz="2000" dirty="0">
                <a:latin typeface="+mn-lt"/>
                <a:ea typeface="+mj-ea"/>
                <a:cs typeface="Arial" charset="0"/>
              </a:rPr>
              <a:t>Duurzaam loopbaanbeleid:</a:t>
            </a:r>
          </a:p>
          <a:p>
            <a:pPr lvl="1"/>
            <a:r>
              <a:rPr lang="nl-BE" sz="2000" dirty="0">
                <a:latin typeface="+mn-lt"/>
              </a:rPr>
              <a:t>40% voor kosten extern personeel, indirecte kosten en directe kosten</a:t>
            </a:r>
          </a:p>
          <a:p>
            <a:pPr>
              <a:spcBef>
                <a:spcPct val="0"/>
              </a:spcBef>
              <a:buNone/>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r>
              <a:rPr lang="nl-BE" sz="2000" dirty="0">
                <a:latin typeface="+mn-lt"/>
                <a:ea typeface="+mj-ea"/>
                <a:cs typeface="Arial" charset="0"/>
              </a:rPr>
              <a:t>Anders organiseren</a:t>
            </a:r>
          </a:p>
          <a:p>
            <a:pPr lvl="1"/>
            <a:r>
              <a:rPr lang="nl-BE" sz="2000" dirty="0">
                <a:latin typeface="+mn-lt"/>
              </a:rPr>
              <a:t>10,37% voor directe kosten </a:t>
            </a:r>
          </a:p>
          <a:p>
            <a:pPr lvl="1"/>
            <a:r>
              <a:rPr lang="nl-BE" sz="2000" dirty="0">
                <a:latin typeface="+mn-lt"/>
              </a:rPr>
              <a:t>15% voor indirecte kosten</a:t>
            </a:r>
            <a:endParaRPr lang="nl-BE" sz="2000" dirty="0">
              <a:latin typeface="Arial" charset="0"/>
              <a:ea typeface="+mj-ea"/>
              <a:cs typeface="Arial" charset="0"/>
            </a:endParaRPr>
          </a:p>
          <a:p>
            <a:pPr>
              <a:spcBef>
                <a:spcPct val="0"/>
              </a:spcBef>
              <a:buNone/>
              <a:defRPr/>
            </a:pPr>
            <a:endParaRPr lang="nl-BE" sz="2000" dirty="0">
              <a:latin typeface="Arial" charset="0"/>
              <a:ea typeface="+mj-ea"/>
              <a:cs typeface="Arial" charset="0"/>
            </a:endParaRPr>
          </a:p>
        </p:txBody>
      </p:sp>
    </p:spTree>
    <p:extLst>
      <p:ext uri="{BB962C8B-B14F-4D97-AF65-F5344CB8AC3E}">
        <p14:creationId xmlns:p14="http://schemas.microsoft.com/office/powerpoint/2010/main" val="36740958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r>
              <a:rPr lang="nl-BE" altLang="nl-BE" dirty="0"/>
              <a:t>Kosten en financiering (8) </a:t>
            </a:r>
            <a:br>
              <a:rPr lang="nl-BE" altLang="nl-BE" dirty="0"/>
            </a:br>
            <a:r>
              <a:rPr lang="nl-BE" altLang="nl-BE" sz="3000" dirty="0">
                <a:solidFill>
                  <a:schemeClr val="accent6">
                    <a:lumMod val="60000"/>
                    <a:lumOff val="40000"/>
                  </a:schemeClr>
                </a:solidFill>
              </a:rPr>
              <a:t>Financiering</a:t>
            </a:r>
            <a:endParaRPr lang="nl-BE" altLang="nl-BE" dirty="0"/>
          </a:p>
        </p:txBody>
      </p:sp>
      <p:sp>
        <p:nvSpPr>
          <p:cNvPr id="3" name="Tijdelijke aanduiding voor inhoud 2"/>
          <p:cNvSpPr>
            <a:spLocks noGrp="1"/>
          </p:cNvSpPr>
          <p:nvPr>
            <p:ph sz="half" idx="1"/>
          </p:nvPr>
        </p:nvSpPr>
        <p:spPr>
          <a:xfrm>
            <a:off x="1272093" y="1994039"/>
            <a:ext cx="7416000" cy="3672000"/>
          </a:xfrm>
        </p:spPr>
        <p:txBody>
          <a:bodyPr/>
          <a:lstStyle/>
          <a:p>
            <a:pPr>
              <a:spcBef>
                <a:spcPct val="0"/>
              </a:spcBef>
              <a:defRPr/>
            </a:pPr>
            <a:r>
              <a:rPr lang="nl-BE" sz="2000" dirty="0">
                <a:ea typeface="+mj-ea"/>
                <a:cs typeface="Arial" charset="0"/>
              </a:rPr>
              <a:t>Maximale subsidie van 80.000 EUR per project</a:t>
            </a:r>
          </a:p>
          <a:p>
            <a:pPr lvl="1">
              <a:spcBef>
                <a:spcPct val="0"/>
              </a:spcBef>
              <a:defRPr/>
            </a:pPr>
            <a:r>
              <a:rPr lang="nl-BE" sz="2000" dirty="0">
                <a:ea typeface="+mj-ea"/>
                <a:cs typeface="Arial" charset="0"/>
              </a:rPr>
              <a:t>- Maximaal 32.000 euro ESF (40%)</a:t>
            </a:r>
          </a:p>
          <a:p>
            <a:pPr lvl="1">
              <a:spcBef>
                <a:spcPct val="0"/>
              </a:spcBef>
              <a:defRPr/>
            </a:pPr>
            <a:r>
              <a:rPr lang="nl-BE" sz="2000" dirty="0">
                <a:ea typeface="+mj-ea"/>
                <a:cs typeface="Arial" charset="0"/>
              </a:rPr>
              <a:t>- Maximaal 48.000 euro VCF (60%)</a:t>
            </a:r>
          </a:p>
          <a:p>
            <a:pPr>
              <a:spcBef>
                <a:spcPct val="0"/>
              </a:spcBef>
              <a:defRPr/>
            </a:pPr>
            <a:endParaRPr lang="nl-BE" sz="2000" dirty="0">
              <a:ea typeface="+mj-ea"/>
              <a:cs typeface="Arial" charset="0"/>
            </a:endParaRPr>
          </a:p>
          <a:p>
            <a:pPr>
              <a:spcBef>
                <a:spcPct val="0"/>
              </a:spcBef>
              <a:defRPr/>
            </a:pPr>
            <a:r>
              <a:rPr lang="nl-BE" sz="2000" dirty="0">
                <a:ea typeface="+mj-ea"/>
                <a:cs typeface="Arial" charset="0"/>
              </a:rPr>
              <a:t>Private cofinanciering van minimaal 30% voor </a:t>
            </a:r>
            <a:r>
              <a:rPr lang="nl-BE" sz="2000" dirty="0" err="1">
                <a:ea typeface="+mj-ea"/>
                <a:cs typeface="Arial" charset="0"/>
              </a:rPr>
              <a:t>KMO’s</a:t>
            </a:r>
            <a:r>
              <a:rPr lang="nl-BE" sz="2000" dirty="0">
                <a:ea typeface="+mj-ea"/>
                <a:cs typeface="Arial" charset="0"/>
              </a:rPr>
              <a:t> en 50% voor </a:t>
            </a:r>
            <a:r>
              <a:rPr lang="nl-BE" sz="2000" dirty="0" err="1">
                <a:ea typeface="+mj-ea"/>
                <a:cs typeface="Arial" charset="0"/>
              </a:rPr>
              <a:t>GO’s</a:t>
            </a:r>
            <a:endParaRPr lang="nl-BE" sz="2000" dirty="0">
              <a:ea typeface="+mj-ea"/>
              <a:cs typeface="Arial" charset="0"/>
            </a:endParaRPr>
          </a:p>
          <a:p>
            <a:pPr marL="0" indent="0">
              <a:spcBef>
                <a:spcPct val="0"/>
              </a:spcBef>
              <a:buFont typeface="Wingdings" pitchFamily="2" charset="2"/>
              <a:buNone/>
              <a:defRPr/>
            </a:pPr>
            <a:endParaRPr lang="nl-BE" sz="2000" dirty="0">
              <a:ea typeface="+mj-ea"/>
              <a:cs typeface="Arial" charset="0"/>
            </a:endParaRPr>
          </a:p>
          <a:p>
            <a:pPr>
              <a:spcBef>
                <a:spcPct val="0"/>
              </a:spcBef>
              <a:defRPr/>
            </a:pPr>
            <a:r>
              <a:rPr lang="nl-BE" sz="2000" dirty="0" err="1">
                <a:ea typeface="+mj-ea"/>
                <a:cs typeface="Arial" charset="0"/>
              </a:rPr>
              <a:t>Additionaliteit</a:t>
            </a:r>
            <a:endParaRPr lang="nl-BE" sz="2000" dirty="0">
              <a:ea typeface="+mj-ea"/>
              <a:cs typeface="Arial" charset="0"/>
            </a:endParaRPr>
          </a:p>
          <a:p>
            <a:pPr lvl="1">
              <a:spcBef>
                <a:spcPct val="0"/>
              </a:spcBef>
              <a:defRPr/>
            </a:pPr>
            <a:r>
              <a:rPr lang="nl-BE" sz="1600" dirty="0">
                <a:ea typeface="+mj-ea"/>
                <a:cs typeface="Arial" charset="0"/>
              </a:rPr>
              <a:t>ESF bedrag kan pas berekend worden na vastlegging van de andere financieringsbronnen</a:t>
            </a:r>
          </a:p>
          <a:p>
            <a:pPr lvl="1">
              <a:spcBef>
                <a:spcPct val="0"/>
              </a:spcBef>
              <a:defRPr/>
            </a:pPr>
            <a:r>
              <a:rPr lang="nl-BE" sz="1600" dirty="0">
                <a:ea typeface="+mj-ea"/>
                <a:cs typeface="Arial" charset="0"/>
              </a:rPr>
              <a:t>Met andere woorden: de andere financieringsbronnen dienen eerst berekend en benut te worden</a:t>
            </a:r>
          </a:p>
          <a:p>
            <a:pPr lvl="1">
              <a:spcBef>
                <a:spcPct val="0"/>
              </a:spcBef>
              <a:defRPr/>
            </a:pPr>
            <a:r>
              <a:rPr lang="nl-BE" sz="1600" dirty="0">
                <a:ea typeface="+mj-ea"/>
                <a:cs typeface="Arial" charset="0"/>
              </a:rPr>
              <a:t>Belangrijk dus om eventuele cofinanciering vanuit andere instanties reeds bij aanvraag te melden!</a:t>
            </a:r>
          </a:p>
          <a:p>
            <a:pPr>
              <a:spcBef>
                <a:spcPct val="0"/>
              </a:spcBef>
              <a:defRPr/>
            </a:pPr>
            <a:endParaRPr lang="nl-BE" sz="2000" dirty="0">
              <a:latin typeface="Arial" charset="0"/>
              <a:ea typeface="+mj-ea"/>
              <a:cs typeface="Arial" charset="0"/>
            </a:endParaRPr>
          </a:p>
          <a:p>
            <a:pPr>
              <a:spcBef>
                <a:spcPct val="0"/>
              </a:spcBef>
              <a:defRPr/>
            </a:pPr>
            <a:endParaRPr lang="nl-BE" sz="2000" dirty="0">
              <a:latin typeface="Arial" charset="0"/>
              <a:ea typeface="+mj-ea"/>
              <a:cs typeface="Arial" charset="0"/>
            </a:endParaRPr>
          </a:p>
        </p:txBody>
      </p:sp>
    </p:spTree>
    <p:extLst>
      <p:ext uri="{BB962C8B-B14F-4D97-AF65-F5344CB8AC3E}">
        <p14:creationId xmlns:p14="http://schemas.microsoft.com/office/powerpoint/2010/main" val="498289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dirty="0"/>
              <a:t>Kosten en financiering (8)</a:t>
            </a:r>
            <a:br>
              <a:rPr lang="nl-BE" altLang="nl-BE" dirty="0"/>
            </a:br>
            <a:r>
              <a:rPr lang="nl-BE" altLang="nl-BE" dirty="0"/>
              <a:t>Sjabloon</a:t>
            </a:r>
            <a:endParaRPr lang="nl-BE" dirty="0"/>
          </a:p>
        </p:txBody>
      </p:sp>
      <p:pic>
        <p:nvPicPr>
          <p:cNvPr id="4" name="Tijdelijke aanduiding voor inhoud 3">
            <a:hlinkClick r:id="rId2" action="ppaction://hlinkfile"/>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16463" y="2027656"/>
            <a:ext cx="5174673" cy="3445625"/>
          </a:xfrm>
          <a:prstGeom prst="rect">
            <a:avLst/>
          </a:prstGeom>
        </p:spPr>
      </p:pic>
    </p:spTree>
    <p:extLst>
      <p:ext uri="{BB962C8B-B14F-4D97-AF65-F5344CB8AC3E}">
        <p14:creationId xmlns:p14="http://schemas.microsoft.com/office/powerpoint/2010/main" val="1245202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nl-BE" altLang="nl-BE"/>
              <a:t>Overheidsopdrachten</a:t>
            </a:r>
            <a:br>
              <a:rPr lang="nl-BE" altLang="nl-BE"/>
            </a:br>
            <a:endParaRPr lang="nl-BE" altLang="nl-BE" dirty="0"/>
          </a:p>
        </p:txBody>
      </p:sp>
      <p:sp>
        <p:nvSpPr>
          <p:cNvPr id="24579" name="Tijdelijke aanduiding voor inhoud 2"/>
          <p:cNvSpPr>
            <a:spLocks noGrp="1"/>
          </p:cNvSpPr>
          <p:nvPr>
            <p:ph sz="half" idx="1"/>
          </p:nvPr>
        </p:nvSpPr>
        <p:spPr/>
        <p:txBody>
          <a:bodyPr/>
          <a:lstStyle/>
          <a:p>
            <a:r>
              <a:rPr lang="nl-BE"/>
              <a:t>Wetgeving overheidsopdrachten</a:t>
            </a:r>
          </a:p>
          <a:p>
            <a:pPr lvl="1"/>
            <a:r>
              <a:rPr lang="nl-BE"/>
              <a:t>4 Categorieën :</a:t>
            </a:r>
          </a:p>
          <a:p>
            <a:pPr lvl="2"/>
            <a:r>
              <a:rPr lang="nl-BE"/>
              <a:t>De overheid </a:t>
            </a:r>
          </a:p>
          <a:p>
            <a:pPr lvl="2"/>
            <a:r>
              <a:rPr lang="nl-BE"/>
              <a:t>Organisaties die aan bepaalde voorwaarden voldoen</a:t>
            </a:r>
          </a:p>
          <a:p>
            <a:pPr lvl="2"/>
            <a:r>
              <a:rPr lang="nl-BE"/>
              <a:t>Privaatrechtelijke universiteiten</a:t>
            </a:r>
          </a:p>
          <a:p>
            <a:pPr lvl="2"/>
            <a:r>
              <a:rPr lang="nl-BE"/>
              <a:t>Privaatrechtelijke ondernemingen die bepaalde werken laten uitvoeren (bouwwerken die niet gesubsidieerd worden door ESF)</a:t>
            </a:r>
          </a:p>
          <a:p>
            <a:endParaRPr lang="nl-BE" dirty="0"/>
          </a:p>
        </p:txBody>
      </p:sp>
    </p:spTree>
    <p:extLst>
      <p:ext uri="{BB962C8B-B14F-4D97-AF65-F5344CB8AC3E}">
        <p14:creationId xmlns:p14="http://schemas.microsoft.com/office/powerpoint/2010/main" val="332089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dirty="0"/>
              <a:t>Een ESF project (4)</a:t>
            </a:r>
            <a:br>
              <a:rPr lang="nl-BE" dirty="0"/>
            </a:br>
            <a:r>
              <a:rPr lang="nl-BE" sz="3000" dirty="0">
                <a:solidFill>
                  <a:schemeClr val="accent6">
                    <a:lumMod val="60000"/>
                    <a:lumOff val="40000"/>
                  </a:schemeClr>
                </a:solidFill>
              </a:rPr>
              <a:t>C</a:t>
            </a:r>
            <a:r>
              <a:rPr lang="nl-BE" altLang="nl-BE" sz="3000" dirty="0">
                <a:solidFill>
                  <a:schemeClr val="accent6">
                    <a:lumMod val="60000"/>
                    <a:lumOff val="40000"/>
                  </a:schemeClr>
                </a:solidFill>
              </a:rPr>
              <a:t>riteria organisatieniveau</a:t>
            </a:r>
            <a:endParaRPr lang="nl-BE" sz="3000" dirty="0"/>
          </a:p>
        </p:txBody>
      </p:sp>
      <p:sp>
        <p:nvSpPr>
          <p:cNvPr id="3" name="Tijdelijke aanduiding voor inhoud 2"/>
          <p:cNvSpPr>
            <a:spLocks noGrp="1"/>
          </p:cNvSpPr>
          <p:nvPr>
            <p:ph sz="half" idx="1"/>
          </p:nvPr>
        </p:nvSpPr>
        <p:spPr>
          <a:xfrm>
            <a:off x="1296000" y="1915200"/>
            <a:ext cx="7721000" cy="3672000"/>
          </a:xfrm>
        </p:spPr>
        <p:txBody>
          <a:bodyPr/>
          <a:lstStyle/>
          <a:p>
            <a:pPr>
              <a:buNone/>
            </a:pPr>
            <a:r>
              <a:rPr lang="nl-BE" altLang="nl-BE" sz="2400" b="1" dirty="0"/>
              <a:t>Mogelijkheden kwaliteitsbewijs</a:t>
            </a:r>
          </a:p>
          <a:p>
            <a:r>
              <a:rPr lang="nl-BE" altLang="nl-BE" sz="2000" dirty="0"/>
              <a:t>Kwaliteitsopstap die geldig was tot eind september 2013 via een goedgekeurde kwaliteitspaper of een geldend ESF-kwaliteitslabel. Deze geldigheid werd namelijk verlengd tot eind 2019</a:t>
            </a:r>
          </a:p>
          <a:p>
            <a:r>
              <a:rPr lang="nl-BE" altLang="nl-BE" sz="2000" dirty="0"/>
              <a:t>Gemandateerden door VDAB</a:t>
            </a:r>
          </a:p>
          <a:p>
            <a:pPr lvl="0"/>
            <a:r>
              <a:rPr lang="nl-BE" altLang="nl-BE" sz="2000" dirty="0"/>
              <a:t>Een overig kwaliteitslabel uit de lijst van gelijkgestelde </a:t>
            </a:r>
            <a:r>
              <a:rPr lang="nl-BE" altLang="nl-BE" sz="2000" dirty="0" err="1"/>
              <a:t>labels</a:t>
            </a:r>
            <a:r>
              <a:rPr lang="nl-BE" altLang="nl-BE" sz="2000" dirty="0"/>
              <a:t>, erkend door ESF Vlaanderen (</a:t>
            </a:r>
            <a:r>
              <a:rPr lang="nl-BE" sz="2000" u="sng" dirty="0">
                <a:hlinkClick r:id="rId3"/>
              </a:rPr>
              <a:t>http://www.esf-vlaanderen.be/nl/kwaliteitsopstap</a:t>
            </a:r>
            <a:r>
              <a:rPr lang="nl-BE" sz="2000" dirty="0"/>
              <a:t>) </a:t>
            </a:r>
          </a:p>
          <a:p>
            <a:pPr lvl="0" algn="just"/>
            <a:r>
              <a:rPr lang="nl-BE" altLang="nl-BE" sz="2000" dirty="0"/>
              <a:t>Indien geen kwaliteitsbewijs aanwezig: invullen van kwaliteitsluik (</a:t>
            </a:r>
            <a:r>
              <a:rPr lang="nl-BE" altLang="nl-BE" sz="2000" dirty="0" err="1"/>
              <a:t>excelfile</a:t>
            </a:r>
            <a:r>
              <a:rPr lang="nl-BE" altLang="nl-BE" sz="2000" dirty="0"/>
              <a:t>) en opname daarvan in onze applicatie als bijlage bij projectvoorstel</a:t>
            </a:r>
          </a:p>
          <a:p>
            <a:pPr lvl="0">
              <a:buNone/>
            </a:pPr>
            <a:r>
              <a:rPr lang="nl-BE" altLang="nl-BE" sz="2000" b="1" dirty="0"/>
              <a:t>Dit attest is essentieel voor de opstart van het project en dient bezorgd te worden bij indiening van het projectvoorstel!</a:t>
            </a:r>
          </a:p>
          <a:p>
            <a:pPr lvl="1">
              <a:buFont typeface="Wingdings" pitchFamily="2" charset="2"/>
              <a:buChar char="Ø"/>
            </a:pPr>
            <a:endParaRPr lang="nl-NL" altLang="nl-BE" sz="1800" dirty="0">
              <a:sym typeface="Wingdings" pitchFamily="2" charset="2"/>
            </a:endParaRPr>
          </a:p>
          <a:p>
            <a:pPr>
              <a:defRPr/>
            </a:pPr>
            <a:endParaRPr lang="nl-BE" sz="2600" dirty="0">
              <a:latin typeface="+mn-lt"/>
            </a:endParaRPr>
          </a:p>
          <a:p>
            <a:pPr>
              <a:buNone/>
              <a:defRPr/>
            </a:pPr>
            <a:r>
              <a:rPr lang="nl-NL" sz="1800" dirty="0">
                <a:latin typeface="+mn-lt"/>
                <a:sym typeface="Wingdings" pitchFamily="2" charset="2"/>
              </a:rPr>
              <a:t>	</a:t>
            </a:r>
            <a:endParaRPr lang="nl-NL" altLang="nl-BE" sz="1800" dirty="0">
              <a:sym typeface="Wingdings" pitchFamily="2" charset="2"/>
            </a:endParaRPr>
          </a:p>
          <a:p>
            <a:endParaRPr lang="nl-BE" dirty="0"/>
          </a:p>
        </p:txBody>
      </p:sp>
    </p:spTree>
    <p:extLst>
      <p:ext uri="{BB962C8B-B14F-4D97-AF65-F5344CB8AC3E}">
        <p14:creationId xmlns:p14="http://schemas.microsoft.com/office/powerpoint/2010/main" val="18390198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nl-BE" altLang="nl-BE" dirty="0"/>
              <a:t>Overheidsopdrachten (2)</a:t>
            </a:r>
            <a:br>
              <a:rPr lang="nl-BE" altLang="nl-BE" dirty="0"/>
            </a:br>
            <a:endParaRPr lang="nl-BE" altLang="nl-BE" dirty="0"/>
          </a:p>
        </p:txBody>
      </p:sp>
      <p:sp>
        <p:nvSpPr>
          <p:cNvPr id="21507" name="Tijdelijke aanduiding voor inhoud 2"/>
          <p:cNvSpPr>
            <a:spLocks noGrp="1"/>
          </p:cNvSpPr>
          <p:nvPr>
            <p:ph sz="half" idx="1"/>
          </p:nvPr>
        </p:nvSpPr>
        <p:spPr/>
        <p:txBody>
          <a:bodyPr/>
          <a:lstStyle/>
          <a:p>
            <a:r>
              <a:rPr lang="nl-BE"/>
              <a:t>Overheid:</a:t>
            </a:r>
          </a:p>
          <a:p>
            <a:pPr lvl="1"/>
            <a:r>
              <a:rPr lang="nl-BE"/>
              <a:t>Gemeenschappen, gewesten, provincies en gemeenten</a:t>
            </a:r>
          </a:p>
          <a:p>
            <a:pPr lvl="1"/>
            <a:r>
              <a:rPr lang="nl-BE"/>
              <a:t>Organisaties van algemeen nut, publiekrechtelijke verenigingen, OCMW ‘s en verenigingen die opgericht zijn door verschillende aanbestedende overheden onder deze categorie.</a:t>
            </a:r>
          </a:p>
          <a:p>
            <a:endParaRPr lang="nl-BE" altLang="nl-BE" dirty="0"/>
          </a:p>
        </p:txBody>
      </p:sp>
    </p:spTree>
    <p:extLst>
      <p:ext uri="{BB962C8B-B14F-4D97-AF65-F5344CB8AC3E}">
        <p14:creationId xmlns:p14="http://schemas.microsoft.com/office/powerpoint/2010/main" val="10469738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el 1"/>
          <p:cNvSpPr>
            <a:spLocks noGrp="1"/>
          </p:cNvSpPr>
          <p:nvPr>
            <p:ph type="title"/>
          </p:nvPr>
        </p:nvSpPr>
        <p:spPr/>
        <p:txBody>
          <a:bodyPr/>
          <a:lstStyle/>
          <a:p>
            <a:r>
              <a:rPr lang="nl-BE" altLang="nl-BE"/>
              <a:t>Overheidsopdrachten (3)</a:t>
            </a:r>
            <a:endParaRPr lang="nl-BE" altLang="nl-BE" dirty="0"/>
          </a:p>
        </p:txBody>
      </p:sp>
      <p:sp>
        <p:nvSpPr>
          <p:cNvPr id="3" name="Tijdelijke aanduiding voor inhoud 2"/>
          <p:cNvSpPr>
            <a:spLocks noGrp="1"/>
          </p:cNvSpPr>
          <p:nvPr>
            <p:ph sz="half" idx="1"/>
          </p:nvPr>
        </p:nvSpPr>
        <p:spPr>
          <a:xfrm>
            <a:off x="1296000" y="1915200"/>
            <a:ext cx="7416000" cy="3909404"/>
          </a:xfrm>
        </p:spPr>
        <p:txBody>
          <a:bodyPr/>
          <a:lstStyle/>
          <a:p>
            <a:pPr>
              <a:buNone/>
            </a:pPr>
            <a:r>
              <a:rPr lang="nl-BE" sz="1800" dirty="0"/>
              <a:t>Organisaties die aan bepaalde voorwaarden voldoen</a:t>
            </a:r>
          </a:p>
          <a:p>
            <a:pPr lvl="1"/>
            <a:r>
              <a:rPr lang="nl-BE" sz="1800" dirty="0"/>
              <a:t>Opgericht met specifiek doel te voorzien in behoeften die niet louter van industriële of commerciële aard zijn (een algemeen belang hebben) EN met een overwegende overheidsinvloed</a:t>
            </a:r>
          </a:p>
          <a:p>
            <a:r>
              <a:rPr lang="nl-BE" sz="1800" dirty="0"/>
              <a:t> Doel van algemeen belang:</a:t>
            </a:r>
          </a:p>
          <a:p>
            <a:pPr lvl="2"/>
            <a:r>
              <a:rPr lang="nl-BE" sz="1800" dirty="0"/>
              <a:t>Opgericht of wijzigende doelstelling</a:t>
            </a:r>
          </a:p>
          <a:p>
            <a:pPr lvl="2"/>
            <a:r>
              <a:rPr lang="nl-BE" sz="1800" dirty="0"/>
              <a:t>Staat tegenover een doel van commerciële of industriële aard, “komt ten goede aan de gemeenschap” </a:t>
            </a:r>
          </a:p>
          <a:p>
            <a:pPr lvl="2"/>
            <a:r>
              <a:rPr lang="nl-BE" sz="1800" dirty="0"/>
              <a:t>Een commercieel/ industrieel doel sluit een algemeen doel niet uit</a:t>
            </a:r>
          </a:p>
          <a:p>
            <a:r>
              <a:rPr lang="nl-BE" sz="1800" dirty="0"/>
              <a:t>Overwegende overheidsinvloed:</a:t>
            </a:r>
          </a:p>
          <a:p>
            <a:pPr lvl="2"/>
            <a:r>
              <a:rPr lang="nl-BE" sz="1800" dirty="0"/>
              <a:t>Organisatie voor meer dan de helft gefinancierd wordt door de overheid</a:t>
            </a:r>
          </a:p>
          <a:p>
            <a:pPr lvl="2"/>
            <a:r>
              <a:rPr lang="nl-BE" sz="1800" dirty="0"/>
              <a:t>Het beheer onderworpen is aan de overheid</a:t>
            </a:r>
          </a:p>
          <a:p>
            <a:pPr lvl="2"/>
            <a:r>
              <a:rPr lang="nl-BE" sz="1800" dirty="0"/>
              <a:t>Directie of de raad van toezicht samengesteld is door de overheid.</a:t>
            </a:r>
          </a:p>
          <a:p>
            <a:pPr>
              <a:buNone/>
            </a:pPr>
            <a:endParaRPr lang="nl-BE" dirty="0"/>
          </a:p>
        </p:txBody>
      </p:sp>
    </p:spTree>
    <p:extLst>
      <p:ext uri="{BB962C8B-B14F-4D97-AF65-F5344CB8AC3E}">
        <p14:creationId xmlns:p14="http://schemas.microsoft.com/office/powerpoint/2010/main" val="4063415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nl-BE" altLang="nl-BE"/>
              <a:t>Overheidsopdrachten (4)</a:t>
            </a:r>
            <a:endParaRPr lang="nl-BE" altLang="nl-BE" dirty="0"/>
          </a:p>
        </p:txBody>
      </p:sp>
      <p:sp>
        <p:nvSpPr>
          <p:cNvPr id="81923" name="Tijdelijke aanduiding voor inhoud 2"/>
          <p:cNvSpPr>
            <a:spLocks noGrp="1"/>
          </p:cNvSpPr>
          <p:nvPr>
            <p:ph sz="half" idx="1"/>
          </p:nvPr>
        </p:nvSpPr>
        <p:spPr/>
        <p:txBody>
          <a:bodyPr/>
          <a:lstStyle/>
          <a:p>
            <a:r>
              <a:rPr lang="nl-BE" altLang="nl-BE" sz="2000" dirty="0"/>
              <a:t>Wetgeving van toepassing voor aankopen van:</a:t>
            </a:r>
          </a:p>
          <a:p>
            <a:pPr lvl="1"/>
            <a:r>
              <a:rPr lang="nl-BE" altLang="nl-BE" sz="2000" dirty="0"/>
              <a:t>diensten (extern personeel)</a:t>
            </a:r>
          </a:p>
          <a:p>
            <a:pPr lvl="1"/>
            <a:r>
              <a:rPr lang="nl-BE" altLang="nl-BE" sz="2000" dirty="0"/>
              <a:t>leveringen (directe kosten)</a:t>
            </a:r>
          </a:p>
          <a:p>
            <a:pPr lvl="1"/>
            <a:r>
              <a:rPr lang="nl-BE" altLang="nl-BE" sz="2000" dirty="0"/>
              <a:t>werken</a:t>
            </a:r>
          </a:p>
          <a:p>
            <a:r>
              <a:rPr lang="nl-BE" altLang="nl-BE" sz="2000" dirty="0"/>
              <a:t>Procedure volgen, </a:t>
            </a:r>
            <a:r>
              <a:rPr lang="nl-BE" altLang="nl-BE" sz="2000" u="sng" dirty="0"/>
              <a:t>afhankelijk van grootte bedrag en type aankoop</a:t>
            </a:r>
          </a:p>
          <a:p>
            <a:pPr>
              <a:buNone/>
            </a:pPr>
            <a:endParaRPr lang="nl-NL" altLang="nl-BE" sz="2000" dirty="0">
              <a:solidFill>
                <a:srgbClr val="FF0000"/>
              </a:solidFill>
            </a:endParaRPr>
          </a:p>
          <a:p>
            <a:pPr>
              <a:buNone/>
            </a:pPr>
            <a:r>
              <a:rPr lang="nl-NL" altLang="nl-BE" sz="2000" dirty="0">
                <a:solidFill>
                  <a:srgbClr val="FF0000"/>
                </a:solidFill>
              </a:rPr>
              <a:t>Het drempelbedrag voor de aankoop van diensten is verhoogd van 8 500 euro naar 30 000 euro. </a:t>
            </a:r>
            <a:endParaRPr lang="nl-BE" altLang="nl-BE" sz="2000" dirty="0">
              <a:solidFill>
                <a:srgbClr val="FF0000"/>
              </a:solidFill>
            </a:endParaRPr>
          </a:p>
          <a:p>
            <a:pPr>
              <a:buNone/>
            </a:pPr>
            <a:endParaRPr lang="nl-BE" sz="2000" dirty="0"/>
          </a:p>
        </p:txBody>
      </p:sp>
    </p:spTree>
    <p:extLst>
      <p:ext uri="{BB962C8B-B14F-4D97-AF65-F5344CB8AC3E}">
        <p14:creationId xmlns:p14="http://schemas.microsoft.com/office/powerpoint/2010/main" val="962709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r>
              <a:rPr lang="nl-BE" altLang="nl-BE" dirty="0"/>
              <a:t>De </a:t>
            </a:r>
            <a:r>
              <a:rPr lang="nl-BE" altLang="nl-BE" dirty="0" err="1"/>
              <a:t>minimis</a:t>
            </a:r>
            <a:endParaRPr lang="nl-BE" altLang="nl-BE" dirty="0"/>
          </a:p>
        </p:txBody>
      </p:sp>
      <p:sp>
        <p:nvSpPr>
          <p:cNvPr id="23555" name="Tijdelijke aanduiding voor inhoud 2"/>
          <p:cNvSpPr>
            <a:spLocks noGrp="1"/>
          </p:cNvSpPr>
          <p:nvPr>
            <p:ph sz="half" idx="1"/>
          </p:nvPr>
        </p:nvSpPr>
        <p:spPr/>
        <p:txBody>
          <a:bodyPr/>
          <a:lstStyle/>
          <a:p>
            <a:pPr>
              <a:buNone/>
              <a:defRPr/>
            </a:pPr>
            <a:r>
              <a:rPr lang="nl-BE" altLang="nl-BE" sz="2000" b="1" u="sng" dirty="0"/>
              <a:t>De </a:t>
            </a:r>
            <a:r>
              <a:rPr lang="nl-BE" altLang="nl-BE" sz="2000" b="1" u="sng" dirty="0" err="1"/>
              <a:t>minimis</a:t>
            </a:r>
            <a:endParaRPr lang="nl-BE" altLang="nl-BE" sz="2000" b="1" u="sng" dirty="0"/>
          </a:p>
          <a:p>
            <a:pPr>
              <a:defRPr/>
            </a:pPr>
            <a:r>
              <a:rPr lang="nl-BE" sz="2000" dirty="0"/>
              <a:t>Uitgangspunt: verbod op staatssteun </a:t>
            </a:r>
          </a:p>
          <a:p>
            <a:pPr marL="457200" lvl="1" indent="0">
              <a:buNone/>
              <a:defRPr/>
            </a:pPr>
            <a:r>
              <a:rPr lang="nl-BE" sz="2000" dirty="0"/>
              <a:t>Staatssteun is steun die mogelijks de vrije markt verstoord, doordat bepaalde bedrijven voordelen kregen ten opzichte van andere</a:t>
            </a:r>
          </a:p>
          <a:p>
            <a:pPr>
              <a:defRPr/>
            </a:pPr>
            <a:r>
              <a:rPr lang="nl-BE" altLang="nl-BE" sz="2000" dirty="0"/>
              <a:t>Uitzondering: De </a:t>
            </a:r>
            <a:r>
              <a:rPr lang="nl-BE" altLang="nl-BE" sz="2000" dirty="0" err="1"/>
              <a:t>minimis</a:t>
            </a:r>
            <a:endParaRPr lang="nl-BE" altLang="nl-BE" sz="2000" dirty="0"/>
          </a:p>
          <a:p>
            <a:pPr lvl="1">
              <a:buNone/>
              <a:defRPr/>
            </a:pPr>
            <a:r>
              <a:rPr lang="nl-BE" altLang="nl-BE" sz="2000" dirty="0"/>
              <a:t>Als steunbedrag te laag is om de markt te verstoren</a:t>
            </a:r>
          </a:p>
          <a:p>
            <a:pPr>
              <a:buNone/>
              <a:defRPr/>
            </a:pPr>
            <a:endParaRPr lang="nl-BE" altLang="nl-BE" sz="2000" dirty="0">
              <a:sym typeface="Wingdings" pitchFamily="2" charset="2"/>
            </a:endParaRPr>
          </a:p>
          <a:p>
            <a:pPr>
              <a:buNone/>
              <a:defRPr/>
            </a:pPr>
            <a:r>
              <a:rPr lang="nl-BE" altLang="nl-BE" sz="2000" dirty="0">
                <a:sym typeface="Wingdings" pitchFamily="2" charset="2"/>
              </a:rPr>
              <a:t> </a:t>
            </a:r>
            <a:r>
              <a:rPr lang="nl-BE" altLang="nl-BE" sz="2000" dirty="0"/>
              <a:t>Maximum 200.000 euro in de laatste 3 boekjaren per organisatie</a:t>
            </a:r>
            <a:endParaRPr lang="nl-NL" altLang="nl-BE" sz="2000" dirty="0"/>
          </a:p>
          <a:p>
            <a:pPr marL="57150" indent="0" eaLnBrk="1" hangingPunct="1">
              <a:buFontTx/>
              <a:buNone/>
              <a:defRPr/>
            </a:pPr>
            <a:endParaRPr lang="nl-BE" dirty="0"/>
          </a:p>
          <a:p>
            <a:pPr marL="457200" lvl="1" indent="0" eaLnBrk="1" hangingPunct="1">
              <a:buFontTx/>
              <a:buNone/>
              <a:defRPr/>
            </a:pPr>
            <a:endParaRPr lang="nl-BE" sz="2400" dirty="0"/>
          </a:p>
          <a:p>
            <a:pPr>
              <a:defRPr/>
            </a:pPr>
            <a:endParaRPr lang="nl-BE" altLang="nl-BE" dirty="0"/>
          </a:p>
        </p:txBody>
      </p:sp>
    </p:spTree>
    <p:extLst>
      <p:ext uri="{BB962C8B-B14F-4D97-AF65-F5344CB8AC3E}">
        <p14:creationId xmlns:p14="http://schemas.microsoft.com/office/powerpoint/2010/main" val="14162551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nl-BE" altLang="nl-BE"/>
              <a:t>De minimis (2)</a:t>
            </a:r>
            <a:endParaRPr lang="nl-BE" altLang="nl-BE" dirty="0"/>
          </a:p>
        </p:txBody>
      </p:sp>
      <p:sp>
        <p:nvSpPr>
          <p:cNvPr id="23555" name="Tijdelijke aanduiding voor inhoud 2"/>
          <p:cNvSpPr>
            <a:spLocks noGrp="1"/>
          </p:cNvSpPr>
          <p:nvPr>
            <p:ph sz="half" idx="1"/>
          </p:nvPr>
        </p:nvSpPr>
        <p:spPr/>
        <p:txBody>
          <a:bodyPr/>
          <a:lstStyle/>
          <a:p>
            <a:endParaRPr lang="nl-BE" altLang="nl-BE" dirty="0"/>
          </a:p>
          <a:p>
            <a:r>
              <a:rPr lang="nl-BE" altLang="nl-BE" dirty="0"/>
              <a:t>Bedrag is uitbetaalde bedrag per organisatie, tenzij nog geen uitbetaling, dan bedrag van goedkeuring</a:t>
            </a:r>
          </a:p>
          <a:p>
            <a:endParaRPr lang="nl-BE" altLang="nl-BE" dirty="0"/>
          </a:p>
          <a:p>
            <a:r>
              <a:rPr lang="nl-BE" altLang="nl-BE" dirty="0"/>
              <a:t>Tijdstip is moment van aanvraag van de steun</a:t>
            </a:r>
          </a:p>
          <a:p>
            <a:endParaRPr lang="nl-BE" altLang="nl-BE" dirty="0"/>
          </a:p>
          <a:p>
            <a:r>
              <a:rPr lang="nl-BE" altLang="nl-BE" dirty="0"/>
              <a:t>Bijlagen op te laden: verklaring </a:t>
            </a:r>
            <a:r>
              <a:rPr lang="nl-BE" altLang="nl-BE"/>
              <a:t>op eer</a:t>
            </a:r>
            <a:endParaRPr lang="nl-BE" altLang="nl-BE" dirty="0"/>
          </a:p>
          <a:p>
            <a:pPr>
              <a:buNone/>
            </a:pPr>
            <a:endParaRPr lang="nl-BE" altLang="nl-BE" dirty="0"/>
          </a:p>
          <a:p>
            <a:pPr>
              <a:buNone/>
            </a:pPr>
            <a:endParaRPr lang="nl-BE" dirty="0"/>
          </a:p>
          <a:p>
            <a:pPr lvl="1"/>
            <a:endParaRPr lang="nl-BE" dirty="0"/>
          </a:p>
          <a:p>
            <a:endParaRPr lang="nl-BE" altLang="nl-BE" dirty="0"/>
          </a:p>
        </p:txBody>
      </p:sp>
    </p:spTree>
    <p:extLst>
      <p:ext uri="{BB962C8B-B14F-4D97-AF65-F5344CB8AC3E}">
        <p14:creationId xmlns:p14="http://schemas.microsoft.com/office/powerpoint/2010/main" val="18262647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p:cNvSpPr>
            <a:spLocks noGrp="1"/>
          </p:cNvSpPr>
          <p:nvPr>
            <p:ph type="title"/>
          </p:nvPr>
        </p:nvSpPr>
        <p:spPr/>
        <p:txBody>
          <a:bodyPr/>
          <a:lstStyle/>
          <a:p>
            <a:r>
              <a:rPr lang="nl-BE" altLang="nl-BE" dirty="0"/>
              <a:t>Vragen</a:t>
            </a:r>
          </a:p>
        </p:txBody>
      </p:sp>
      <p:sp>
        <p:nvSpPr>
          <p:cNvPr id="2" name="Tijdelijke aanduiding voor inhoud 1"/>
          <p:cNvSpPr>
            <a:spLocks noGrp="1"/>
          </p:cNvSpPr>
          <p:nvPr>
            <p:ph sz="half" idx="1"/>
          </p:nvPr>
        </p:nvSpPr>
        <p:spPr/>
        <p:txBody>
          <a:bodyPr/>
          <a:lstStyle/>
          <a:p>
            <a:endParaRPr lang="nl-BE"/>
          </a:p>
        </p:txBody>
      </p:sp>
      <p:sp>
        <p:nvSpPr>
          <p:cNvPr id="4" name="Rectangle 4"/>
          <p:cNvSpPr txBox="1">
            <a:spLocks noChangeArrowheads="1"/>
          </p:cNvSpPr>
          <p:nvPr/>
        </p:nvSpPr>
        <p:spPr bwMode="auto">
          <a:xfrm>
            <a:off x="609038" y="2924175"/>
            <a:ext cx="8229600" cy="1873250"/>
          </a:xfrm>
          <a:prstGeom prst="rect">
            <a:avLst/>
          </a:prstGeom>
          <a:solidFill>
            <a:schemeClr val="bg1"/>
          </a:solidFill>
          <a:ln w="38100">
            <a:solidFill>
              <a:srgbClr val="3722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7F004D"/>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7F004D"/>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7F004D"/>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7F004D"/>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F004D"/>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F004D"/>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F004D"/>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F004D"/>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F004D"/>
              </a:buClr>
              <a:buFont typeface="Wingdings" pitchFamily="2" charset="2"/>
              <a:buChar char="§"/>
              <a:defRPr sz="2000">
                <a:solidFill>
                  <a:schemeClr val="tx1"/>
                </a:solidFill>
                <a:latin typeface="+mn-lt"/>
              </a:defRPr>
            </a:lvl9pPr>
          </a:lstStyle>
          <a:p>
            <a:pPr marL="0" indent="0" algn="ctr" eaLnBrk="1" hangingPunct="1">
              <a:buFont typeface="Wingdings" pitchFamily="2" charset="2"/>
              <a:buNone/>
              <a:defRPr/>
            </a:pPr>
            <a:endParaRPr lang="nl-BE" altLang="nl-BE" kern="0" dirty="0"/>
          </a:p>
          <a:p>
            <a:pPr marL="0" indent="0" algn="ctr" eaLnBrk="1" hangingPunct="1">
              <a:buFont typeface="Wingdings" pitchFamily="2" charset="2"/>
              <a:buNone/>
              <a:defRPr/>
            </a:pPr>
            <a:r>
              <a:rPr lang="nl-BE" altLang="nl-BE" sz="3800" b="1" kern="0" dirty="0">
                <a:solidFill>
                  <a:srgbClr val="840056"/>
                </a:solidFill>
              </a:rPr>
              <a:t>VRAGEN?</a:t>
            </a:r>
          </a:p>
          <a:p>
            <a:pPr marL="0" indent="0" algn="ctr" eaLnBrk="1" hangingPunct="1">
              <a:buFont typeface="Wingdings" pitchFamily="2" charset="2"/>
              <a:buNone/>
              <a:defRPr/>
            </a:pPr>
            <a:endParaRPr lang="nl-NL" altLang="nl-BE" kern="0" dirty="0">
              <a:latin typeface="Palatino Linotype" pitchFamily="18" charset="0"/>
            </a:endParaRPr>
          </a:p>
        </p:txBody>
      </p:sp>
      <p:pic>
        <p:nvPicPr>
          <p:cNvPr id="84997" name="Picture 5" descr="https://encrypted-tbn3.gstatic.com/images?q=tbn:ANd9GcTIHUczQ87oaTB-eF1Xi2uhhSagW31dEoQ9u8AIVKcPuvKg1GCpuiSiZ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03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097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p:txBody>
          <a:bodyPr/>
          <a:lstStyle/>
          <a:p>
            <a:pPr marL="514350" indent="-514350"/>
            <a:r>
              <a:rPr lang="nl-BE" altLang="nl-BE" sz="3800">
                <a:cs typeface="Arial" charset="0"/>
              </a:rPr>
              <a:t>CONTACT</a:t>
            </a:r>
          </a:p>
        </p:txBody>
      </p:sp>
      <p:sp>
        <p:nvSpPr>
          <p:cNvPr id="25603" name="Tijdelijke aanduiding voor inhoud 2"/>
          <p:cNvSpPr>
            <a:spLocks noGrp="1"/>
          </p:cNvSpPr>
          <p:nvPr>
            <p:ph idx="1"/>
          </p:nvPr>
        </p:nvSpPr>
        <p:spPr>
          <a:xfrm>
            <a:off x="818328" y="1547650"/>
            <a:ext cx="7416000" cy="3672000"/>
          </a:xfrm>
        </p:spPr>
        <p:txBody>
          <a:bodyPr/>
          <a:lstStyle/>
          <a:p>
            <a:pPr lvl="1" eaLnBrk="1" hangingPunct="1">
              <a:lnSpc>
                <a:spcPct val="90000"/>
              </a:lnSpc>
              <a:defRPr/>
            </a:pPr>
            <a:r>
              <a:rPr lang="nl-BE" dirty="0"/>
              <a:t>Oproep 424 Duurzaam Loopbaanbeleid</a:t>
            </a:r>
          </a:p>
          <a:p>
            <a:pPr marL="457200" lvl="1" indent="0">
              <a:buNone/>
              <a:defRPr/>
            </a:pPr>
            <a:r>
              <a:rPr lang="nl-BE" dirty="0"/>
              <a:t>	</a:t>
            </a:r>
            <a:r>
              <a:rPr lang="nl-BE" dirty="0">
                <a:hlinkClick r:id="rId3"/>
              </a:rPr>
              <a:t>nikas.goossens@wse.vlaanderen.be</a:t>
            </a:r>
            <a:r>
              <a:rPr lang="nl-BE" dirty="0"/>
              <a:t> - 02/552.83.08</a:t>
            </a:r>
          </a:p>
          <a:p>
            <a:pPr marL="457200" lvl="1" indent="0">
              <a:buNone/>
              <a:defRPr/>
            </a:pPr>
            <a:r>
              <a:rPr lang="nl-BE" dirty="0"/>
              <a:t>	</a:t>
            </a:r>
            <a:r>
              <a:rPr lang="nl-BE" dirty="0">
                <a:hlinkClick r:id="rId4"/>
              </a:rPr>
              <a:t>catherine.bonnarens@wse.vlaanderen.be</a:t>
            </a:r>
            <a:r>
              <a:rPr lang="nl-BE" dirty="0"/>
              <a:t> - 02/552.83.05 </a:t>
            </a:r>
          </a:p>
          <a:p>
            <a:pPr marL="457200" lvl="1" indent="0">
              <a:buNone/>
              <a:defRPr/>
            </a:pPr>
            <a:r>
              <a:rPr lang="nl-BE" dirty="0"/>
              <a:t>	</a:t>
            </a:r>
            <a:r>
              <a:rPr lang="nl-BE" dirty="0">
                <a:hlinkClick r:id="rId5"/>
              </a:rPr>
              <a:t>sofie.bogaerts@wse.vlaanderen.be</a:t>
            </a:r>
            <a:r>
              <a:rPr lang="nl-BE" dirty="0"/>
              <a:t> - </a:t>
            </a:r>
            <a:r>
              <a:rPr lang="nl-NL" dirty="0"/>
              <a:t>02/552.83.04</a:t>
            </a:r>
          </a:p>
          <a:p>
            <a:pPr lvl="1">
              <a:defRPr/>
            </a:pPr>
            <a:endParaRPr lang="nl-BE" dirty="0"/>
          </a:p>
          <a:p>
            <a:pPr lvl="1">
              <a:defRPr/>
            </a:pPr>
            <a:r>
              <a:rPr lang="nl-BE" dirty="0"/>
              <a:t>Oproep 425 Anders Organiseren</a:t>
            </a:r>
          </a:p>
          <a:p>
            <a:pPr marL="457200" lvl="1" indent="0">
              <a:buNone/>
              <a:defRPr/>
            </a:pPr>
            <a:r>
              <a:rPr lang="nl-BE" dirty="0"/>
              <a:t>	</a:t>
            </a:r>
            <a:r>
              <a:rPr lang="nl-BE" dirty="0">
                <a:hlinkClick r:id="rId6"/>
              </a:rPr>
              <a:t>wouter.verdonck@wse.vlaanderen.be</a:t>
            </a:r>
            <a:r>
              <a:rPr lang="nl-BE" dirty="0"/>
              <a:t> - 02/552.83.43</a:t>
            </a:r>
          </a:p>
          <a:p>
            <a:pPr marL="457200" lvl="1" indent="0">
              <a:buNone/>
              <a:defRPr/>
            </a:pPr>
            <a:r>
              <a:rPr lang="nl-BE" dirty="0"/>
              <a:t>	</a:t>
            </a:r>
            <a:r>
              <a:rPr lang="nl-BE" dirty="0">
                <a:hlinkClick r:id="rId7"/>
              </a:rPr>
              <a:t>eline.vermeersch@wse.vlaanderen.be</a:t>
            </a:r>
            <a:r>
              <a:rPr lang="nl-BE" dirty="0"/>
              <a:t> - 02/552.83.44 </a:t>
            </a:r>
          </a:p>
          <a:p>
            <a:pPr marL="457200" lvl="1" indent="0">
              <a:buNone/>
              <a:defRPr/>
            </a:pPr>
            <a:r>
              <a:rPr lang="nl-BE" dirty="0"/>
              <a:t>	</a:t>
            </a:r>
          </a:p>
          <a:p>
            <a:pPr lvl="1">
              <a:defRPr/>
            </a:pPr>
            <a:r>
              <a:rPr lang="nl-BE" dirty="0"/>
              <a:t>Helpdesk ESF-applicatie</a:t>
            </a:r>
          </a:p>
          <a:p>
            <a:pPr marL="457200" lvl="1" indent="0" eaLnBrk="1" hangingPunct="1">
              <a:lnSpc>
                <a:spcPct val="90000"/>
              </a:lnSpc>
              <a:buFont typeface="Wingdings" pitchFamily="2" charset="2"/>
              <a:buNone/>
              <a:defRPr/>
            </a:pPr>
            <a:r>
              <a:rPr lang="nl-BE" dirty="0"/>
              <a:t>	</a:t>
            </a:r>
            <a:r>
              <a:rPr lang="nl-BE" dirty="0">
                <a:hlinkClick r:id="rId8"/>
              </a:rPr>
              <a:t>esfsupport@vlaanderen.be</a:t>
            </a:r>
            <a:r>
              <a:rPr lang="nl-BE" dirty="0"/>
              <a:t>  </a:t>
            </a:r>
          </a:p>
          <a:p>
            <a:pPr lvl="1" eaLnBrk="1" hangingPunct="1">
              <a:lnSpc>
                <a:spcPct val="90000"/>
              </a:lnSpc>
              <a:buFont typeface="Wingdings" pitchFamily="2" charset="2"/>
              <a:buNone/>
              <a:defRPr/>
            </a:pPr>
            <a:r>
              <a:rPr lang="nl-BE" dirty="0"/>
              <a:t>		</a:t>
            </a:r>
            <a:endParaRPr lang="nl-NL" dirty="0"/>
          </a:p>
          <a:p>
            <a:pPr marL="0" indent="0">
              <a:buFont typeface="Wingdings" pitchFamily="2" charset="2"/>
              <a:buNone/>
              <a:defRPr/>
            </a:pPr>
            <a:endParaRPr lang="nl-BE" altLang="nl-BE" dirty="0"/>
          </a:p>
        </p:txBody>
      </p:sp>
      <p:pic>
        <p:nvPicPr>
          <p:cNvPr id="86020" name="Afbeelding 3" descr="http://thumbs.dreamstime.com/x/geplaatste-de-knopen-van-het-contact-e-mail-envelop-telefoon-mobi-25491570.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5560" y="4608371"/>
            <a:ext cx="1912937"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9717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nl-BE" altLang="nl-BE" dirty="0"/>
              <a:t>Een ESF project (5)</a:t>
            </a:r>
            <a:br>
              <a:rPr lang="nl-BE" altLang="nl-BE" dirty="0"/>
            </a:br>
            <a:r>
              <a:rPr lang="nl-BE" altLang="nl-BE" sz="3000" dirty="0">
                <a:solidFill>
                  <a:schemeClr val="accent6">
                    <a:lumMod val="60000"/>
                    <a:lumOff val="40000"/>
                  </a:schemeClr>
                </a:solidFill>
              </a:rPr>
              <a:t>Criteria projectniveau</a:t>
            </a:r>
            <a:endParaRPr lang="nl-BE" altLang="nl-BE" sz="3000" dirty="0"/>
          </a:p>
        </p:txBody>
      </p:sp>
      <p:sp>
        <p:nvSpPr>
          <p:cNvPr id="3" name="Tijdelijke aanduiding voor inhoud 2"/>
          <p:cNvSpPr>
            <a:spLocks noGrp="1"/>
          </p:cNvSpPr>
          <p:nvPr>
            <p:ph sz="half" idx="1"/>
          </p:nvPr>
        </p:nvSpPr>
        <p:spPr/>
        <p:txBody>
          <a:bodyPr/>
          <a:lstStyle/>
          <a:p>
            <a:r>
              <a:rPr lang="nl-BE" dirty="0"/>
              <a:t>Het projectvoorstel moet opgesteld zijn in het </a:t>
            </a:r>
            <a:r>
              <a:rPr lang="nl-BE" b="1" dirty="0"/>
              <a:t>Nederlands</a:t>
            </a:r>
            <a:r>
              <a:rPr lang="nl-BE" dirty="0"/>
              <a:t> (ontvankelijkheidscriterium)</a:t>
            </a:r>
          </a:p>
          <a:p>
            <a:endParaRPr lang="nl-BE" dirty="0"/>
          </a:p>
          <a:p>
            <a:pPr>
              <a:buNone/>
            </a:pPr>
            <a:endParaRPr lang="nl-BE" dirty="0"/>
          </a:p>
          <a:p>
            <a:r>
              <a:rPr lang="nl-BE" dirty="0"/>
              <a:t>Het projectvoorstel moet </a:t>
            </a:r>
            <a:r>
              <a:rPr lang="nl-BE" b="1" dirty="0"/>
              <a:t>uiterlijk 30 maart 2018 </a:t>
            </a:r>
            <a:r>
              <a:rPr lang="nl-BE" dirty="0"/>
              <a:t>opgeladen worden via de </a:t>
            </a:r>
            <a:r>
              <a:rPr lang="nl-BE" b="1" dirty="0"/>
              <a:t>ESF-applicatie </a:t>
            </a:r>
            <a:r>
              <a:rPr lang="nl-BE" dirty="0"/>
              <a:t>(ontvankelijkheidscriterium)</a:t>
            </a:r>
            <a:endParaRPr lang="nl-NL" dirty="0"/>
          </a:p>
          <a:p>
            <a:endParaRPr lang="nl-BE" dirty="0"/>
          </a:p>
        </p:txBody>
      </p:sp>
    </p:spTree>
    <p:extLst>
      <p:ext uri="{BB962C8B-B14F-4D97-AF65-F5344CB8AC3E}">
        <p14:creationId xmlns:p14="http://schemas.microsoft.com/office/powerpoint/2010/main" val="395278717"/>
      </p:ext>
    </p:extLst>
  </p:cSld>
  <p:clrMapOvr>
    <a:masterClrMapping/>
  </p:clrMapOvr>
</p:sld>
</file>

<file path=ppt/theme/theme1.xml><?xml version="1.0" encoding="utf-8"?>
<a:theme xmlns:a="http://schemas.openxmlformats.org/drawingml/2006/main" name="Powerpoint_ESF_ Blauw">
  <a:themeElements>
    <a:clrScheme name="ESF">
      <a:dk1>
        <a:srgbClr val="373636"/>
      </a:dk1>
      <a:lt1>
        <a:sysClr val="window" lastClr="FFFFFF"/>
      </a:lt1>
      <a:dk2>
        <a:srgbClr val="6B6B6B"/>
      </a:dk2>
      <a:lt2>
        <a:srgbClr val="F6F5F3"/>
      </a:lt2>
      <a:accent1>
        <a:srgbClr val="003399"/>
      </a:accent1>
      <a:accent2>
        <a:srgbClr val="FFEB00"/>
      </a:accent2>
      <a:accent3>
        <a:srgbClr val="373636"/>
      </a:accent3>
      <a:accent4>
        <a:srgbClr val="003399"/>
      </a:accent4>
      <a:accent5>
        <a:srgbClr val="FFEB00"/>
      </a:accent5>
      <a:accent6>
        <a:srgbClr val="373636"/>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ESF">
      <a:dk1>
        <a:srgbClr val="373636"/>
      </a:dk1>
      <a:lt1>
        <a:sysClr val="window" lastClr="FFFFFF"/>
      </a:lt1>
      <a:dk2>
        <a:srgbClr val="6B6B6B"/>
      </a:dk2>
      <a:lt2>
        <a:srgbClr val="F6F5F3"/>
      </a:lt2>
      <a:accent1>
        <a:srgbClr val="003399"/>
      </a:accent1>
      <a:accent2>
        <a:srgbClr val="FFEB00"/>
      </a:accent2>
      <a:accent3>
        <a:srgbClr val="373636"/>
      </a:accent3>
      <a:accent4>
        <a:srgbClr val="003399"/>
      </a:accent4>
      <a:accent5>
        <a:srgbClr val="FFEB00"/>
      </a:accent5>
      <a:accent6>
        <a:srgbClr val="373636"/>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4D3385003ED647861829B6EE255DC4" ma:contentTypeVersion="0" ma:contentTypeDescription="Een nieuw document maken." ma:contentTypeScope="" ma:versionID="84c3311e997da8091c7b4e4d5304bc2d">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9D5907-3878-4C48-AD73-A4B14DD3020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1412CD-B92A-4057-8EFD-BE6A67D57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FD1535E-CA47-4826-8646-A051D81CB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Powerpoint_ESF_ Blauw</Template>
  <TotalTime>2467</TotalTime>
  <Words>6871</Words>
  <Application>Microsoft Office PowerPoint</Application>
  <PresentationFormat>Diavoorstelling (4:3)</PresentationFormat>
  <Paragraphs>817</Paragraphs>
  <Slides>86</Slides>
  <Notes>59</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86</vt:i4>
      </vt:variant>
    </vt:vector>
  </HeadingPairs>
  <TitlesOfParts>
    <vt:vector size="97" baseType="lpstr">
      <vt:lpstr>Arial</vt:lpstr>
      <vt:lpstr>Palatino</vt:lpstr>
      <vt:lpstr>FlandersArtSans-Bold</vt:lpstr>
      <vt:lpstr>FlandersArtSerif-Regular</vt:lpstr>
      <vt:lpstr>Palatino Linotype</vt:lpstr>
      <vt:lpstr>Calibri</vt:lpstr>
      <vt:lpstr>FlandersArtSans-Regular</vt:lpstr>
      <vt:lpstr>Wingdings</vt:lpstr>
      <vt:lpstr>FlandersArtSans-Light</vt:lpstr>
      <vt:lpstr>Powerpoint_ESF_ Blauw</vt:lpstr>
      <vt:lpstr>Aangepast ontwerp</vt:lpstr>
      <vt:lpstr>Oproepen Duurzaam Loopbaanbeleid &amp; Anders Organiseren </vt:lpstr>
      <vt:lpstr>Agenda</vt:lpstr>
      <vt:lpstr>Wat is ESF?</vt:lpstr>
      <vt:lpstr>Wat is ESF? (2)</vt:lpstr>
      <vt:lpstr>Een ESF project</vt:lpstr>
      <vt:lpstr>Een ESF project (2)</vt:lpstr>
      <vt:lpstr>Een ESF project (3) Criteria organisatieniveau</vt:lpstr>
      <vt:lpstr>Een ESF project (4) Criteria organisatieniveau</vt:lpstr>
      <vt:lpstr>Een ESF project (5) Criteria projectniveau</vt:lpstr>
      <vt:lpstr>Oproep 424/425 - algemeen  Subsidiëring</vt:lpstr>
      <vt:lpstr>Oproep 424/425 - algemeen (2)  Hoe indienen? </vt:lpstr>
      <vt:lpstr>Oproep 424/425 - algemeen (3)  Hoe indienen? </vt:lpstr>
      <vt:lpstr>Oproep 424/425 - algemeen (4)  Hoe indienen? </vt:lpstr>
      <vt:lpstr>Oproep 424/425 - algemeen (5)  Hoe indienen? </vt:lpstr>
      <vt:lpstr>Oproep 424/425 - algemeen (6)  Wanneer?</vt:lpstr>
      <vt:lpstr>Oproep 424/425 - algemeen (7)  Opvolging</vt:lpstr>
      <vt:lpstr>Oproep 424/425 - algemeen (8)  Opvolging</vt:lpstr>
      <vt:lpstr>Oproep 425 Duurzaam Loopbaanbeleid (DLB) </vt:lpstr>
      <vt:lpstr>Oproep DLB - doelstelling</vt:lpstr>
      <vt:lpstr>Oproep DLB - resultaat</vt:lpstr>
      <vt:lpstr>Oproep DLB - wie kan promotor zijn? </vt:lpstr>
      <vt:lpstr>Oproep DLB - welke acties? Actiekader</vt:lpstr>
      <vt:lpstr>Oproep DLB - welke acties? (2) Actiekader </vt:lpstr>
      <vt:lpstr>Oproep DLB - welke acties? (3) Actiekader </vt:lpstr>
      <vt:lpstr>Oproep DLB - welke acties? (4) Actiekader</vt:lpstr>
      <vt:lpstr>Oproep DLB - welke acties? (5) </vt:lpstr>
      <vt:lpstr>Oproep DLB - welke acties? (6) </vt:lpstr>
      <vt:lpstr>Oproep DLB - welke acties? (7) </vt:lpstr>
      <vt:lpstr>PowerPoint-presentatie</vt:lpstr>
      <vt:lpstr>Oproep DLB - welke acties? (8) </vt:lpstr>
      <vt:lpstr>Opmaak projectvoorstel DLB</vt:lpstr>
      <vt:lpstr>Opmaak projectvoorstel DLB (2)  1. inhoudelijke analyse </vt:lpstr>
      <vt:lpstr>Opmaak projectvoorstel DLB (3) 1. inhoudelijke analyse</vt:lpstr>
      <vt:lpstr>Opmaak projectvoorstel DLB (4) 1. inhoudelijke analyse</vt:lpstr>
      <vt:lpstr>Opmaak projectvoorstel DLB (5)  1. inhoudelijke analyse</vt:lpstr>
      <vt:lpstr>Opmaak projectvoorstel DLB (6)  1. inhoudelijke analyse</vt:lpstr>
      <vt:lpstr>Opmaak projectvoorstel DLB (7) 1. inhoudelijke analyse</vt:lpstr>
      <vt:lpstr>Opmaak projectvoorstel DLB (8)  1. inhoudelijke analyse</vt:lpstr>
      <vt:lpstr>Opmaak projectvoorstel DLB (9)  1. inhoudelijke analyse</vt:lpstr>
      <vt:lpstr>Opmaak projectvoorstel DLB (10)  2. projectplanning</vt:lpstr>
      <vt:lpstr>Opmaak projectvoorstel DLB (11)  2. projectplanning</vt:lpstr>
      <vt:lpstr>Opmaak projectvoorstel DLB (12)  3. financiële begroting</vt:lpstr>
      <vt:lpstr>Opmaak projectvoorstel DLB (13)  3. financiële begroting</vt:lpstr>
      <vt:lpstr>Opmaak projectvoorstel DLB (15) Volledige informatie</vt:lpstr>
      <vt:lpstr>Opmaak projectvoorstel DLB (16) Volledige informatie</vt:lpstr>
      <vt:lpstr>Oproep 425 Anders Organiseren (AO) </vt:lpstr>
      <vt:lpstr>Oproep AO - doelstelling</vt:lpstr>
      <vt:lpstr>Oproep AO - waarom?</vt:lpstr>
      <vt:lpstr>Oproep AO - waarom? (2)</vt:lpstr>
      <vt:lpstr>Oproep AO - wie kan promotor zijn? </vt:lpstr>
      <vt:lpstr>Oproep AO - welke acties?</vt:lpstr>
      <vt:lpstr>Opmaak projectvoorstel AO</vt:lpstr>
      <vt:lpstr>Opmaak projectvoorstel AO (2) 1. inhoudelijke analyse</vt:lpstr>
      <vt:lpstr>Opmaak projectvoorstel AO (3) 1. inhoudelijke analyse</vt:lpstr>
      <vt:lpstr>Opmaak projectvoorstel AO (4) 1. inhoudelijke analyse</vt:lpstr>
      <vt:lpstr>Opmaak projectvoorstel AO (5) 1. inhoudelijke analyse</vt:lpstr>
      <vt:lpstr>Opmaak projectvoorstel AO (6) 1. inhoudelijke analyse</vt:lpstr>
      <vt:lpstr>Opmaak projectvoorstel AO (7) 1. inhoudelijke analyse</vt:lpstr>
      <vt:lpstr>Opmaak projectvoorstel AO (10)  1. inhoudelijke analyse</vt:lpstr>
      <vt:lpstr>Opmaak projectvoorstel AO (11)  2. projectplanning</vt:lpstr>
      <vt:lpstr>Opmaak projectvoorstel AO (12)  2. projectplanning</vt:lpstr>
      <vt:lpstr>Opmaak projectvoorstel AO (13)  3. financiële begroting</vt:lpstr>
      <vt:lpstr>Opmaak projectvoorstel AO (14)  3. financiële begroting</vt:lpstr>
      <vt:lpstr>Opmaak projectvoorstel AO (15) Verplichte bijlagen</vt:lpstr>
      <vt:lpstr>Opmaak projectvoorstel AO (16) Volledige informatie</vt:lpstr>
      <vt:lpstr>Opmaak projectvoorstel AO (17) Volledige informatie</vt:lpstr>
      <vt:lpstr>Kostenrubrieken, tijdsregistratie, overheidsopdrachten en de minimis </vt:lpstr>
      <vt:lpstr>Kosten en financiering  Kosten intern personeel</vt:lpstr>
      <vt:lpstr>Kosten en financiering  Kosten intern personeel</vt:lpstr>
      <vt:lpstr>Kosten en financiering (2)  Kosten intern personeel </vt:lpstr>
      <vt:lpstr>Kosten en financiering (3)  Kosten intern personeel</vt:lpstr>
      <vt:lpstr>Kosten en financiering (4)  Kosten intern personeel</vt:lpstr>
      <vt:lpstr>Kosten en financiering (3)  Kosten intern personeel</vt:lpstr>
      <vt:lpstr>Kosten en financiering (5)  Kosten extern personeel</vt:lpstr>
      <vt:lpstr>Kosten en financiering (6)  Kosten extern personeel</vt:lpstr>
      <vt:lpstr>Kosten en financiering (7)  Kosten extern personeel (DLB), indirecte kosten, directe kosten  forfait </vt:lpstr>
      <vt:lpstr>Kosten en financiering (8)  Financiering</vt:lpstr>
      <vt:lpstr>Kosten en financiering (8) Sjabloon</vt:lpstr>
      <vt:lpstr>Overheidsopdrachten </vt:lpstr>
      <vt:lpstr>Overheidsopdrachten (2) </vt:lpstr>
      <vt:lpstr>Overheidsopdrachten (3)</vt:lpstr>
      <vt:lpstr>Overheidsopdrachten (4)</vt:lpstr>
      <vt:lpstr>De minimis</vt:lpstr>
      <vt:lpstr>De minimis (2)</vt:lpstr>
      <vt:lpstr>Vragen</vt:lpstr>
      <vt:lpstr>CONTACT</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Goossens, Nikas</dc:creator>
  <cp:lastModifiedBy>Bogaerts Sofie</cp:lastModifiedBy>
  <cp:revision>302</cp:revision>
  <dcterms:created xsi:type="dcterms:W3CDTF">2016-08-17T14:04:12Z</dcterms:created>
  <dcterms:modified xsi:type="dcterms:W3CDTF">2018-02-05T09:45:44Z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0x010100204D3385003ED647861829B6EE255DC4</vt:lpwstr>
  </property>
  <property fmtid="{D5CDD505-2E9C-101B-9397-08002B2CF9AE}" pid="3" name="WSEMaterie">
    <vt:lpwstr/>
  </property>
  <property fmtid="{D5CDD505-2E9C-101B-9397-08002B2CF9AE}" pid="4" name="ExterneAuteurs">
    <vt:lpwstr/>
  </property>
  <property fmtid="{D5CDD505-2E9C-101B-9397-08002B2CF9AE}" pid="5" name="TypeDocument">
    <vt:lpwstr>38;#Presentatie|53b0e033-4215-44ed-be64-8a4ae5e63f46</vt:lpwstr>
  </property>
  <property fmtid="{D5CDD505-2E9C-101B-9397-08002B2CF9AE}" pid="6" name="AfdelingTeam">
    <vt:lpwstr>369;#Afdeling ESF|d8dfc1c6-272b-4300-97d7-3db1c001363a</vt:lpwstr>
  </property>
</Properties>
</file>