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30"/>
  </p:notesMasterIdLst>
  <p:handoutMasterIdLst>
    <p:handoutMasterId r:id="rId31"/>
  </p:handoutMasterIdLst>
  <p:sldIdLst>
    <p:sldId id="266" r:id="rId6"/>
    <p:sldId id="272" r:id="rId7"/>
    <p:sldId id="275" r:id="rId8"/>
    <p:sldId id="281" r:id="rId9"/>
    <p:sldId id="282" r:id="rId10"/>
    <p:sldId id="283" r:id="rId11"/>
    <p:sldId id="284" r:id="rId12"/>
    <p:sldId id="289" r:id="rId13"/>
    <p:sldId id="290" r:id="rId14"/>
    <p:sldId id="298" r:id="rId15"/>
    <p:sldId id="279" r:id="rId16"/>
    <p:sldId id="280" r:id="rId17"/>
    <p:sldId id="273" r:id="rId18"/>
    <p:sldId id="274" r:id="rId19"/>
    <p:sldId id="286" r:id="rId20"/>
    <p:sldId id="292" r:id="rId21"/>
    <p:sldId id="299" r:id="rId22"/>
    <p:sldId id="300" r:id="rId23"/>
    <p:sldId id="294" r:id="rId24"/>
    <p:sldId id="285" r:id="rId25"/>
    <p:sldId id="297" r:id="rId26"/>
    <p:sldId id="287" r:id="rId27"/>
    <p:sldId id="291" r:id="rId28"/>
    <p:sldId id="296" r:id="rId29"/>
  </p:sldIdLst>
  <p:sldSz cx="9144000" cy="6858000" type="screen4x3"/>
  <p:notesSz cx="6858000" cy="9144000"/>
  <p:embeddedFontLst>
    <p:embeddedFont>
      <p:font typeface="FlandersArtSans-Regular" panose="00000500000000000000" pitchFamily="2" charset="0"/>
      <p:regular r:id="rId32"/>
    </p:embeddedFont>
    <p:embeddedFont>
      <p:font typeface="FlandersArtSerif-Regular" panose="00000500000000000000" pitchFamily="2" charset="0"/>
      <p:regular r:id="rId33"/>
    </p:embeddedFont>
    <p:embeddedFont>
      <p:font typeface="FlandersArtSans-Bold" panose="00000800000000000000" pitchFamily="2" charset="0"/>
      <p:bold r:id="rId34"/>
    </p:embeddedFont>
    <p:embeddedFont>
      <p:font typeface="Calibri" panose="020F0502020204030204" pitchFamily="34" charset="0"/>
      <p:regular r:id="rId35"/>
      <p:bold r:id="rId36"/>
      <p:italic r:id="rId37"/>
      <p:boldItalic r:id="rId38"/>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6394" autoAdjust="0"/>
  </p:normalViewPr>
  <p:slideViewPr>
    <p:cSldViewPr snapToGrid="0" showGuides="1">
      <p:cViewPr varScale="1">
        <p:scale>
          <a:sx n="68" d="100"/>
          <a:sy n="68" d="100"/>
        </p:scale>
        <p:origin x="1264" y="52"/>
      </p:cViewPr>
      <p:guideLst>
        <p:guide orient="horz" pos="2160"/>
        <p:guide pos="2880"/>
        <p:guide pos="5581"/>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notesViewPr>
    <p:cSldViewPr snapToGrid="0" snapToObjects="1">
      <p:cViewPr varScale="1">
        <p:scale>
          <a:sx n="178" d="100"/>
          <a:sy n="178" d="100"/>
        </p:scale>
        <p:origin x="-57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s>
</file>

<file path=ppt/_rels/viewProps.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26-3-2018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26/03/2018</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24</a:t>
            </a:fld>
            <a:endParaRPr lang="nl-BE"/>
          </a:p>
        </p:txBody>
      </p:sp>
    </p:spTree>
    <p:extLst>
      <p:ext uri="{BB962C8B-B14F-4D97-AF65-F5344CB8AC3E}">
        <p14:creationId xmlns:p14="http://schemas.microsoft.com/office/powerpoint/2010/main" val="787309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1758092"/>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40000"/>
            <a:ext cx="7416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342" y="5997286"/>
            <a:ext cx="1748068" cy="720000"/>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6002541"/>
            <a:ext cx="840609" cy="710117"/>
          </a:xfrm>
          <a:prstGeom prst="rect">
            <a:avLst/>
          </a:prstGeom>
        </p:spPr>
      </p:pic>
      <p:pic>
        <p:nvPicPr>
          <p:cNvPr id="6" name="Afbeelding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0866" y="247473"/>
            <a:ext cx="1059364" cy="1030341"/>
          </a:xfrm>
          <a:prstGeom prst="rect">
            <a:avLst/>
          </a:prstGeom>
        </p:spPr>
      </p:pic>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27538" y="2087078"/>
            <a:ext cx="8150017" cy="1943999"/>
          </a:xfrm>
        </p:spPr>
        <p:txBody>
          <a:bodyPr wrap="square" anchor="t" anchorCtr="0">
            <a:noAutofit/>
          </a:bodyPr>
          <a:lstStyle>
            <a:lvl1pPr algn="l">
              <a:lnSpc>
                <a:spcPts val="5200"/>
              </a:lnSpc>
              <a:defRPr sz="5200" b="0" i="0">
                <a:solidFill>
                  <a:schemeClr val="tx1"/>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539261" y="4252387"/>
            <a:ext cx="5826370" cy="1224000"/>
          </a:xfrm>
          <a:prstGeom prst="rect">
            <a:avLst/>
          </a:prstGeom>
        </p:spPr>
        <p:txBody>
          <a:bodyPr bIns="0">
            <a:noAutofit/>
          </a:bodyPr>
          <a:lstStyle>
            <a:lvl1pPr marL="0" indent="0" algn="l">
              <a:lnSpc>
                <a:spcPts val="1760"/>
              </a:lnSpc>
              <a:buNone/>
              <a:defRPr sz="158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983" y="503341"/>
            <a:ext cx="1041794" cy="1013252"/>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342" y="5997286"/>
            <a:ext cx="1748068" cy="720000"/>
          </a:xfrm>
          <a:prstGeom prst="rect">
            <a:avLst/>
          </a:prstGeom>
        </p:spPr>
      </p:pic>
      <p:pic>
        <p:nvPicPr>
          <p:cNvPr id="9" name="Afbeelding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0353" y="6002541"/>
            <a:ext cx="840609" cy="710117"/>
          </a:xfrm>
          <a:prstGeom prst="rect">
            <a:avLst/>
          </a:prstGeom>
        </p:spPr>
      </p:pic>
    </p:spTree>
    <p:extLst>
      <p:ext uri="{BB962C8B-B14F-4D97-AF65-F5344CB8AC3E}">
        <p14:creationId xmlns:p14="http://schemas.microsoft.com/office/powerpoint/2010/main" val="127351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a:solidFill>
            <a:schemeClr val="accent2"/>
          </a:solidFill>
        </p:grpSpPr>
        <p:sp>
          <p:nvSpPr>
            <p:cNvPr id="10" name="Rechthoek 9"/>
            <p:cNvSpPr>
              <a:spLocks/>
            </p:cNvSpPr>
            <p:nvPr userDrawn="1"/>
          </p:nvSpPr>
          <p:spPr>
            <a:xfrm>
              <a:off x="288000" y="288000"/>
              <a:ext cx="6767999"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2520002"/>
            <a:ext cx="5342082" cy="1579711"/>
          </a:xfrm>
        </p:spPr>
        <p:txBody>
          <a:bodyPr anchor="b" anchorCtr="0">
            <a:noAutofit/>
          </a:bodyPr>
          <a:lstStyle>
            <a:lvl1pPr algn="l">
              <a:lnSpc>
                <a:spcPts val="5400"/>
              </a:lnSpc>
              <a:defRPr sz="5400" b="0" i="0">
                <a:solidFill>
                  <a:schemeClr val="tx1"/>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0" y="4174703"/>
            <a:ext cx="5354606" cy="1053708"/>
          </a:xfrm>
          <a:prstGeom prst="rect">
            <a:avLst/>
          </a:prstGeom>
        </p:spPr>
        <p:txBody>
          <a:bodyPr bIns="0">
            <a:noAutofit/>
          </a:bodyPr>
          <a:lstStyle>
            <a:lvl1pPr marL="0" indent="0" algn="l">
              <a:lnSpc>
                <a:spcPts val="1760"/>
              </a:lnSpc>
              <a:buNone/>
              <a:defRPr sz="158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tx1"/>
                </a:solidFill>
                <a:latin typeface="FlandersArtSans-Regular" panose="00000500000000000000" pitchFamily="2" charset="0"/>
              </a:defRPr>
            </a:lvl1pPr>
            <a:lvl5pPr>
              <a:defRPr>
                <a:solidFill>
                  <a:schemeClr val="accent6"/>
                </a:solidFill>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40187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2" y="288001"/>
            <a:ext cx="7356553" cy="6265475"/>
            <a:chOff x="1476000" y="288000"/>
            <a:chExt cx="7356553" cy="6265475"/>
          </a:xfrm>
          <a:solidFill>
            <a:schemeClr val="accent2"/>
          </a:solidFill>
        </p:grpSpPr>
        <p:sp>
          <p:nvSpPr>
            <p:cNvPr id="8" name="Rechthoek 7"/>
            <p:cNvSpPr>
              <a:spLocks/>
            </p:cNvSpPr>
            <p:nvPr userDrawn="1"/>
          </p:nvSpPr>
          <p:spPr>
            <a:xfrm>
              <a:off x="3254450"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accent2"/>
                </a:solidFill>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latin typeface="FlandersArtSans-Regular" panose="00000500000000000000" pitchFamily="2" charset="0"/>
              </a:endParaRPr>
            </a:p>
          </p:txBody>
        </p:sp>
      </p:grpSp>
      <p:sp>
        <p:nvSpPr>
          <p:cNvPr id="2" name="Titel 1"/>
          <p:cNvSpPr>
            <a:spLocks noGrp="1"/>
          </p:cNvSpPr>
          <p:nvPr>
            <p:ph type="ctrTitle"/>
          </p:nvPr>
        </p:nvSpPr>
        <p:spPr>
          <a:xfrm>
            <a:off x="3996052" y="2104575"/>
            <a:ext cx="3816000" cy="2484000"/>
          </a:xfrm>
        </p:spPr>
        <p:txBody>
          <a:bodyPr anchor="t" anchorCtr="0">
            <a:noAutofit/>
          </a:bodyPr>
          <a:lstStyle>
            <a:lvl1pPr algn="l">
              <a:lnSpc>
                <a:spcPts val="5400"/>
              </a:lnSpc>
              <a:defRPr sz="5400">
                <a:solidFill>
                  <a:schemeClr val="tx1"/>
                </a:solidFill>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3"/>
            <a:ext cx="3816000" cy="1224000"/>
          </a:xfrm>
          <a:prstGeom prst="rect">
            <a:avLst/>
          </a:prstGeom>
        </p:spPr>
        <p:txBody>
          <a:bodyPr bIns="0">
            <a:noAutofit/>
          </a:bodyPr>
          <a:lstStyle>
            <a:lvl1pPr marL="0" indent="0" algn="l">
              <a:lnSpc>
                <a:spcPts val="1760"/>
              </a:lnSpc>
              <a:spcBef>
                <a:spcPts val="0"/>
              </a:spcBef>
              <a:buNone/>
              <a:defRPr sz="158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tx1"/>
                </a:solidFill>
                <a:latin typeface="FlandersArtSans-Regular" panose="00000500000000000000" pitchFamily="2" charset="0"/>
              </a:defRPr>
            </a:lvl1pPr>
            <a:lvl5pPr algn="r">
              <a:defRPr>
                <a:solidFill>
                  <a:schemeClr val="accent6"/>
                </a:solidFill>
                <a:latin typeface="FlandersArtSans-Regular" panose="00000500000000000000" pitchFamily="2" charset="0"/>
              </a:defRPr>
            </a:lvl5pPr>
          </a:lstStyle>
          <a:p>
            <a:pPr lvl="0"/>
            <a:r>
              <a:rPr lang="nl-NL" dirty="0"/>
              <a:t>KLIK OM DE MODELSTIJLEN TE BEWERKEN</a:t>
            </a:r>
          </a:p>
          <a:p>
            <a:pPr lvl="4"/>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401" y="5833476"/>
            <a:ext cx="840609" cy="720000"/>
          </a:xfrm>
          <a:prstGeom prst="rect">
            <a:avLst/>
          </a:prstGeom>
        </p:spPr>
      </p:pic>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656" y="5845199"/>
            <a:ext cx="840609" cy="710117"/>
          </a:xfrm>
          <a:prstGeom prst="rect">
            <a:avLst/>
          </a:prstGeom>
        </p:spPr>
      </p:pic>
      <p:pic>
        <p:nvPicPr>
          <p:cNvPr id="14" name="Tijdelijke aanduiding voor afbeelding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656" y="288121"/>
            <a:ext cx="842400" cy="1680532"/>
          </a:xfrm>
          <a:prstGeom prst="rect">
            <a:avLst/>
          </a:prstGeom>
          <a:noFill/>
          <a:ln>
            <a:noFill/>
          </a:ln>
        </p:spPr>
      </p:pic>
    </p:spTree>
    <p:extLst>
      <p:ext uri="{BB962C8B-B14F-4D97-AF65-F5344CB8AC3E}">
        <p14:creationId xmlns:p14="http://schemas.microsoft.com/office/powerpoint/2010/main" val="33842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a:solidFill>
            <a:schemeClr val="accent2"/>
          </a:solidFill>
        </p:grpSpPr>
        <p:sp>
          <p:nvSpPr>
            <p:cNvPr id="9" name="Rechthoek 8"/>
            <p:cNvSpPr>
              <a:spLocks/>
            </p:cNvSpPr>
            <p:nvPr userDrawn="1"/>
          </p:nvSpPr>
          <p:spPr>
            <a:xfrm flipV="1">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6" y="6328279"/>
            <a:ext cx="2141621" cy="365125"/>
          </a:xfrm>
          <a:prstGeom prst="rect">
            <a:avLst/>
          </a:prstGeom>
        </p:spPr>
        <p:txBody>
          <a:bodyPr/>
          <a:lstStyle>
            <a:lvl1pPr>
              <a:defRPr sz="900">
                <a:solidFill>
                  <a:schemeClr val="accent2"/>
                </a:solidFill>
                <a:latin typeface="FlandersArtSans-Regular" panose="00000500000000000000" pitchFamily="2" charset="0"/>
              </a:defRPr>
            </a:lvl1pPr>
          </a:lstStyle>
          <a:p>
            <a:fld id="{7749CDD0-7D77-4D23-9A27-F361E39BA472}" type="datetime1">
              <a:rPr lang="nl-BE" smtClean="0"/>
              <a:pPr/>
              <a:t>26/03/2018</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332002" y="756847"/>
            <a:ext cx="3456131" cy="1800000"/>
          </a:xfrm>
        </p:spPr>
        <p:txBody>
          <a:bodyPr anchor="b" anchorCtr="0">
            <a:noAutofit/>
          </a:bodyPr>
          <a:lstStyle>
            <a:lvl1pPr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9"/>
          </a:xfrm>
        </p:spPr>
        <p:txBody>
          <a:bodyPr/>
          <a:lstStyle>
            <a:lvl1pPr marL="0" indent="0">
              <a:lnSpc>
                <a:spcPts val="2500"/>
              </a:lnSpc>
              <a:spcBef>
                <a:spcPts val="0"/>
              </a:spcBef>
              <a:buFontTx/>
              <a:buNone/>
              <a:defRPr sz="2100">
                <a:solidFill>
                  <a:schemeClr val="tx1"/>
                </a:solidFill>
                <a:latin typeface="FlandersArtSans-Regular" panose="00000500000000000000" pitchFamily="2"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1018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3" name="Rechthoek 2"/>
          <p:cNvSpPr/>
          <p:nvPr userDrawn="1"/>
        </p:nvSpPr>
        <p:spPr>
          <a:xfrm>
            <a:off x="1312985" y="762000"/>
            <a:ext cx="4396153" cy="2180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1296002" y="756000"/>
            <a:ext cx="4400361"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342" y="5997286"/>
            <a:ext cx="1748068" cy="720000"/>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6002541"/>
            <a:ext cx="840609" cy="710117"/>
          </a:xfrm>
          <a:prstGeom prst="rect">
            <a:avLst/>
          </a:prstGeom>
        </p:spPr>
      </p:pic>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bg1"/>
                </a:solidFill>
                <a:latin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6361603"/>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dirty="0"/>
              <a:t>KLIK OM DE MODELSTIJLEN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342" y="5997286"/>
            <a:ext cx="1748068" cy="720000"/>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6002541"/>
            <a:ext cx="840609" cy="710117"/>
          </a:xfrm>
          <a:prstGeom prst="rect">
            <a:avLst/>
          </a:prstGeom>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2"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2" name="Ondertitel 2"/>
          <p:cNvSpPr>
            <a:spLocks noGrp="1"/>
          </p:cNvSpPr>
          <p:nvPr>
            <p:ph type="subTitle" idx="1"/>
          </p:nvPr>
        </p:nvSpPr>
        <p:spPr>
          <a:xfrm>
            <a:off x="4652260" y="4191644"/>
            <a:ext cx="3408509" cy="161748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8" name="Rechthoek 7"/>
          <p:cNvSpPr/>
          <p:nvPr userDrawn="1"/>
        </p:nvSpPr>
        <p:spPr>
          <a:xfrm>
            <a:off x="1312985" y="762000"/>
            <a:ext cx="4396153" cy="2180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342" y="5997286"/>
            <a:ext cx="1748068" cy="720000"/>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6002541"/>
            <a:ext cx="840609" cy="710117"/>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2"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2" name="Rechthoek 11"/>
          <p:cNvSpPr/>
          <p:nvPr userDrawn="1"/>
        </p:nvSpPr>
        <p:spPr>
          <a:xfrm>
            <a:off x="1312985" y="762000"/>
            <a:ext cx="3681046" cy="2180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342" y="5997286"/>
            <a:ext cx="1748068" cy="720000"/>
          </a:xfrm>
          <a:prstGeom prst="rect">
            <a:avLst/>
          </a:prstGeom>
        </p:spPr>
      </p:pic>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6002541"/>
            <a:ext cx="840609" cy="710117"/>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342" y="5997286"/>
            <a:ext cx="1748068" cy="720000"/>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6002541"/>
            <a:ext cx="840609" cy="710117"/>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342" y="5997286"/>
            <a:ext cx="1748068" cy="720000"/>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6002541"/>
            <a:ext cx="840609" cy="710117"/>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6" name="Afbeelding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342" y="5997286"/>
            <a:ext cx="1748068" cy="720000"/>
          </a:xfrm>
          <a:prstGeom prst="rect">
            <a:avLst/>
          </a:prstGeom>
        </p:spPr>
      </p:pic>
      <p:pic>
        <p:nvPicPr>
          <p:cNvPr id="11" name="Afbeelding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0353" y="6002541"/>
            <a:ext cx="840609" cy="710117"/>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a:solidFill>
            <a:schemeClr val="accent2"/>
          </a:solidFill>
        </p:grpSpPr>
        <p:sp>
          <p:nvSpPr>
            <p:cNvPr id="9" name="Rechthoek 8"/>
            <p:cNvSpPr>
              <a:spLocks/>
            </p:cNvSpPr>
            <p:nvPr userDrawn="1"/>
          </p:nvSpPr>
          <p:spPr>
            <a:xfrm flipV="1">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6" y="6328279"/>
            <a:ext cx="2141621" cy="365125"/>
          </a:xfrm>
          <a:prstGeom prst="rect">
            <a:avLst/>
          </a:prstGeom>
        </p:spPr>
        <p:txBody>
          <a:bodyPr/>
          <a:lstStyle>
            <a:lvl1pPr>
              <a:defRPr sz="900">
                <a:solidFill>
                  <a:schemeClr val="accent2"/>
                </a:solidFill>
                <a:latin typeface="FlandersArtSans-Regular" panose="00000500000000000000" pitchFamily="2" charset="0"/>
              </a:defRPr>
            </a:lvl1pPr>
          </a:lstStyle>
          <a:p>
            <a:fld id="{7749CDD0-7D77-4D23-9A27-F361E39BA472}" type="datetime1">
              <a:rPr lang="nl-BE" smtClean="0"/>
              <a:pPr/>
              <a:t>26/03/2018</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332002" y="756847"/>
            <a:ext cx="3456131" cy="1800000"/>
          </a:xfrm>
        </p:spPr>
        <p:txBody>
          <a:bodyPr anchor="b" anchorCtr="0">
            <a:noAutofit/>
          </a:bodyPr>
          <a:lstStyle>
            <a:lvl1pPr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9"/>
          </a:xfrm>
        </p:spPr>
        <p:txBody>
          <a:bodyPr/>
          <a:lstStyle>
            <a:lvl1pPr marL="0" indent="0">
              <a:lnSpc>
                <a:spcPts val="2500"/>
              </a:lnSpc>
              <a:spcBef>
                <a:spcPts val="0"/>
              </a:spcBef>
              <a:buFontTx/>
              <a:buNone/>
              <a:defRPr sz="2100">
                <a:solidFill>
                  <a:schemeClr val="tx1"/>
                </a:solidFill>
                <a:latin typeface="FlandersArtSans-Regular" panose="00000500000000000000" pitchFamily="2"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63129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26/03/2018</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 id="2147483679" r:id="rId9"/>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2"/>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3"/>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4"/>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1"/>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26/03/2018</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esf2007-2013.vlaanderen.be/esf/index.jsp"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Autofit/>
          </a:bodyPr>
          <a:lstStyle/>
          <a:p>
            <a:pPr>
              <a:lnSpc>
                <a:spcPct val="100000"/>
              </a:lnSpc>
            </a:pPr>
            <a:r>
              <a:rPr lang="nl-BE" altLang="nl-BE" sz="2400" b="1" dirty="0">
                <a:latin typeface="FlandersArtSans-Regular" panose="00000500000000000000" pitchFamily="2" charset="0"/>
                <a:cs typeface="Arial" panose="020B0604020202020204" pitchFamily="34" charset="0"/>
              </a:rPr>
              <a:t>Oproep 431: Opleidingsprojecten voor werkzoekende werklozen en inactieven naar knelpuntberoepen Limburg</a:t>
            </a:r>
            <a:endParaRPr lang="nl-BE" sz="2400" b="1" dirty="0">
              <a:latin typeface="FlandersArtSans-Regular" panose="00000500000000000000" pitchFamily="2" charset="0"/>
            </a:endParaRPr>
          </a:p>
        </p:txBody>
      </p:sp>
      <p:sp>
        <p:nvSpPr>
          <p:cNvPr id="6" name="Ondertitel 5"/>
          <p:cNvSpPr>
            <a:spLocks noGrp="1"/>
          </p:cNvSpPr>
          <p:nvPr>
            <p:ph type="subTitle" idx="1"/>
          </p:nvPr>
        </p:nvSpPr>
        <p:spPr/>
        <p:txBody>
          <a:bodyPr/>
          <a:lstStyle/>
          <a:p>
            <a:pPr algn="ctr"/>
            <a:r>
              <a:rPr lang="nl-BE" sz="1800" dirty="0"/>
              <a:t>27 maart 2018</a:t>
            </a:r>
          </a:p>
        </p:txBody>
      </p:sp>
      <p:sp>
        <p:nvSpPr>
          <p:cNvPr id="7" name="Tijdelijke aanduiding voor inhoud 6"/>
          <p:cNvSpPr>
            <a:spLocks noGrp="1"/>
          </p:cNvSpPr>
          <p:nvPr>
            <p:ph idx="12"/>
          </p:nvPr>
        </p:nvSpPr>
        <p:spPr/>
        <p:txBody>
          <a:bodyPr/>
          <a:lstStyle/>
          <a:p>
            <a:r>
              <a:rPr lang="nl-BE" dirty="0"/>
              <a:t>ESF 2014-2020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C8A93-1774-4F1A-BC47-7AC9BD6AECCF}"/>
              </a:ext>
            </a:extLst>
          </p:cNvPr>
          <p:cNvSpPr>
            <a:spLocks noGrp="1"/>
          </p:cNvSpPr>
          <p:nvPr>
            <p:ph type="title"/>
          </p:nvPr>
        </p:nvSpPr>
        <p:spPr/>
        <p:txBody>
          <a:bodyPr/>
          <a:lstStyle/>
          <a:p>
            <a:r>
              <a:rPr lang="nl-BE" dirty="0"/>
              <a:t>Acties</a:t>
            </a:r>
          </a:p>
        </p:txBody>
      </p:sp>
      <p:sp>
        <p:nvSpPr>
          <p:cNvPr id="3" name="Tijdelijke aanduiding voor inhoud 2">
            <a:extLst>
              <a:ext uri="{FF2B5EF4-FFF2-40B4-BE49-F238E27FC236}">
                <a16:creationId xmlns:a16="http://schemas.microsoft.com/office/drawing/2014/main" id="{55C5CE15-D4AE-4199-BB3F-2B008318C142}"/>
              </a:ext>
            </a:extLst>
          </p:cNvPr>
          <p:cNvSpPr>
            <a:spLocks noGrp="1"/>
          </p:cNvSpPr>
          <p:nvPr>
            <p:ph sz="half" idx="1"/>
          </p:nvPr>
        </p:nvSpPr>
        <p:spPr/>
        <p:txBody>
          <a:bodyPr/>
          <a:lstStyle/>
          <a:p>
            <a:r>
              <a:rPr lang="nl-BE" dirty="0"/>
              <a:t>De lesgevers hebben ervaring in het beroep. Ze kennen de dagelijkse praktijk en zijn op de hoogte van de nieuwe tendensen,</a:t>
            </a:r>
          </a:p>
          <a:p>
            <a:endParaRPr lang="nl-BE" dirty="0"/>
          </a:p>
          <a:p>
            <a:r>
              <a:rPr lang="nl-NL" dirty="0"/>
              <a:t>Let op: In functie van een optimaal beheer van de middelen door ESF en Vlaamse cofinanciering, en in functie van een realistische en werkbare cursistenbegeleiding, wordt een maximale omkadering aanvaard van 1 uur voorbereiding/begeleiding/opleiding ten opzichte van 3 cursisturen. Deze 1/3 norm geldt voor de som van de interne en externe lesgeversuren.</a:t>
            </a:r>
            <a:endParaRPr lang="nl-BE" dirty="0"/>
          </a:p>
          <a:p>
            <a:endParaRPr lang="nl-BE" dirty="0"/>
          </a:p>
        </p:txBody>
      </p:sp>
    </p:spTree>
    <p:extLst>
      <p:ext uri="{BB962C8B-B14F-4D97-AF65-F5344CB8AC3E}">
        <p14:creationId xmlns:p14="http://schemas.microsoft.com/office/powerpoint/2010/main" val="160376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BE" b="1" dirty="0">
                <a:latin typeface="FlandersArtSans-Regular" panose="00000500000000000000" pitchFamily="2" charset="0"/>
              </a:rPr>
            </a:br>
            <a:r>
              <a:rPr lang="nl-BE" altLang="nl-BE" b="1" dirty="0">
                <a:solidFill>
                  <a:srgbClr val="840056"/>
                </a:solidFill>
                <a:latin typeface="FlandersArtSans-Regular" panose="00000500000000000000" pitchFamily="2" charset="0"/>
              </a:rPr>
              <a:t>Criteria organisatieniveau</a:t>
            </a:r>
            <a:endParaRPr lang="nl-BE" b="1" dirty="0">
              <a:latin typeface="FlandersArtSans-Regular" panose="00000500000000000000" pitchFamily="2" charset="0"/>
            </a:endParaRPr>
          </a:p>
        </p:txBody>
      </p:sp>
      <p:sp>
        <p:nvSpPr>
          <p:cNvPr id="3" name="Tijdelijke aanduiding voor inhoud 2"/>
          <p:cNvSpPr>
            <a:spLocks noGrp="1"/>
          </p:cNvSpPr>
          <p:nvPr>
            <p:ph sz="half" idx="1"/>
          </p:nvPr>
        </p:nvSpPr>
        <p:spPr/>
        <p:txBody>
          <a:bodyPr/>
          <a:lstStyle/>
          <a:p>
            <a:r>
              <a:rPr lang="nl-NL" altLang="nl-BE" sz="2400" b="1" dirty="0"/>
              <a:t>Promotor en partners moeten over rechtspersoonlijkheid beschikken (ontvankelijkheidscriterium)</a:t>
            </a:r>
          </a:p>
          <a:p>
            <a:endParaRPr lang="nl-NL" altLang="nl-BE" sz="2400" b="1" dirty="0"/>
          </a:p>
          <a:p>
            <a:r>
              <a:rPr lang="nl-BE" altLang="nl-BE" sz="2400" b="1" dirty="0"/>
              <a:t>De promotor moet voldoende kredietwaardig zijn om het ingediende project te dragen</a:t>
            </a:r>
          </a:p>
          <a:p>
            <a:pPr lvl="1">
              <a:buFont typeface="Wingdings" panose="05000000000000000000" pitchFamily="2" charset="2"/>
              <a:buChar char="Ø"/>
            </a:pPr>
            <a:r>
              <a:rPr lang="nl-NL" altLang="nl-BE" sz="2400" b="1" dirty="0">
                <a:sym typeface="Wingdings" panose="05000000000000000000" pitchFamily="2" charset="2"/>
              </a:rPr>
              <a:t>Deze check gebeurt via een koppeling met </a:t>
            </a:r>
            <a:r>
              <a:rPr lang="nl-NL" altLang="nl-BE" sz="2400" b="1" dirty="0" err="1">
                <a:sym typeface="Wingdings" panose="05000000000000000000" pitchFamily="2" charset="2"/>
              </a:rPr>
              <a:t>Digiflow</a:t>
            </a:r>
            <a:r>
              <a:rPr lang="nl-NL" altLang="nl-BE" sz="2400" b="1" dirty="0">
                <a:sym typeface="Wingdings" panose="05000000000000000000" pitchFamily="2" charset="2"/>
              </a:rPr>
              <a:t> van de federale overheid</a:t>
            </a:r>
          </a:p>
          <a:p>
            <a:endParaRPr lang="nl-BE" dirty="0"/>
          </a:p>
        </p:txBody>
      </p:sp>
    </p:spTree>
    <p:extLst>
      <p:ext uri="{BB962C8B-B14F-4D97-AF65-F5344CB8AC3E}">
        <p14:creationId xmlns:p14="http://schemas.microsoft.com/office/powerpoint/2010/main" val="350945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BE" b="1" dirty="0">
                <a:latin typeface="FlandersArtSans-Regular" panose="00000500000000000000" pitchFamily="2" charset="0"/>
              </a:rPr>
            </a:br>
            <a:r>
              <a:rPr lang="nl-BE" altLang="nl-BE" b="1" dirty="0">
                <a:solidFill>
                  <a:srgbClr val="840056"/>
                </a:solidFill>
                <a:latin typeface="FlandersArtSans-Regular" panose="00000500000000000000" pitchFamily="2" charset="0"/>
              </a:rPr>
              <a:t>Criteria projectniveau</a:t>
            </a:r>
            <a:endParaRPr lang="nl-BE" b="1" dirty="0">
              <a:latin typeface="FlandersArtSans-Regular" panose="00000500000000000000" pitchFamily="2" charset="0"/>
            </a:endParaRPr>
          </a:p>
        </p:txBody>
      </p:sp>
      <p:sp>
        <p:nvSpPr>
          <p:cNvPr id="3" name="Tijdelijke aanduiding voor inhoud 2"/>
          <p:cNvSpPr>
            <a:spLocks noGrp="1"/>
          </p:cNvSpPr>
          <p:nvPr>
            <p:ph sz="half" idx="1"/>
          </p:nvPr>
        </p:nvSpPr>
        <p:spPr/>
        <p:txBody>
          <a:bodyPr/>
          <a:lstStyle/>
          <a:p>
            <a:pPr marL="400050">
              <a:defRPr/>
            </a:pPr>
            <a:r>
              <a:rPr lang="nl-BE" sz="2400" b="1" dirty="0"/>
              <a:t>Het projectvoorstel moet opgesteld zijn in het Nederlands (ontvankelijkheidscriterium)</a:t>
            </a:r>
          </a:p>
          <a:p>
            <a:pPr marL="400050">
              <a:defRPr/>
            </a:pPr>
            <a:endParaRPr lang="nl-BE" sz="2000" dirty="0"/>
          </a:p>
          <a:p>
            <a:pPr marL="400050">
              <a:defRPr/>
            </a:pPr>
            <a:r>
              <a:rPr lang="nl-BE" sz="2400" b="1" dirty="0"/>
              <a:t>Het projectvoorstel moet opgeladen worden via de ESF-applicatie (ontvankelijkheidscriterium)</a:t>
            </a:r>
            <a:endParaRPr lang="nl-NL" sz="2400" b="1" dirty="0"/>
          </a:p>
          <a:p>
            <a:endParaRPr lang="nl-BE" dirty="0"/>
          </a:p>
        </p:txBody>
      </p:sp>
    </p:spTree>
    <p:extLst>
      <p:ext uri="{BB962C8B-B14F-4D97-AF65-F5344CB8AC3E}">
        <p14:creationId xmlns:p14="http://schemas.microsoft.com/office/powerpoint/2010/main" val="150422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b="1" dirty="0"/>
              <a:t>Levensloop project</a:t>
            </a:r>
            <a:endParaRPr lang="nl-BE" b="1" dirty="0">
              <a:latin typeface="FlandersArtSans-Regular" panose="00000500000000000000" pitchFamily="2" charset="0"/>
            </a:endParaRPr>
          </a:p>
        </p:txBody>
      </p:sp>
      <p:sp>
        <p:nvSpPr>
          <p:cNvPr id="3" name="Tijdelijke aanduiding voor inhoud 2"/>
          <p:cNvSpPr>
            <a:spLocks noGrp="1"/>
          </p:cNvSpPr>
          <p:nvPr>
            <p:ph sz="half" idx="1"/>
          </p:nvPr>
        </p:nvSpPr>
        <p:spPr/>
        <p:txBody>
          <a:bodyPr/>
          <a:lstStyle/>
          <a:p>
            <a:pPr>
              <a:buNone/>
              <a:defRPr/>
            </a:pPr>
            <a:endParaRPr lang="nl-BE" sz="2000" b="1" dirty="0"/>
          </a:p>
          <a:p>
            <a:pPr lvl="1">
              <a:defRPr/>
            </a:pPr>
            <a:r>
              <a:rPr lang="nl-BE" sz="2000" b="1" dirty="0">
                <a:solidFill>
                  <a:schemeClr val="tx1"/>
                </a:solidFill>
              </a:rPr>
              <a:t>Opmaak projectvoorstel door promotor</a:t>
            </a:r>
          </a:p>
          <a:p>
            <a:pPr lvl="1">
              <a:defRPr/>
            </a:pPr>
            <a:r>
              <a:rPr lang="nl-BE" sz="2000" b="1" dirty="0">
                <a:solidFill>
                  <a:schemeClr val="tx1"/>
                </a:solidFill>
              </a:rPr>
              <a:t>Beoordeling projectvoorstel door ESF Vlaanderen</a:t>
            </a:r>
          </a:p>
          <a:p>
            <a:pPr lvl="1">
              <a:defRPr/>
            </a:pPr>
            <a:r>
              <a:rPr lang="nl-BE" sz="2000" b="1" dirty="0">
                <a:solidFill>
                  <a:schemeClr val="tx1"/>
                </a:solidFill>
              </a:rPr>
              <a:t>Projectbeslissing Managementcomité ESF Vlaanderen</a:t>
            </a:r>
          </a:p>
          <a:p>
            <a:pPr lvl="1">
              <a:defRPr/>
            </a:pPr>
            <a:r>
              <a:rPr lang="nl-BE" sz="2000" b="1" dirty="0">
                <a:solidFill>
                  <a:schemeClr val="tx1"/>
                </a:solidFill>
              </a:rPr>
              <a:t>Projectovereenkomst (getekend door promotor en ESF Vlaanderen)</a:t>
            </a:r>
          </a:p>
          <a:p>
            <a:pPr lvl="1">
              <a:defRPr/>
            </a:pPr>
            <a:r>
              <a:rPr lang="nl-BE" sz="2000" b="1" dirty="0">
                <a:solidFill>
                  <a:schemeClr val="tx1"/>
                </a:solidFill>
              </a:rPr>
              <a:t>Uitvoering en monitoring project</a:t>
            </a:r>
          </a:p>
          <a:p>
            <a:pPr lvl="1">
              <a:defRPr/>
            </a:pPr>
            <a:r>
              <a:rPr lang="nl-BE" sz="2000" b="1" dirty="0">
                <a:solidFill>
                  <a:schemeClr val="tx1"/>
                </a:solidFill>
              </a:rPr>
              <a:t>Indiening rapportering door promotor</a:t>
            </a:r>
          </a:p>
          <a:p>
            <a:pPr lvl="1">
              <a:defRPr/>
            </a:pPr>
            <a:r>
              <a:rPr lang="nl-BE" sz="2000" b="1" dirty="0">
                <a:solidFill>
                  <a:schemeClr val="tx1"/>
                </a:solidFill>
              </a:rPr>
              <a:t>Beoordeling rapportering door ESF Vlaanderen (projectbeheerder)</a:t>
            </a:r>
          </a:p>
          <a:p>
            <a:pPr lvl="1">
              <a:defRPr/>
            </a:pPr>
            <a:r>
              <a:rPr lang="nl-BE" sz="2000" b="1" dirty="0">
                <a:solidFill>
                  <a:schemeClr val="tx1"/>
                </a:solidFill>
              </a:rPr>
              <a:t>Bezwaar/beroepsmogelijkheden door promotor</a:t>
            </a:r>
          </a:p>
          <a:p>
            <a:endParaRPr lang="nl-BE" dirty="0"/>
          </a:p>
        </p:txBody>
      </p:sp>
    </p:spTree>
    <p:extLst>
      <p:ext uri="{BB962C8B-B14F-4D97-AF65-F5344CB8AC3E}">
        <p14:creationId xmlns:p14="http://schemas.microsoft.com/office/powerpoint/2010/main" val="85529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FlandersArtSans-Regular" panose="00000500000000000000" pitchFamily="2" charset="0"/>
              </a:rPr>
              <a:t>Selectieprocedure</a:t>
            </a:r>
          </a:p>
        </p:txBody>
      </p:sp>
      <p:sp>
        <p:nvSpPr>
          <p:cNvPr id="3" name="Tijdelijke aanduiding voor inhoud 2"/>
          <p:cNvSpPr>
            <a:spLocks noGrp="1"/>
          </p:cNvSpPr>
          <p:nvPr>
            <p:ph sz="half" idx="1"/>
          </p:nvPr>
        </p:nvSpPr>
        <p:spPr/>
        <p:txBody>
          <a:bodyPr/>
          <a:lstStyle/>
          <a:p>
            <a:pPr>
              <a:defRPr/>
            </a:pPr>
            <a:r>
              <a:rPr lang="nl-BE" sz="2400" b="1" dirty="0"/>
              <a:t>Evaluatie projectvoorstellen:</a:t>
            </a:r>
          </a:p>
          <a:p>
            <a:pPr lvl="1">
              <a:defRPr/>
            </a:pPr>
            <a:r>
              <a:rPr lang="nl-BE" altLang="nl-BE" sz="2400" b="1" dirty="0"/>
              <a:t>3 evaluatoren (VDAB, provincie Limburg en ESF)</a:t>
            </a:r>
          </a:p>
          <a:p>
            <a:pPr lvl="1">
              <a:defRPr/>
            </a:pPr>
            <a:r>
              <a:rPr lang="nl-BE" altLang="nl-BE" sz="2400" b="1" dirty="0"/>
              <a:t>Beoordeling </a:t>
            </a:r>
            <a:endParaRPr lang="nl-NL" altLang="nl-BE" sz="2400" b="1" dirty="0"/>
          </a:p>
          <a:p>
            <a:pPr lvl="2">
              <a:defRPr/>
            </a:pPr>
            <a:r>
              <a:rPr lang="nl-NL" altLang="nl-BE" sz="2400" b="1" dirty="0"/>
              <a:t>Aanpak en methodiek</a:t>
            </a:r>
          </a:p>
          <a:p>
            <a:pPr lvl="2">
              <a:defRPr/>
            </a:pPr>
            <a:r>
              <a:rPr lang="nl-NL" altLang="nl-BE" sz="2400" b="1" dirty="0"/>
              <a:t>Deskundigheid en ervaring</a:t>
            </a:r>
          </a:p>
          <a:p>
            <a:pPr lvl="1">
              <a:defRPr/>
            </a:pPr>
            <a:r>
              <a:rPr lang="nl-BE" altLang="nl-BE" sz="2400" b="1" dirty="0"/>
              <a:t>Evaluatiecollege (voorstel tot projectbeslissing)</a:t>
            </a:r>
          </a:p>
          <a:p>
            <a:pPr lvl="1">
              <a:defRPr/>
            </a:pPr>
            <a:r>
              <a:rPr lang="nl-BE" altLang="nl-BE" sz="2400" b="1" dirty="0"/>
              <a:t>Managementcomité (projectbeslissing)</a:t>
            </a:r>
          </a:p>
          <a:p>
            <a:pPr>
              <a:defRPr/>
            </a:pPr>
            <a:r>
              <a:rPr lang="nl-BE" altLang="nl-BE" sz="2400" b="1" dirty="0"/>
              <a:t>Beoordeling op basis van inschaling</a:t>
            </a:r>
          </a:p>
          <a:p>
            <a:pPr lvl="1">
              <a:defRPr/>
            </a:pPr>
            <a:r>
              <a:rPr lang="nl-BE" altLang="nl-BE" sz="2400" b="1" dirty="0"/>
              <a:t>beoordelingsstramien met richtlijnen (bijlage bij de oproep)</a:t>
            </a:r>
          </a:p>
          <a:p>
            <a:endParaRPr lang="nl-BE" dirty="0"/>
          </a:p>
        </p:txBody>
      </p:sp>
    </p:spTree>
    <p:extLst>
      <p:ext uri="{BB962C8B-B14F-4D97-AF65-F5344CB8AC3E}">
        <p14:creationId xmlns:p14="http://schemas.microsoft.com/office/powerpoint/2010/main" val="258825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BE" altLang="nl-BE" sz="4000" b="1" dirty="0">
                <a:latin typeface="+mn-lt"/>
                <a:cs typeface="Arial" panose="020B0604020202020204" pitchFamily="34" charset="0"/>
              </a:rPr>
            </a:br>
            <a:r>
              <a:rPr lang="nl-BE" altLang="nl-BE" sz="4000" b="1" dirty="0">
                <a:latin typeface="+mn-lt"/>
                <a:cs typeface="Arial" panose="020B0604020202020204" pitchFamily="34" charset="0"/>
              </a:rPr>
              <a:t>Hoe indienen?</a:t>
            </a:r>
            <a:endParaRPr lang="nl-BE" b="1" dirty="0">
              <a:latin typeface="+mn-lt"/>
            </a:endParaRPr>
          </a:p>
        </p:txBody>
      </p:sp>
      <p:sp>
        <p:nvSpPr>
          <p:cNvPr id="3" name="Tijdelijke aanduiding voor inhoud 2"/>
          <p:cNvSpPr>
            <a:spLocks noGrp="1"/>
          </p:cNvSpPr>
          <p:nvPr>
            <p:ph sz="half" idx="1"/>
          </p:nvPr>
        </p:nvSpPr>
        <p:spPr/>
        <p:txBody>
          <a:bodyPr/>
          <a:lstStyle/>
          <a:p>
            <a:pPr>
              <a:defRPr/>
            </a:pPr>
            <a:r>
              <a:rPr lang="nl-NL" sz="2400" dirty="0"/>
              <a:t>Online via de ESF applicatie </a:t>
            </a:r>
          </a:p>
          <a:p>
            <a:pPr>
              <a:buNone/>
              <a:defRPr/>
            </a:pPr>
            <a:r>
              <a:rPr lang="nl-NL" sz="2400" dirty="0"/>
              <a:t>	</a:t>
            </a:r>
            <a:r>
              <a:rPr lang="nl-NL" sz="2000" dirty="0">
                <a:hlinkClick r:id="rId2"/>
              </a:rPr>
              <a:t>https://esf2007-2013.vlaanderen.be/esf/index.jsp</a:t>
            </a:r>
            <a:endParaRPr lang="nl-NL" sz="2000" dirty="0"/>
          </a:p>
          <a:p>
            <a:pPr>
              <a:defRPr/>
            </a:pPr>
            <a:endParaRPr lang="nl-NL" sz="2400" dirty="0">
              <a:sym typeface="Wingdings" pitchFamily="2" charset="2"/>
            </a:endParaRPr>
          </a:p>
          <a:p>
            <a:pPr>
              <a:defRPr/>
            </a:pPr>
            <a:r>
              <a:rPr lang="nl-NL" sz="2400" dirty="0">
                <a:sym typeface="Wingdings" pitchFamily="2" charset="2"/>
              </a:rPr>
              <a:t>Oproep 431</a:t>
            </a:r>
            <a:endParaRPr lang="nl-NL" sz="2400" dirty="0"/>
          </a:p>
          <a:p>
            <a:pPr>
              <a:defRPr/>
            </a:pPr>
            <a:endParaRPr lang="nl-NL" sz="2400" dirty="0">
              <a:sym typeface="Wingdings" pitchFamily="2" charset="2"/>
            </a:endParaRPr>
          </a:p>
          <a:p>
            <a:pPr>
              <a:defRPr/>
            </a:pPr>
            <a:r>
              <a:rPr lang="nl-NL" sz="2400" dirty="0">
                <a:sym typeface="Wingdings" pitchFamily="2" charset="2"/>
              </a:rPr>
              <a:t>Nieuwe promotor  registratie via ‘Organisatiebeheer’</a:t>
            </a:r>
          </a:p>
          <a:p>
            <a:pPr>
              <a:buNone/>
              <a:defRPr/>
            </a:pPr>
            <a:endParaRPr lang="nl-NL" sz="2400" dirty="0">
              <a:sym typeface="Wingdings" pitchFamily="2" charset="2"/>
            </a:endParaRPr>
          </a:p>
          <a:p>
            <a:pPr>
              <a:defRPr/>
            </a:pPr>
            <a:r>
              <a:rPr lang="nl-NL" sz="2400" dirty="0">
                <a:sym typeface="Wingdings" pitchFamily="2" charset="2"/>
              </a:rPr>
              <a:t>Beantwoorden inhoudelijke vragen samen met de opmaak van een plan van aanpak en het opstellen van een ontwerpbegroting</a:t>
            </a:r>
          </a:p>
          <a:p>
            <a:endParaRPr lang="nl-BE" dirty="0"/>
          </a:p>
        </p:txBody>
      </p:sp>
    </p:spTree>
    <p:extLst>
      <p:ext uri="{BB962C8B-B14F-4D97-AF65-F5344CB8AC3E}">
        <p14:creationId xmlns:p14="http://schemas.microsoft.com/office/powerpoint/2010/main" val="428604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FlandersArtSans-Regular" panose="00000500000000000000" pitchFamily="2" charset="0"/>
              </a:rPr>
              <a:t>Welke kosten kan je inbrengen</a:t>
            </a:r>
            <a:endParaRPr lang="nl-BE" dirty="0">
              <a:latin typeface="FlandersArtSans-Regular" panose="00000500000000000000" pitchFamily="2" charset="0"/>
            </a:endParaRPr>
          </a:p>
        </p:txBody>
      </p:sp>
      <p:sp>
        <p:nvSpPr>
          <p:cNvPr id="3" name="Tijdelijke aanduiding voor inhoud 2"/>
          <p:cNvSpPr>
            <a:spLocks noGrp="1"/>
          </p:cNvSpPr>
          <p:nvPr>
            <p:ph sz="half" idx="1"/>
          </p:nvPr>
        </p:nvSpPr>
        <p:spPr/>
        <p:txBody>
          <a:bodyPr/>
          <a:lstStyle/>
          <a:p>
            <a:pPr>
              <a:buNone/>
            </a:pPr>
            <a:r>
              <a:rPr lang="nl-BE" altLang="nl-BE" sz="1800" dirty="0">
                <a:cs typeface="Arial" charset="0"/>
              </a:rPr>
              <a:t>Binnen deze oproepen wordt gewerkt met een standaarduurtarief (SUT) voor:</a:t>
            </a:r>
          </a:p>
          <a:p>
            <a:pPr>
              <a:buNone/>
            </a:pPr>
            <a:endParaRPr lang="nl-BE" altLang="nl-BE" sz="1800" b="1" u="sng" dirty="0">
              <a:cs typeface="Arial" charset="0"/>
            </a:endParaRPr>
          </a:p>
          <a:p>
            <a:pPr>
              <a:buNone/>
            </a:pPr>
            <a:r>
              <a:rPr lang="nl-BE" altLang="nl-BE" sz="1800" b="1" u="sng" dirty="0">
                <a:cs typeface="Arial" charset="0"/>
              </a:rPr>
              <a:t>A) Intern personeel (verbonden via arbeidsovereenkomst)</a:t>
            </a:r>
          </a:p>
          <a:p>
            <a:pPr>
              <a:buNone/>
            </a:pPr>
            <a:endParaRPr lang="nl-BE" altLang="nl-BE" sz="1800" dirty="0">
              <a:cs typeface="Arial" charset="0"/>
            </a:endParaRPr>
          </a:p>
          <a:p>
            <a:r>
              <a:rPr lang="nl-BE" sz="1800" dirty="0"/>
              <a:t>Berekening SUT:</a:t>
            </a:r>
          </a:p>
          <a:p>
            <a:pPr lvl="1"/>
            <a:r>
              <a:rPr lang="nl-BE" sz="1800" dirty="0" err="1"/>
              <a:t>Brutomaandloon</a:t>
            </a:r>
            <a:r>
              <a:rPr lang="nl-BE" sz="1800" dirty="0"/>
              <a:t> x 1,2%   bv. 3000 euro x 1,2% = 36 euro / uur</a:t>
            </a:r>
          </a:p>
          <a:p>
            <a:r>
              <a:rPr lang="nl-BE" sz="1800" dirty="0"/>
              <a:t>In 1,2% zit forfait voor alle loonlasten (eindejaar, vakantiegeld, extralegale voordelen, ..) </a:t>
            </a:r>
          </a:p>
          <a:p>
            <a:r>
              <a:rPr lang="nl-BE" sz="1800" dirty="0"/>
              <a:t>Basis: Brutoloon januari (of eerste maand tewerkstelling indien toen nog niet in dienst)</a:t>
            </a:r>
          </a:p>
          <a:p>
            <a:r>
              <a:rPr lang="nl-BE" sz="1800" dirty="0"/>
              <a:t>Max SUT van 100 EUR/uur</a:t>
            </a:r>
            <a:r>
              <a:rPr lang="nl-BE" sz="1200" dirty="0"/>
              <a:t>		</a:t>
            </a:r>
            <a:r>
              <a:rPr lang="nl-BE" sz="2000" dirty="0"/>
              <a:t>Max 1720 uren per jaar</a:t>
            </a:r>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endParaRPr lang="nl-BE" dirty="0"/>
          </a:p>
        </p:txBody>
      </p:sp>
    </p:spTree>
    <p:extLst>
      <p:ext uri="{BB962C8B-B14F-4D97-AF65-F5344CB8AC3E}">
        <p14:creationId xmlns:p14="http://schemas.microsoft.com/office/powerpoint/2010/main" val="153045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FEBB2-178B-4FA5-9B83-8E9B1C458372}"/>
              </a:ext>
            </a:extLst>
          </p:cNvPr>
          <p:cNvSpPr>
            <a:spLocks noGrp="1"/>
          </p:cNvSpPr>
          <p:nvPr>
            <p:ph type="title"/>
          </p:nvPr>
        </p:nvSpPr>
        <p:spPr/>
        <p:txBody>
          <a:bodyPr/>
          <a:lstStyle/>
          <a:p>
            <a:r>
              <a:rPr lang="nl-BE" b="1" dirty="0">
                <a:latin typeface="FlandersArtSans-Regular" panose="00000500000000000000" pitchFamily="2" charset="0"/>
              </a:rPr>
              <a:t>Welke kosten kan je inbrengen</a:t>
            </a:r>
            <a:endParaRPr lang="nl-BE" dirty="0"/>
          </a:p>
        </p:txBody>
      </p:sp>
      <p:sp>
        <p:nvSpPr>
          <p:cNvPr id="3" name="Tijdelijke aanduiding voor inhoud 2">
            <a:extLst>
              <a:ext uri="{FF2B5EF4-FFF2-40B4-BE49-F238E27FC236}">
                <a16:creationId xmlns:a16="http://schemas.microsoft.com/office/drawing/2014/main" id="{AAF33FD5-D3ED-4185-9DBB-D33F5DF0997F}"/>
              </a:ext>
            </a:extLst>
          </p:cNvPr>
          <p:cNvSpPr>
            <a:spLocks noGrp="1"/>
          </p:cNvSpPr>
          <p:nvPr>
            <p:ph sz="half" idx="1"/>
          </p:nvPr>
        </p:nvSpPr>
        <p:spPr/>
        <p:txBody>
          <a:bodyPr/>
          <a:lstStyle/>
          <a:p>
            <a:r>
              <a:rPr lang="nl-NL" sz="2000" dirty="0"/>
              <a:t>Een gerealiseerd VOLTIJDS EQUIVALENT op jaarbasis (= 1.720 uren inhoudelijke werking door een intern personeelslid) wordt als eenheid beschouwd</a:t>
            </a:r>
          </a:p>
          <a:p>
            <a:endParaRPr lang="nl-NL" sz="2000" dirty="0"/>
          </a:p>
          <a:p>
            <a:r>
              <a:rPr lang="nl-NL" sz="2000" dirty="0"/>
              <a:t>Volgende activiteiten worden beschouwd als inhoudelijke werking van het project: uitwerking van alle activiteiten die worden goedgekeurd in actieplan. Ook de uren intern personeel voor verzamelen indicatoren kunnen worden ingebracht.   </a:t>
            </a:r>
          </a:p>
          <a:p>
            <a:endParaRPr lang="nl-NL" sz="2000" dirty="0"/>
          </a:p>
          <a:p>
            <a:r>
              <a:rPr lang="nl-NL" sz="2000" dirty="0"/>
              <a:t>! Uren die door interne personeelsleden besteed worden aan administratieve taken (zoals bv. bijhouden tijdsregistraties) tellen niet mee als eenheid</a:t>
            </a:r>
          </a:p>
          <a:p>
            <a:endParaRPr lang="nl-BE" dirty="0"/>
          </a:p>
        </p:txBody>
      </p:sp>
    </p:spTree>
    <p:extLst>
      <p:ext uri="{BB962C8B-B14F-4D97-AF65-F5344CB8AC3E}">
        <p14:creationId xmlns:p14="http://schemas.microsoft.com/office/powerpoint/2010/main" val="1046126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2F95A-C9A7-491A-A01A-69C6C2FD9D75}"/>
              </a:ext>
            </a:extLst>
          </p:cNvPr>
          <p:cNvSpPr>
            <a:spLocks noGrp="1"/>
          </p:cNvSpPr>
          <p:nvPr>
            <p:ph type="title"/>
          </p:nvPr>
        </p:nvSpPr>
        <p:spPr/>
        <p:txBody>
          <a:bodyPr/>
          <a:lstStyle/>
          <a:p>
            <a:r>
              <a:rPr lang="nl-BE" dirty="0"/>
              <a:t>Forfait van 40% voor alle andere kosten</a:t>
            </a:r>
          </a:p>
        </p:txBody>
      </p:sp>
      <p:sp>
        <p:nvSpPr>
          <p:cNvPr id="3" name="Tijdelijke aanduiding voor inhoud 2">
            <a:extLst>
              <a:ext uri="{FF2B5EF4-FFF2-40B4-BE49-F238E27FC236}">
                <a16:creationId xmlns:a16="http://schemas.microsoft.com/office/drawing/2014/main" id="{EBF0FF13-40DB-44FE-B7DE-958415154F1B}"/>
              </a:ext>
            </a:extLst>
          </p:cNvPr>
          <p:cNvSpPr>
            <a:spLocks noGrp="1"/>
          </p:cNvSpPr>
          <p:nvPr>
            <p:ph sz="half" idx="1"/>
          </p:nvPr>
        </p:nvSpPr>
        <p:spPr/>
        <p:txBody>
          <a:bodyPr/>
          <a:lstStyle/>
          <a:p>
            <a:r>
              <a:rPr lang="nl-NL" dirty="0"/>
              <a:t>een forfait van 40% voor alle andere kosten. </a:t>
            </a:r>
          </a:p>
          <a:p>
            <a:r>
              <a:rPr lang="nl-NL" dirty="0"/>
              <a:t>Tot de forfait van 40% behoren alle overige kosten zoals bv. boekhouding, deelnemerskosten zoals vervoersbewijzen, werkingskosten, huur van zalen. </a:t>
            </a:r>
          </a:p>
          <a:p>
            <a:r>
              <a:rPr lang="nl-NL" dirty="0"/>
              <a:t>Het forfait wordt op de totale kost van het intern personeel toegepast. </a:t>
            </a:r>
          </a:p>
          <a:p>
            <a:r>
              <a:rPr lang="nl-NL" dirty="0"/>
              <a:t>Deze </a:t>
            </a:r>
            <a:r>
              <a:rPr lang="nl-NL" dirty="0" err="1"/>
              <a:t>geforfaitariseerde</a:t>
            </a:r>
            <a:r>
              <a:rPr lang="nl-NL" dirty="0"/>
              <a:t> kosten moeten niet bewezen worden aan de Afdeling ESF. </a:t>
            </a:r>
            <a:endParaRPr lang="nl-BE" dirty="0"/>
          </a:p>
        </p:txBody>
      </p:sp>
    </p:spTree>
    <p:extLst>
      <p:ext uri="{BB962C8B-B14F-4D97-AF65-F5344CB8AC3E}">
        <p14:creationId xmlns:p14="http://schemas.microsoft.com/office/powerpoint/2010/main" val="89959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FlandersArtSans-Regular" panose="00000500000000000000" pitchFamily="2" charset="0"/>
              </a:rPr>
              <a:t>Uitstroom: min 60% </a:t>
            </a:r>
          </a:p>
        </p:txBody>
      </p:sp>
      <p:graphicFrame>
        <p:nvGraphicFramePr>
          <p:cNvPr id="4" name="Tijdelijke aanduiding voor inhoud 3"/>
          <p:cNvGraphicFramePr>
            <a:graphicFrameLocks noGrp="1"/>
          </p:cNvGraphicFramePr>
          <p:nvPr>
            <p:ph sz="half" idx="1"/>
            <p:extLst>
              <p:ext uri="{D42A27DB-BD31-4B8C-83A1-F6EECF244321}">
                <p14:modId xmlns:p14="http://schemas.microsoft.com/office/powerpoint/2010/main" val="3812073388"/>
              </p:ext>
            </p:extLst>
          </p:nvPr>
        </p:nvGraphicFramePr>
        <p:xfrm>
          <a:off x="1295400" y="1783079"/>
          <a:ext cx="7014210" cy="3737610"/>
        </p:xfrm>
        <a:graphic>
          <a:graphicData uri="http://schemas.openxmlformats.org/drawingml/2006/table">
            <a:tbl>
              <a:tblPr firstRow="1" firstCol="1" bandRow="1">
                <a:tableStyleId>{5C22544A-7EE6-4342-B048-85BDC9FD1C3A}</a:tableStyleId>
              </a:tblPr>
              <a:tblGrid>
                <a:gridCol w="2223506">
                  <a:extLst>
                    <a:ext uri="{9D8B030D-6E8A-4147-A177-3AD203B41FA5}">
                      <a16:colId xmlns:a16="http://schemas.microsoft.com/office/drawing/2014/main" val="1704274"/>
                    </a:ext>
                  </a:extLst>
                </a:gridCol>
                <a:gridCol w="4790704">
                  <a:extLst>
                    <a:ext uri="{9D8B030D-6E8A-4147-A177-3AD203B41FA5}">
                      <a16:colId xmlns:a16="http://schemas.microsoft.com/office/drawing/2014/main" val="4179643395"/>
                    </a:ext>
                  </a:extLst>
                </a:gridCol>
              </a:tblGrid>
              <a:tr h="747522">
                <a:tc>
                  <a:txBody>
                    <a:bodyPr/>
                    <a:lstStyle/>
                    <a:p>
                      <a:pPr algn="just">
                        <a:spcAft>
                          <a:spcPts val="1000"/>
                        </a:spcAft>
                      </a:pPr>
                      <a:r>
                        <a:rPr lang="nl-BE" sz="1000">
                          <a:effectLst/>
                        </a:rPr>
                        <a:t>Uitstroom % naar werk</a:t>
                      </a:r>
                      <a:endParaRPr lang="nl-B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1000"/>
                        </a:spcAft>
                      </a:pPr>
                      <a:r>
                        <a:rPr lang="nl-BE" sz="1000" dirty="0">
                          <a:effectLst/>
                        </a:rPr>
                        <a:t>Totaalbedrag</a:t>
                      </a:r>
                      <a:endParaRPr lang="nl-B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4574707"/>
                  </a:ext>
                </a:extLst>
              </a:tr>
              <a:tr h="747522">
                <a:tc>
                  <a:txBody>
                    <a:bodyPr/>
                    <a:lstStyle/>
                    <a:p>
                      <a:pPr algn="just">
                        <a:spcAft>
                          <a:spcPts val="1000"/>
                        </a:spcAft>
                      </a:pPr>
                      <a:r>
                        <a:rPr lang="nl-BE" sz="1000" dirty="0">
                          <a:effectLst/>
                        </a:rPr>
                        <a:t>60% of meer uitstroom </a:t>
                      </a:r>
                      <a:endParaRPr lang="nl-B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1000"/>
                        </a:spcAft>
                      </a:pPr>
                      <a:r>
                        <a:rPr lang="nl-BE" sz="1000" dirty="0">
                          <a:effectLst/>
                        </a:rPr>
                        <a:t>100% van de kost </a:t>
                      </a:r>
                      <a:endParaRPr lang="nl-B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7237043"/>
                  </a:ext>
                </a:extLst>
              </a:tr>
              <a:tr h="747522">
                <a:tc>
                  <a:txBody>
                    <a:bodyPr/>
                    <a:lstStyle/>
                    <a:p>
                      <a:pPr algn="just">
                        <a:spcAft>
                          <a:spcPts val="1000"/>
                        </a:spcAft>
                      </a:pPr>
                      <a:r>
                        <a:rPr lang="nl-BE" sz="1000" dirty="0">
                          <a:effectLst/>
                        </a:rPr>
                        <a:t>&lt;60% tot en met 45% </a:t>
                      </a:r>
                      <a:endParaRPr lang="nl-B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1000"/>
                        </a:spcAft>
                      </a:pPr>
                      <a:r>
                        <a:rPr lang="nl-BE" sz="1000">
                          <a:effectLst/>
                        </a:rPr>
                        <a:t>80 % van de kost </a:t>
                      </a:r>
                      <a:endParaRPr lang="nl-B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5000697"/>
                  </a:ext>
                </a:extLst>
              </a:tr>
              <a:tr h="747522">
                <a:tc>
                  <a:txBody>
                    <a:bodyPr/>
                    <a:lstStyle/>
                    <a:p>
                      <a:pPr algn="just">
                        <a:spcAft>
                          <a:spcPts val="1000"/>
                        </a:spcAft>
                      </a:pPr>
                      <a:r>
                        <a:rPr lang="nl-BE" sz="1000">
                          <a:effectLst/>
                        </a:rPr>
                        <a:t>&lt;45% tot en met 30% </a:t>
                      </a:r>
                      <a:endParaRPr lang="nl-B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1000"/>
                        </a:spcAft>
                      </a:pPr>
                      <a:r>
                        <a:rPr lang="nl-BE" sz="1000">
                          <a:effectLst/>
                        </a:rPr>
                        <a:t>60 % van de kost </a:t>
                      </a:r>
                      <a:endParaRPr lang="nl-B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3071895"/>
                  </a:ext>
                </a:extLst>
              </a:tr>
              <a:tr h="747522">
                <a:tc>
                  <a:txBody>
                    <a:bodyPr/>
                    <a:lstStyle/>
                    <a:p>
                      <a:pPr algn="just">
                        <a:spcAft>
                          <a:spcPts val="1000"/>
                        </a:spcAft>
                      </a:pPr>
                      <a:r>
                        <a:rPr lang="nl-BE" sz="1000">
                          <a:effectLst/>
                        </a:rPr>
                        <a:t>Minder dan 30% uitstroom </a:t>
                      </a:r>
                      <a:endParaRPr lang="nl-B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1000"/>
                        </a:spcAft>
                      </a:pPr>
                      <a:r>
                        <a:rPr lang="nl-BE" sz="1000" dirty="0">
                          <a:effectLst/>
                        </a:rPr>
                        <a:t>Acties niet subsidiabel</a:t>
                      </a:r>
                      <a:endParaRPr lang="nl-B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5550338"/>
                  </a:ext>
                </a:extLst>
              </a:tr>
            </a:tbl>
          </a:graphicData>
        </a:graphic>
      </p:graphicFrame>
    </p:spTree>
    <p:extLst>
      <p:ext uri="{BB962C8B-B14F-4D97-AF65-F5344CB8AC3E}">
        <p14:creationId xmlns:p14="http://schemas.microsoft.com/office/powerpoint/2010/main" val="284177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FlandersArtSerif-Regular" panose="00000500000000000000" pitchFamily="2" charset="0"/>
              </a:rPr>
              <a:t>Wat is ESF</a:t>
            </a:r>
          </a:p>
        </p:txBody>
      </p:sp>
      <p:sp>
        <p:nvSpPr>
          <p:cNvPr id="3" name="Tijdelijke aanduiding voor inhoud 2"/>
          <p:cNvSpPr>
            <a:spLocks noGrp="1"/>
          </p:cNvSpPr>
          <p:nvPr>
            <p:ph sz="half" idx="1"/>
          </p:nvPr>
        </p:nvSpPr>
        <p:spPr/>
        <p:txBody>
          <a:bodyPr/>
          <a:lstStyle/>
          <a:p>
            <a:pPr>
              <a:lnSpc>
                <a:spcPct val="80000"/>
              </a:lnSpc>
              <a:defRPr/>
            </a:pPr>
            <a:r>
              <a:rPr lang="nl-NL" altLang="nl-BE" sz="2000" b="1" dirty="0"/>
              <a:t>ESF = Europees Sociaal Fonds</a:t>
            </a:r>
          </a:p>
          <a:p>
            <a:pPr>
              <a:lnSpc>
                <a:spcPct val="80000"/>
              </a:lnSpc>
              <a:defRPr/>
            </a:pPr>
            <a:r>
              <a:rPr lang="nl-BE" altLang="nl-BE" sz="2000" b="1" dirty="0"/>
              <a:t>Subsidieagentschap</a:t>
            </a:r>
            <a:endParaRPr lang="nl-NL" altLang="nl-BE" sz="2000" b="1" dirty="0"/>
          </a:p>
          <a:p>
            <a:pPr>
              <a:lnSpc>
                <a:spcPct val="80000"/>
              </a:lnSpc>
              <a:defRPr/>
            </a:pPr>
            <a:r>
              <a:rPr lang="nl-BE" altLang="nl-BE" sz="2000" b="1" dirty="0"/>
              <a:t>Doel is om maximaal</a:t>
            </a:r>
            <a:r>
              <a:rPr lang="nl-NL" altLang="nl-BE" sz="2000" b="1" dirty="0"/>
              <a:t> de uitvoering en vernieuwing van het Vlaamse Werkgelegenheidsbeleid te versterken via middelen van de Europese Unie en de Vlaamse overheid</a:t>
            </a:r>
          </a:p>
          <a:p>
            <a:pPr>
              <a:lnSpc>
                <a:spcPct val="80000"/>
              </a:lnSpc>
              <a:defRPr/>
            </a:pPr>
            <a:r>
              <a:rPr lang="nl-BE" sz="2000" b="1" dirty="0"/>
              <a:t>Het ESF verdeelt deze middelen – in de vorm van subsidies - onder organisaties die de Vlaamse arbeidsmarkt versterken en de werkgelegenheid vergroten</a:t>
            </a:r>
            <a:endParaRPr lang="nl-BE" altLang="nl-BE" sz="2000" b="1" dirty="0">
              <a:latin typeface="Arial" charset="0"/>
              <a:cs typeface="Arial" charset="0"/>
            </a:endParaRPr>
          </a:p>
          <a:p>
            <a:endParaRPr lang="nl-BE" dirty="0"/>
          </a:p>
        </p:txBody>
      </p:sp>
    </p:spTree>
    <p:extLst>
      <p:ext uri="{BB962C8B-B14F-4D97-AF65-F5344CB8AC3E}">
        <p14:creationId xmlns:p14="http://schemas.microsoft.com/office/powerpoint/2010/main" val="228307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FlandersArtSans-Regular" panose="00000500000000000000" pitchFamily="2" charset="0"/>
              </a:rPr>
              <a:t>Hoe kan je de kosten financieren  </a:t>
            </a:r>
          </a:p>
        </p:txBody>
      </p:sp>
      <p:sp>
        <p:nvSpPr>
          <p:cNvPr id="3" name="Tijdelijke aanduiding voor inhoud 2"/>
          <p:cNvSpPr>
            <a:spLocks noGrp="1"/>
          </p:cNvSpPr>
          <p:nvPr>
            <p:ph sz="half" idx="1"/>
          </p:nvPr>
        </p:nvSpPr>
        <p:spPr/>
        <p:txBody>
          <a:bodyPr/>
          <a:lstStyle/>
          <a:p>
            <a:r>
              <a:rPr lang="nl-BE" dirty="0"/>
              <a:t>Oproepbudget 2.344.336,17 euro </a:t>
            </a:r>
          </a:p>
          <a:p>
            <a:r>
              <a:rPr lang="nl-BE" dirty="0"/>
              <a:t>ESF € 937.734,47 </a:t>
            </a:r>
          </a:p>
          <a:p>
            <a:r>
              <a:rPr lang="nl-BE" dirty="0"/>
              <a:t>VCF € 703.300,85</a:t>
            </a:r>
          </a:p>
          <a:p>
            <a:r>
              <a:rPr lang="nl-BE" dirty="0"/>
              <a:t>provincie Limburg € 703.300,85</a:t>
            </a:r>
          </a:p>
          <a:p>
            <a:r>
              <a:rPr lang="nl-BE" dirty="0"/>
              <a:t>Maximale financiering ESF </a:t>
            </a:r>
          </a:p>
          <a:p>
            <a:pPr lvl="1"/>
            <a:r>
              <a:rPr lang="nl-BE" dirty="0"/>
              <a:t>40% van totale subsidiabele kost</a:t>
            </a:r>
          </a:p>
          <a:p>
            <a:r>
              <a:rPr lang="nl-BE" dirty="0"/>
              <a:t>Maximaal 30% financiering VCF</a:t>
            </a:r>
          </a:p>
          <a:p>
            <a:r>
              <a:rPr lang="nl-BE" dirty="0"/>
              <a:t>Maximale 30% Provincie Limburg</a:t>
            </a:r>
          </a:p>
          <a:p>
            <a:endParaRPr lang="nl-BE" dirty="0"/>
          </a:p>
        </p:txBody>
      </p:sp>
    </p:spTree>
    <p:extLst>
      <p:ext uri="{BB962C8B-B14F-4D97-AF65-F5344CB8AC3E}">
        <p14:creationId xmlns:p14="http://schemas.microsoft.com/office/powerpoint/2010/main" val="88821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sz="half" idx="1"/>
          </p:nvPr>
        </p:nvSpPr>
        <p:spPr/>
        <p:txBody>
          <a:bodyPr/>
          <a:lstStyle/>
          <a:p>
            <a:r>
              <a:rPr lang="nl-BE" dirty="0"/>
              <a:t>Staatssteun – Niet van toepassing</a:t>
            </a:r>
          </a:p>
          <a:p>
            <a:endParaRPr lang="nl-BE" dirty="0"/>
          </a:p>
          <a:p>
            <a:r>
              <a:rPr lang="nl-BE" dirty="0"/>
              <a:t>Wetgeving overheidsopdrachten – marktraadpleging</a:t>
            </a:r>
          </a:p>
          <a:p>
            <a:endParaRPr lang="nl-BE" dirty="0"/>
          </a:p>
          <a:p>
            <a:r>
              <a:rPr lang="nl-BE" dirty="0"/>
              <a:t>Tijdsregistratie – Sjabloon ESF</a:t>
            </a:r>
          </a:p>
          <a:p>
            <a:endParaRPr lang="nl-BE" dirty="0"/>
          </a:p>
        </p:txBody>
      </p:sp>
    </p:spTree>
    <p:extLst>
      <p:ext uri="{BB962C8B-B14F-4D97-AF65-F5344CB8AC3E}">
        <p14:creationId xmlns:p14="http://schemas.microsoft.com/office/powerpoint/2010/main" val="121883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sz="3600" b="1" dirty="0">
                <a:latin typeface="+mn-lt"/>
                <a:cs typeface="Arial" panose="020B0604020202020204" pitchFamily="34" charset="0"/>
              </a:rPr>
              <a:t>Timing</a:t>
            </a:r>
            <a:br>
              <a:rPr lang="nl-BE" altLang="nl-BE" sz="3600" b="1" dirty="0">
                <a:latin typeface="+mn-lt"/>
                <a:cs typeface="Arial" panose="020B0604020202020204" pitchFamily="34" charset="0"/>
              </a:rPr>
            </a:br>
            <a:endParaRPr lang="nl-BE" b="1" dirty="0">
              <a:latin typeface="+mn-lt"/>
            </a:endParaRPr>
          </a:p>
        </p:txBody>
      </p:sp>
      <p:sp>
        <p:nvSpPr>
          <p:cNvPr id="3" name="Tijdelijke aanduiding voor inhoud 2"/>
          <p:cNvSpPr>
            <a:spLocks noGrp="1"/>
          </p:cNvSpPr>
          <p:nvPr>
            <p:ph sz="half" idx="1"/>
          </p:nvPr>
        </p:nvSpPr>
        <p:spPr/>
        <p:txBody>
          <a:bodyPr/>
          <a:lstStyle/>
          <a:p>
            <a:r>
              <a:rPr lang="nl-BE" dirty="0"/>
              <a:t>Deadline indienen projectvoorstel</a:t>
            </a:r>
          </a:p>
          <a:p>
            <a:r>
              <a:rPr lang="nl-BE" dirty="0">
                <a:solidFill>
                  <a:schemeClr val="bg1">
                    <a:lumMod val="50000"/>
                  </a:schemeClr>
                </a:solidFill>
              </a:rPr>
              <a:t>31 mei 2018</a:t>
            </a:r>
          </a:p>
          <a:p>
            <a:r>
              <a:rPr lang="nl-BE" dirty="0"/>
              <a:t>Beslissing managementcomité – managementautoriteit ESF</a:t>
            </a:r>
          </a:p>
          <a:p>
            <a:pPr lvl="1"/>
            <a:r>
              <a:rPr lang="nl-BE" dirty="0"/>
              <a:t>28 juli 2018</a:t>
            </a:r>
          </a:p>
          <a:p>
            <a:r>
              <a:rPr lang="nl-BE" dirty="0"/>
              <a:t>Start projecten </a:t>
            </a:r>
          </a:p>
          <a:p>
            <a:pPr lvl="1"/>
            <a:r>
              <a:rPr lang="nl-BE" dirty="0"/>
              <a:t>1 augustus 2018</a:t>
            </a:r>
          </a:p>
          <a:p>
            <a:r>
              <a:rPr lang="nl-BE" dirty="0"/>
              <a:t>Einde projecten</a:t>
            </a:r>
          </a:p>
          <a:p>
            <a:pPr lvl="1"/>
            <a:r>
              <a:rPr lang="nl-BE" dirty="0"/>
              <a:t>31 december 2019</a:t>
            </a:r>
          </a:p>
          <a:p>
            <a:endParaRPr lang="nl-BE" dirty="0"/>
          </a:p>
        </p:txBody>
      </p:sp>
    </p:spTree>
    <p:extLst>
      <p:ext uri="{BB962C8B-B14F-4D97-AF65-F5344CB8AC3E}">
        <p14:creationId xmlns:p14="http://schemas.microsoft.com/office/powerpoint/2010/main" val="172362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Contact</a:t>
            </a:r>
          </a:p>
        </p:txBody>
      </p:sp>
      <p:sp>
        <p:nvSpPr>
          <p:cNvPr id="3" name="Tijdelijke aanduiding voor inhoud 2"/>
          <p:cNvSpPr>
            <a:spLocks noGrp="1"/>
          </p:cNvSpPr>
          <p:nvPr>
            <p:ph sz="half" idx="1"/>
          </p:nvPr>
        </p:nvSpPr>
        <p:spPr/>
        <p:txBody>
          <a:bodyPr/>
          <a:lstStyle/>
          <a:p>
            <a:pPr lvl="1">
              <a:defRPr/>
            </a:pPr>
            <a:r>
              <a:rPr lang="nl-BE" dirty="0"/>
              <a:t>Eveline Vernest en Hewa Mikaeli</a:t>
            </a:r>
          </a:p>
          <a:p>
            <a:pPr marL="457200" lvl="1" indent="0">
              <a:buNone/>
              <a:defRPr/>
            </a:pPr>
            <a:r>
              <a:rPr lang="nl-BE" dirty="0"/>
              <a:t>     eveline.vernest@wse.vlaanderen.be  </a:t>
            </a:r>
          </a:p>
          <a:p>
            <a:pPr marL="457200" lvl="1" indent="0">
              <a:buNone/>
              <a:defRPr/>
            </a:pPr>
            <a:r>
              <a:rPr lang="nl-BE" dirty="0"/>
              <a:t>     hewa.mikaeli@esf.vlaanderen.be</a:t>
            </a:r>
          </a:p>
          <a:p>
            <a:pPr marL="457200" lvl="1" indent="0">
              <a:buNone/>
              <a:defRPr/>
            </a:pPr>
            <a:r>
              <a:rPr lang="nl-BE" dirty="0"/>
              <a:t>	02/552 83 26 – 02/552 83 45 </a:t>
            </a:r>
          </a:p>
          <a:p>
            <a:pPr marL="457200" lvl="1" indent="0">
              <a:buNone/>
              <a:defRPr/>
            </a:pPr>
            <a:endParaRPr lang="nl-BE" dirty="0"/>
          </a:p>
          <a:p>
            <a:pPr lvl="1">
              <a:defRPr/>
            </a:pPr>
            <a:r>
              <a:rPr lang="nl-BE" dirty="0"/>
              <a:t>Helpdesk</a:t>
            </a:r>
          </a:p>
          <a:p>
            <a:pPr marL="457200" lvl="1" indent="0">
              <a:buNone/>
              <a:defRPr/>
            </a:pPr>
            <a:r>
              <a:rPr lang="nl-BE" dirty="0"/>
              <a:t>	esfsupport@vlaanderen.be </a:t>
            </a:r>
          </a:p>
          <a:p>
            <a:pPr lvl="1">
              <a:buNone/>
              <a:defRPr/>
            </a:pPr>
            <a:r>
              <a:rPr lang="nl-BE" dirty="0"/>
              <a:t>		(ESF-applicatie)</a:t>
            </a:r>
            <a:endParaRPr lang="nl-NL" dirty="0"/>
          </a:p>
          <a:p>
            <a:endParaRPr lang="nl-BE" dirty="0"/>
          </a:p>
        </p:txBody>
      </p:sp>
    </p:spTree>
    <p:extLst>
      <p:ext uri="{BB962C8B-B14F-4D97-AF65-F5344CB8AC3E}">
        <p14:creationId xmlns:p14="http://schemas.microsoft.com/office/powerpoint/2010/main" val="3040460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399" b="2399"/>
          <a:stretch>
            <a:fillRect/>
          </a:stretch>
        </p:blipFill>
        <p:spPr/>
      </p:pic>
      <p:grpSp>
        <p:nvGrpSpPr>
          <p:cNvPr id="12" name="Groep 11"/>
          <p:cNvGrpSpPr/>
          <p:nvPr/>
        </p:nvGrpSpPr>
        <p:grpSpPr>
          <a:xfrm>
            <a:off x="-1" y="0"/>
            <a:ext cx="6228000" cy="6858000"/>
            <a:chOff x="288001" y="288000"/>
            <a:chExt cx="6033505" cy="6265475"/>
          </a:xfrm>
          <a:solidFill>
            <a:schemeClr val="accent2"/>
          </a:solidFill>
        </p:grpSpPr>
        <p:sp>
          <p:nvSpPr>
            <p:cNvPr id="13" name="Rechthoek 12"/>
            <p:cNvSpPr>
              <a:spLocks/>
            </p:cNvSpPr>
            <p:nvPr/>
          </p:nvSpPr>
          <p:spPr>
            <a:xfrm flipV="1">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ige driehoek 13"/>
            <p:cNvSpPr/>
            <p:nvPr/>
          </p:nvSpPr>
          <p:spPr>
            <a:xfrm flipV="1">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5" name="Titel 4"/>
          <p:cNvSpPr>
            <a:spLocks noGrp="1"/>
          </p:cNvSpPr>
          <p:nvPr>
            <p:ph type="ctrTitle"/>
          </p:nvPr>
        </p:nvSpPr>
        <p:spPr/>
        <p:txBody>
          <a:bodyPr/>
          <a:lstStyle/>
          <a:p>
            <a:r>
              <a:rPr lang="nl-BE" dirty="0"/>
              <a:t>Vragen</a:t>
            </a:r>
          </a:p>
        </p:txBody>
      </p:sp>
      <p:sp>
        <p:nvSpPr>
          <p:cNvPr id="6" name="Tijdelijke aanduiding voor inhoud 5"/>
          <p:cNvSpPr>
            <a:spLocks noGrp="1"/>
          </p:cNvSpPr>
          <p:nvPr>
            <p:ph sz="quarter" idx="13"/>
          </p:nvPr>
        </p:nvSpPr>
        <p:spPr/>
        <p:txBody>
          <a:bodyPr/>
          <a:lstStyle/>
          <a:p>
            <a:endParaRPr lang="nl-BE" dirty="0"/>
          </a:p>
        </p:txBody>
      </p:sp>
    </p:spTree>
    <p:extLst>
      <p:ext uri="{BB962C8B-B14F-4D97-AF65-F5344CB8AC3E}">
        <p14:creationId xmlns:p14="http://schemas.microsoft.com/office/powerpoint/2010/main" val="160573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FlandersArtSans-Regular" panose="00000500000000000000" pitchFamily="2" charset="0"/>
              </a:rPr>
              <a:t>Wat is ESF</a:t>
            </a:r>
          </a:p>
        </p:txBody>
      </p:sp>
      <p:sp>
        <p:nvSpPr>
          <p:cNvPr id="3" name="Tijdelijke aanduiding voor inhoud 2"/>
          <p:cNvSpPr>
            <a:spLocks noGrp="1"/>
          </p:cNvSpPr>
          <p:nvPr>
            <p:ph sz="half" idx="1"/>
          </p:nvPr>
        </p:nvSpPr>
        <p:spPr/>
        <p:txBody>
          <a:bodyPr/>
          <a:lstStyle/>
          <a:p>
            <a:pPr>
              <a:defRPr/>
            </a:pPr>
            <a:r>
              <a:rPr lang="nl-BE" b="1" dirty="0"/>
              <a:t>5 prioriteiten in het Operationeel Programma 2014 - 2020:</a:t>
            </a:r>
          </a:p>
          <a:p>
            <a:pPr lvl="2">
              <a:defRPr/>
            </a:pPr>
            <a:r>
              <a:rPr lang="nl-BE" sz="1800" b="1" dirty="0"/>
              <a:t>Prioriteit 1: Loopbaanbeleid curatief</a:t>
            </a:r>
          </a:p>
          <a:p>
            <a:pPr lvl="3">
              <a:defRPr/>
            </a:pPr>
            <a:r>
              <a:rPr lang="nl-BE" sz="1400" b="1" dirty="0"/>
              <a:t>Werkzaamheid</a:t>
            </a:r>
          </a:p>
          <a:p>
            <a:pPr lvl="3">
              <a:defRPr/>
            </a:pPr>
            <a:r>
              <a:rPr lang="nl-BE" sz="1400" b="1" dirty="0"/>
              <a:t>Werkzoekende jongeren</a:t>
            </a:r>
          </a:p>
          <a:p>
            <a:pPr lvl="3">
              <a:defRPr/>
            </a:pPr>
            <a:r>
              <a:rPr lang="nl-BE" sz="1400" b="1" dirty="0"/>
              <a:t>Ondernemerschap</a:t>
            </a:r>
          </a:p>
          <a:p>
            <a:pPr lvl="2">
              <a:defRPr/>
            </a:pPr>
            <a:r>
              <a:rPr lang="nl-BE" sz="1800" b="1" dirty="0"/>
              <a:t>Prioriteit 2: Loopbaanbeleid preventief</a:t>
            </a:r>
          </a:p>
          <a:p>
            <a:pPr lvl="3">
              <a:defRPr/>
            </a:pPr>
            <a:r>
              <a:rPr lang="nl-BE" sz="1400" b="1" dirty="0"/>
              <a:t>Ongekwalificeerde uitstroom</a:t>
            </a:r>
          </a:p>
          <a:p>
            <a:pPr lvl="3">
              <a:defRPr/>
            </a:pPr>
            <a:r>
              <a:rPr lang="nl-BE" sz="1400" b="1" dirty="0"/>
              <a:t>Leven lang leren</a:t>
            </a:r>
          </a:p>
          <a:p>
            <a:pPr lvl="2">
              <a:defRPr/>
            </a:pPr>
            <a:r>
              <a:rPr lang="nl-BE" sz="1800" b="1" dirty="0"/>
              <a:t>Prioriteit 3: Sociale inclusie en armoedebestrijding</a:t>
            </a:r>
          </a:p>
          <a:p>
            <a:pPr lvl="3">
              <a:defRPr/>
            </a:pPr>
            <a:r>
              <a:rPr lang="nl-BE" sz="1400" b="1" dirty="0"/>
              <a:t>Actieve inclusie</a:t>
            </a:r>
          </a:p>
          <a:p>
            <a:pPr lvl="3">
              <a:defRPr/>
            </a:pPr>
            <a:r>
              <a:rPr lang="nl-BE" sz="1400" b="1" dirty="0"/>
              <a:t>Gemarginaliseerde groepen</a:t>
            </a:r>
          </a:p>
          <a:p>
            <a:pPr lvl="3">
              <a:defRPr/>
            </a:pPr>
            <a:r>
              <a:rPr lang="nl-BE" sz="1400" b="1" dirty="0"/>
              <a:t>Ondersteuning sociale economie</a:t>
            </a:r>
          </a:p>
          <a:p>
            <a:pPr lvl="2">
              <a:defRPr/>
            </a:pPr>
            <a:r>
              <a:rPr lang="nl-BE" sz="1800" b="1" dirty="0"/>
              <a:t>Prioriteit 4: Mensgericht ondernemen</a:t>
            </a:r>
          </a:p>
          <a:p>
            <a:pPr lvl="2">
              <a:defRPr/>
            </a:pPr>
            <a:r>
              <a:rPr lang="nl-BE" sz="1800" b="1" dirty="0"/>
              <a:t>Prioriteit 5: Innovatie en transnationale samenwerking</a:t>
            </a:r>
          </a:p>
          <a:p>
            <a:endParaRPr lang="nl-BE" dirty="0"/>
          </a:p>
        </p:txBody>
      </p:sp>
    </p:spTree>
    <p:extLst>
      <p:ext uri="{BB962C8B-B14F-4D97-AF65-F5344CB8AC3E}">
        <p14:creationId xmlns:p14="http://schemas.microsoft.com/office/powerpoint/2010/main" val="52401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sz="4000" b="1" dirty="0">
                <a:latin typeface="+mn-lt"/>
                <a:cs typeface="Arial" panose="020B0604020202020204" pitchFamily="34" charset="0"/>
              </a:rPr>
              <a:t>Toelichting oproep </a:t>
            </a:r>
            <a:br>
              <a:rPr lang="nl-BE" altLang="nl-BE" sz="4000" b="1" dirty="0">
                <a:latin typeface="+mn-lt"/>
                <a:cs typeface="Arial" panose="020B0604020202020204" pitchFamily="34" charset="0"/>
              </a:rPr>
            </a:br>
            <a:r>
              <a:rPr lang="nl-BE" altLang="nl-BE" sz="4000" b="1" dirty="0">
                <a:solidFill>
                  <a:srgbClr val="840056"/>
                </a:solidFill>
                <a:latin typeface="+mn-lt"/>
                <a:cs typeface="Arial" panose="020B0604020202020204" pitchFamily="34" charset="0"/>
              </a:rPr>
              <a:t>Waarover?</a:t>
            </a:r>
            <a:endParaRPr lang="nl-BE" b="1" dirty="0">
              <a:latin typeface="+mn-lt"/>
            </a:endParaRPr>
          </a:p>
        </p:txBody>
      </p:sp>
      <p:sp>
        <p:nvSpPr>
          <p:cNvPr id="3" name="Tijdelijke aanduiding voor inhoud 2"/>
          <p:cNvSpPr>
            <a:spLocks noGrp="1"/>
          </p:cNvSpPr>
          <p:nvPr>
            <p:ph sz="half" idx="1"/>
          </p:nvPr>
        </p:nvSpPr>
        <p:spPr/>
        <p:txBody>
          <a:bodyPr/>
          <a:lstStyle/>
          <a:p>
            <a:r>
              <a:rPr lang="nl-BE" sz="2400" dirty="0">
                <a:latin typeface="+mn-lt"/>
              </a:rPr>
              <a:t>De oproep kadert binnen het ESF operationeel programma 2014-2020 Prioriteit 1 loopbaanbeleid curatief– 8.1: toegang tot werkgelegenheid voor werkzoekende werklozen en niet-actieven, met inbegrip van langdurig werklozen en personen die ver van de arbeidsmarkt af staan, mede door middel van plaatselijke werkgelegenheidsinitiatieven en ondersteuning van de arbeidsmobiliteit binnen de geïntegreerde territoriale investering (GTI) Limburg. </a:t>
            </a:r>
            <a:endParaRPr lang="nl-BE" altLang="nl-BE" sz="2400" dirty="0">
              <a:latin typeface="+mn-lt"/>
              <a:cs typeface="Arial" panose="020B0604020202020204" pitchFamily="34" charset="0"/>
              <a:sym typeface="Wingdings" panose="05000000000000000000" pitchFamily="2" charset="2"/>
            </a:endParaRPr>
          </a:p>
          <a:p>
            <a:endParaRPr lang="nl-BE" altLang="nl-BE" sz="2000" dirty="0">
              <a:latin typeface="Arial" panose="020B0604020202020204" pitchFamily="34" charset="0"/>
              <a:cs typeface="Arial" panose="020B0604020202020204" pitchFamily="34" charset="0"/>
              <a:sym typeface="Wingdings" panose="05000000000000000000" pitchFamily="2" charset="2"/>
            </a:endParaRPr>
          </a:p>
          <a:p>
            <a:endParaRPr lang="nl-BE" dirty="0"/>
          </a:p>
        </p:txBody>
      </p:sp>
    </p:spTree>
    <p:extLst>
      <p:ext uri="{BB962C8B-B14F-4D97-AF65-F5344CB8AC3E}">
        <p14:creationId xmlns:p14="http://schemas.microsoft.com/office/powerpoint/2010/main" val="220888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sz="4000" b="1" dirty="0">
                <a:latin typeface="+mn-lt"/>
                <a:cs typeface="Arial" panose="020B0604020202020204" pitchFamily="34" charset="0"/>
              </a:rPr>
              <a:t>Toelichting oproep </a:t>
            </a:r>
            <a:br>
              <a:rPr lang="nl-BE" altLang="nl-BE" sz="4000" b="1" dirty="0">
                <a:latin typeface="+mn-lt"/>
                <a:cs typeface="Arial" panose="020B0604020202020204" pitchFamily="34" charset="0"/>
              </a:rPr>
            </a:br>
            <a:r>
              <a:rPr lang="nl-BE" altLang="nl-BE" sz="4000" b="1" dirty="0">
                <a:solidFill>
                  <a:srgbClr val="840056"/>
                </a:solidFill>
                <a:latin typeface="+mn-lt"/>
                <a:cs typeface="Arial" panose="020B0604020202020204" pitchFamily="34" charset="0"/>
              </a:rPr>
              <a:t>Wat?</a:t>
            </a:r>
            <a:endParaRPr lang="nl-BE" b="1" dirty="0">
              <a:latin typeface="+mn-lt"/>
            </a:endParaRPr>
          </a:p>
        </p:txBody>
      </p:sp>
      <p:sp>
        <p:nvSpPr>
          <p:cNvPr id="3" name="Tijdelijke aanduiding voor inhoud 2"/>
          <p:cNvSpPr>
            <a:spLocks noGrp="1"/>
          </p:cNvSpPr>
          <p:nvPr>
            <p:ph sz="half" idx="1"/>
          </p:nvPr>
        </p:nvSpPr>
        <p:spPr/>
        <p:txBody>
          <a:bodyPr/>
          <a:lstStyle/>
          <a:p>
            <a:r>
              <a:rPr lang="nl-BE" altLang="nl-BE" sz="2400" dirty="0">
                <a:cs typeface="Arial" panose="020B0604020202020204" pitchFamily="34" charset="0"/>
              </a:rPr>
              <a:t>De doelstelling van de oproep is om in Limburg acties op te zetten voor werkzoekende werklozen en inactieven. </a:t>
            </a:r>
          </a:p>
          <a:p>
            <a:r>
              <a:rPr lang="nl-BE" altLang="nl-BE" sz="2400" dirty="0">
                <a:cs typeface="Arial" panose="020B0604020202020204" pitchFamily="34" charset="0"/>
              </a:rPr>
              <a:t>Meer specifiek betreffen deze acties het aanbieden van opleidingen naar knelpuntberoepen. </a:t>
            </a:r>
          </a:p>
          <a:p>
            <a:r>
              <a:rPr lang="nl-BE" altLang="nl-BE" sz="2400" dirty="0">
                <a:cs typeface="Arial" panose="020B0604020202020204" pitchFamily="34" charset="0"/>
              </a:rPr>
              <a:t>Deze acties dienen vraaggericht opgevat te worden. Meer concreet betekent dit dat de werkzoekende werklozen of inactieve eerst bemiddeld dienen te worden naar een knelpuntberoep en vervolgens ernaartoe opgeleid moeten worden.</a:t>
            </a:r>
            <a:endParaRPr lang="nl-BE" altLang="nl-BE" sz="2400" dirty="0"/>
          </a:p>
        </p:txBody>
      </p:sp>
    </p:spTree>
    <p:extLst>
      <p:ext uri="{BB962C8B-B14F-4D97-AF65-F5344CB8AC3E}">
        <p14:creationId xmlns:p14="http://schemas.microsoft.com/office/powerpoint/2010/main" val="306619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sz="4000" dirty="0">
                <a:latin typeface="Arial" panose="020B0604020202020204" pitchFamily="34" charset="0"/>
                <a:cs typeface="Arial" panose="020B0604020202020204" pitchFamily="34" charset="0"/>
              </a:rPr>
              <a:t>Toelichting oproep </a:t>
            </a:r>
            <a:br>
              <a:rPr lang="nl-BE" altLang="nl-BE" sz="4000" dirty="0">
                <a:latin typeface="Arial" panose="020B0604020202020204" pitchFamily="34" charset="0"/>
                <a:cs typeface="Arial" panose="020B0604020202020204" pitchFamily="34" charset="0"/>
              </a:rPr>
            </a:br>
            <a:r>
              <a:rPr lang="nl-BE" altLang="nl-BE" sz="4000" dirty="0">
                <a:solidFill>
                  <a:srgbClr val="840056"/>
                </a:solidFill>
                <a:latin typeface="Arial" panose="020B0604020202020204" pitchFamily="34" charset="0"/>
                <a:cs typeface="Arial" panose="020B0604020202020204" pitchFamily="34" charset="0"/>
              </a:rPr>
              <a:t>Wie?</a:t>
            </a:r>
            <a:endParaRPr lang="nl-BE" dirty="0"/>
          </a:p>
        </p:txBody>
      </p:sp>
      <p:sp>
        <p:nvSpPr>
          <p:cNvPr id="3" name="Tijdelijke aanduiding voor inhoud 2"/>
          <p:cNvSpPr>
            <a:spLocks noGrp="1"/>
          </p:cNvSpPr>
          <p:nvPr>
            <p:ph sz="half" idx="1"/>
          </p:nvPr>
        </p:nvSpPr>
        <p:spPr/>
        <p:txBody>
          <a:bodyPr/>
          <a:lstStyle/>
          <a:p>
            <a:r>
              <a:rPr lang="nl-BE" altLang="nl-BE" sz="2400" dirty="0">
                <a:cs typeface="Arial" panose="020B0604020202020204" pitchFamily="34" charset="0"/>
              </a:rPr>
              <a:t>De oproep richt zich naar organisaties werkzaam in Limburg die beschikken over voldoende infrastructuur en expertise om opleidingen naar knelpuntberoepen te organiseren.</a:t>
            </a:r>
          </a:p>
          <a:p>
            <a:pPr>
              <a:buNone/>
            </a:pPr>
            <a:endParaRPr lang="nl-BE" altLang="nl-BE" sz="2400" dirty="0">
              <a:cs typeface="Arial" panose="020B0604020202020204" pitchFamily="34" charset="0"/>
            </a:endParaRPr>
          </a:p>
          <a:p>
            <a:pPr>
              <a:buNone/>
            </a:pPr>
            <a:endParaRPr lang="nl-BE" altLang="nl-BE" sz="2400" dirty="0">
              <a:cs typeface="Arial" panose="020B0604020202020204" pitchFamily="34" charset="0"/>
            </a:endParaRPr>
          </a:p>
          <a:p>
            <a:r>
              <a:rPr lang="nl-BE" altLang="nl-BE" sz="2400" dirty="0">
                <a:cs typeface="Arial" panose="020B0604020202020204" pitchFamily="34" charset="0"/>
              </a:rPr>
              <a:t>De finale doelgroep van deze oproep zijn werkzoekende werklozen en inactieven in Limburg. Bij de start van de opleiding gedomicilieerd moeten zijn in de provincie Limburg.</a:t>
            </a:r>
          </a:p>
          <a:p>
            <a:endParaRPr lang="nl-BE" dirty="0"/>
          </a:p>
        </p:txBody>
      </p:sp>
    </p:spTree>
    <p:extLst>
      <p:ext uri="{BB962C8B-B14F-4D97-AF65-F5344CB8AC3E}">
        <p14:creationId xmlns:p14="http://schemas.microsoft.com/office/powerpoint/2010/main" val="133729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sz="4000" b="1" dirty="0">
                <a:latin typeface="+mn-lt"/>
                <a:cs typeface="Arial" panose="020B0604020202020204" pitchFamily="34" charset="0"/>
              </a:rPr>
              <a:t>Toelichting oproep</a:t>
            </a:r>
            <a:br>
              <a:rPr lang="nl-BE" altLang="nl-BE" sz="4000" b="1" dirty="0">
                <a:latin typeface="+mn-lt"/>
                <a:cs typeface="Arial" panose="020B0604020202020204" pitchFamily="34" charset="0"/>
              </a:rPr>
            </a:br>
            <a:r>
              <a:rPr lang="nl-BE" altLang="nl-BE" sz="4000" b="1" dirty="0">
                <a:solidFill>
                  <a:srgbClr val="840056"/>
                </a:solidFill>
                <a:latin typeface="+mn-lt"/>
                <a:cs typeface="Arial" panose="020B0604020202020204" pitchFamily="34" charset="0"/>
              </a:rPr>
              <a:t>Acties?</a:t>
            </a:r>
            <a:endParaRPr lang="nl-BE" b="1" dirty="0">
              <a:latin typeface="+mn-lt"/>
            </a:endParaRPr>
          </a:p>
        </p:txBody>
      </p:sp>
      <p:sp>
        <p:nvSpPr>
          <p:cNvPr id="3" name="Tijdelijke aanduiding voor inhoud 2"/>
          <p:cNvSpPr>
            <a:spLocks noGrp="1"/>
          </p:cNvSpPr>
          <p:nvPr>
            <p:ph sz="half" idx="1"/>
          </p:nvPr>
        </p:nvSpPr>
        <p:spPr/>
        <p:txBody>
          <a:bodyPr/>
          <a:lstStyle/>
          <a:p>
            <a:r>
              <a:rPr lang="nl-BE" altLang="nl-BE" sz="2400" dirty="0"/>
              <a:t>Deze oproep subsidieert beroepsopleidingen die leiden tot het invullen van knelpuntberoepen.</a:t>
            </a:r>
          </a:p>
          <a:p>
            <a:r>
              <a:rPr lang="nl-BE" dirty="0"/>
              <a:t>De acties die in aanmerking komen:</a:t>
            </a:r>
          </a:p>
          <a:p>
            <a:pPr marL="457200" indent="-457200">
              <a:buFont typeface="+mj-lt"/>
              <a:buAutoNum type="arabicPeriod"/>
            </a:pPr>
            <a:r>
              <a:rPr lang="nl-BE" sz="1800" dirty="0"/>
              <a:t>De opleidingen zijn arbeidsmarktgericht en </a:t>
            </a:r>
            <a:r>
              <a:rPr lang="nl-BE" sz="1800" dirty="0" err="1"/>
              <a:t>beroepstechnisch</a:t>
            </a:r>
            <a:r>
              <a:rPr lang="nl-BE" sz="1800" dirty="0"/>
              <a:t> van aard en leiden rechtstreeks naar een knelpuntberoep. </a:t>
            </a:r>
            <a:r>
              <a:rPr lang="nl-BE" sz="1800" b="1" dirty="0"/>
              <a:t>Het kan niet gaan om generieke opleidingen. </a:t>
            </a:r>
          </a:p>
          <a:p>
            <a:pPr marL="457200" indent="-457200">
              <a:buFont typeface="+mj-lt"/>
              <a:buAutoNum type="arabicPeriod"/>
            </a:pPr>
            <a:r>
              <a:rPr lang="nl-BE" sz="1800" dirty="0"/>
              <a:t>De aangeboden opleidingen dienen als knelpuntberoep erkend te zijn door de VDAB. Een volledige lijst hiervan vindt u in bijlage van deze oproep (</a:t>
            </a:r>
            <a:r>
              <a:rPr lang="nl-BE" sz="1800" dirty="0" err="1"/>
              <a:t>Limburgspecifiek</a:t>
            </a:r>
            <a:r>
              <a:rPr lang="nl-BE" sz="1800" dirty="0"/>
              <a:t>).</a:t>
            </a:r>
          </a:p>
          <a:p>
            <a:pPr marL="457200" indent="-457200">
              <a:buFont typeface="+mj-lt"/>
              <a:buAutoNum type="arabicPeriod"/>
            </a:pPr>
            <a:r>
              <a:rPr lang="nl-BE" sz="1800" dirty="0"/>
              <a:t>De aangeboden opleidingen dienen additioneel te zijn aan de reguliere VDAB programma’s en opleidingen. VDAB kan deelnemers </a:t>
            </a:r>
            <a:r>
              <a:rPr lang="nl-BE" sz="1800" dirty="0" err="1"/>
              <a:t>toeleiden</a:t>
            </a:r>
            <a:r>
              <a:rPr lang="nl-BE" sz="1800" dirty="0"/>
              <a:t>, indien zij de gepaste opleiding zelf niet organiseren.</a:t>
            </a:r>
          </a:p>
          <a:p>
            <a:pPr marL="457200" indent="-457200">
              <a:buFont typeface="+mj-lt"/>
              <a:buAutoNum type="arabicPeriod"/>
            </a:pPr>
            <a:r>
              <a:rPr lang="nl-BE" sz="1800" b="1" dirty="0"/>
              <a:t>Afstemming met de VDAB is verplicht!</a:t>
            </a:r>
          </a:p>
          <a:p>
            <a:pPr marL="457200" indent="-457200">
              <a:buFont typeface="+mj-lt"/>
              <a:buAutoNum type="arabicPeriod"/>
            </a:pPr>
            <a:endParaRPr lang="nl-BE" sz="1800" dirty="0"/>
          </a:p>
        </p:txBody>
      </p:sp>
    </p:spTree>
    <p:extLst>
      <p:ext uri="{BB962C8B-B14F-4D97-AF65-F5344CB8AC3E}">
        <p14:creationId xmlns:p14="http://schemas.microsoft.com/office/powerpoint/2010/main" val="3134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FlandersArtSans-Regular" panose="00000500000000000000" pitchFamily="2" charset="0"/>
              </a:rPr>
              <a:t>Acties</a:t>
            </a:r>
          </a:p>
        </p:txBody>
      </p:sp>
      <p:sp>
        <p:nvSpPr>
          <p:cNvPr id="3" name="Tijdelijke aanduiding voor inhoud 2"/>
          <p:cNvSpPr>
            <a:spLocks noGrp="1"/>
          </p:cNvSpPr>
          <p:nvPr>
            <p:ph sz="half" idx="1"/>
          </p:nvPr>
        </p:nvSpPr>
        <p:spPr/>
        <p:txBody>
          <a:bodyPr/>
          <a:lstStyle/>
          <a:p>
            <a:pPr marL="342900" indent="-342900">
              <a:buFont typeface="Arial" panose="020B0604020202020204" pitchFamily="34" charset="0"/>
              <a:buChar char="•"/>
            </a:pPr>
            <a:r>
              <a:rPr lang="nl-BE" dirty="0"/>
              <a:t>De aangeboden opleidingen dienen gelinkt te zijn aan duidelijke vacatures, bij prioriteit bij Limburgse werkgevers;</a:t>
            </a:r>
          </a:p>
          <a:p>
            <a:pPr>
              <a:buNone/>
            </a:pPr>
            <a:endParaRPr lang="nl-BE" dirty="0"/>
          </a:p>
          <a:p>
            <a:pPr marL="342900" indent="-342900">
              <a:buFont typeface="Arial" panose="020B0604020202020204" pitchFamily="34" charset="0"/>
              <a:buChar char="•"/>
            </a:pPr>
            <a:r>
              <a:rPr lang="nl-BE" dirty="0"/>
              <a:t>Het betreft vaktechnische opleidingen die gebaseerd zijn op een duidelijke analyse van de vraag tot deze competenties op de arbeidsmarkt, die onderbouwd zijn met een op een analyse van de vereiste competenties gebaseerd opleidingsprogramma en uitgevoerd worden door een deskundige opleidingsinstantie;</a:t>
            </a:r>
          </a:p>
        </p:txBody>
      </p:sp>
    </p:spTree>
    <p:extLst>
      <p:ext uri="{BB962C8B-B14F-4D97-AF65-F5344CB8AC3E}">
        <p14:creationId xmlns:p14="http://schemas.microsoft.com/office/powerpoint/2010/main" val="265728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FlandersArtSerif-Regular" panose="00000500000000000000" pitchFamily="2" charset="0"/>
              </a:rPr>
              <a:t>Acties</a:t>
            </a:r>
          </a:p>
        </p:txBody>
      </p:sp>
      <p:sp>
        <p:nvSpPr>
          <p:cNvPr id="3" name="Tijdelijke aanduiding voor inhoud 2"/>
          <p:cNvSpPr>
            <a:spLocks noGrp="1"/>
          </p:cNvSpPr>
          <p:nvPr>
            <p:ph sz="half" idx="1"/>
          </p:nvPr>
        </p:nvSpPr>
        <p:spPr/>
        <p:txBody>
          <a:bodyPr/>
          <a:lstStyle/>
          <a:p>
            <a:pPr marL="342900" indent="-342900">
              <a:buFont typeface="Arial" panose="020B0604020202020204" pitchFamily="34" charset="0"/>
              <a:buChar char="•"/>
            </a:pPr>
            <a:r>
              <a:rPr lang="nl-BE" dirty="0"/>
              <a:t>De cursisten kunnen worden </a:t>
            </a:r>
            <a:r>
              <a:rPr lang="nl-BE" dirty="0" err="1"/>
              <a:t>toegeleid</a:t>
            </a:r>
            <a:r>
              <a:rPr lang="nl-BE" dirty="0"/>
              <a:t> door VDAB of de organisatie kan zelf deelnemers rekruteren en selecteren;</a:t>
            </a:r>
          </a:p>
          <a:p>
            <a:pPr>
              <a:buNone/>
            </a:pPr>
            <a:endParaRPr lang="nl-BE" dirty="0"/>
          </a:p>
          <a:p>
            <a:pPr marL="342900" indent="-342900">
              <a:buFont typeface="Arial" panose="020B0604020202020204" pitchFamily="34" charset="0"/>
              <a:buChar char="•"/>
            </a:pPr>
            <a:r>
              <a:rPr lang="nl-BE" sz="2000" dirty="0"/>
              <a:t>Duur opleiding: de aangeboden opleidingen moeten ten minste 4 weken duren én omvatten minstens 20u/week én vinden overdag plaats. Dit conform de bepalingen van de RVA </a:t>
            </a:r>
            <a:r>
              <a:rPr lang="nl-BE" sz="2000" dirty="0" err="1"/>
              <a:t>ikv</a:t>
            </a:r>
            <a:r>
              <a:rPr lang="nl-BE" sz="2000" dirty="0"/>
              <a:t> vrijstelling voor een werkloze werkzoekend;</a:t>
            </a:r>
          </a:p>
          <a:p>
            <a:pPr>
              <a:buNone/>
            </a:pPr>
            <a:r>
              <a:rPr lang="nl-BE" sz="2000" b="1" dirty="0"/>
              <a:t>Let wel: </a:t>
            </a:r>
            <a:r>
              <a:rPr lang="nl-BE" sz="2000" dirty="0"/>
              <a:t>opleidingen van minder dan 20 uur per week, geven geen vrijstelling RVA. Opleidingen van 20 uur per week enkel een deeltijdse vrijstelling. Opleidingen van minstens 35 uur geven wel een vrijstelling. </a:t>
            </a:r>
          </a:p>
          <a:p>
            <a:pPr>
              <a:buNone/>
            </a:pPr>
            <a:endParaRPr lang="nl-BE" dirty="0"/>
          </a:p>
          <a:p>
            <a:pPr marL="342900" indent="-342900">
              <a:buFont typeface="Arial" panose="020B0604020202020204" pitchFamily="34" charset="0"/>
              <a:buChar char="•"/>
            </a:pPr>
            <a:endParaRPr lang="nl-BE" dirty="0"/>
          </a:p>
        </p:txBody>
      </p:sp>
    </p:spTree>
    <p:extLst>
      <p:ext uri="{BB962C8B-B14F-4D97-AF65-F5344CB8AC3E}">
        <p14:creationId xmlns:p14="http://schemas.microsoft.com/office/powerpoint/2010/main" val="1356621010"/>
      </p:ext>
    </p:extLst>
  </p:cSld>
  <p:clrMapOvr>
    <a:masterClrMapping/>
  </p:clrMapOvr>
</p:sld>
</file>

<file path=ppt/theme/theme1.xml><?xml version="1.0" encoding="utf-8"?>
<a:theme xmlns:a="http://schemas.openxmlformats.org/drawingml/2006/main" name="Powerpoint_ESF_geel">
  <a:themeElements>
    <a:clrScheme name="ESF">
      <a:dk1>
        <a:srgbClr val="373636"/>
      </a:dk1>
      <a:lt1>
        <a:sysClr val="window" lastClr="FFFFFF"/>
      </a:lt1>
      <a:dk2>
        <a:srgbClr val="6B6B6B"/>
      </a:dk2>
      <a:lt2>
        <a:srgbClr val="F6F5F3"/>
      </a:lt2>
      <a:accent1>
        <a:srgbClr val="003399"/>
      </a:accent1>
      <a:accent2>
        <a:srgbClr val="FFEB00"/>
      </a:accent2>
      <a:accent3>
        <a:srgbClr val="373636"/>
      </a:accent3>
      <a:accent4>
        <a:srgbClr val="003399"/>
      </a:accent4>
      <a:accent5>
        <a:srgbClr val="FFEB00"/>
      </a:accent5>
      <a:accent6>
        <a:srgbClr val="373636"/>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ESF_geel.potx" id="{3CA102BC-0CF5-445D-B8F1-BA04BA7BC446}" vid="{C6F8E2B3-DB51-4A77-9BBD-1658B8287CCE}"/>
    </a:ext>
  </a:extLst>
</a:theme>
</file>

<file path=ppt/theme/theme2.xml><?xml version="1.0" encoding="utf-8"?>
<a:theme xmlns:a="http://schemas.openxmlformats.org/drawingml/2006/main" name="Aangepast ontwerp">
  <a:themeElements>
    <a:clrScheme name="ESF">
      <a:dk1>
        <a:srgbClr val="373636"/>
      </a:dk1>
      <a:lt1>
        <a:sysClr val="window" lastClr="FFFFFF"/>
      </a:lt1>
      <a:dk2>
        <a:srgbClr val="6B6B6B"/>
      </a:dk2>
      <a:lt2>
        <a:srgbClr val="F6F5F3"/>
      </a:lt2>
      <a:accent1>
        <a:srgbClr val="003399"/>
      </a:accent1>
      <a:accent2>
        <a:srgbClr val="FFEB00"/>
      </a:accent2>
      <a:accent3>
        <a:srgbClr val="373636"/>
      </a:accent3>
      <a:accent4>
        <a:srgbClr val="003399"/>
      </a:accent4>
      <a:accent5>
        <a:srgbClr val="FFEB00"/>
      </a:accent5>
      <a:accent6>
        <a:srgbClr val="373636"/>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ESF_geel.potx" id="{3CA102BC-0CF5-445D-B8F1-BA04BA7BC446}" vid="{5034D008-A76D-4CCF-B226-E02FB4FF790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SE Document" ma:contentTypeID="0x01010068F2E938EF620040A74E7DB3C94DEBA000B0EF746E383C4642BC9E2034460CD6E9" ma:contentTypeVersion="13" ma:contentTypeDescription="" ma:contentTypeScope="" ma:versionID="83ef086d6fae094d6a0e96e1c94f4c01">
  <xsd:schema xmlns:xsd="http://www.w3.org/2001/XMLSchema" xmlns:xs="http://www.w3.org/2001/XMLSchema" xmlns:p="http://schemas.microsoft.com/office/2006/metadata/properties" xmlns:ns2="f25b312e-0093-4a1c-847a-c5e067e1bbd2" xmlns:ns3="9fe4271f-7610-45a9-ba40-89efa8138161" targetNamespace="http://schemas.microsoft.com/office/2006/metadata/properties" ma:root="true" ma:fieldsID="22b31965427fce9fddb15c065358cf85" ns2:_="" ns3:_="">
    <xsd:import namespace="f25b312e-0093-4a1c-847a-c5e067e1bbd2"/>
    <xsd:import namespace="9fe4271f-7610-45a9-ba40-89efa8138161"/>
    <xsd:element name="properties">
      <xsd:complexType>
        <xsd:sequence>
          <xsd:element name="documentManagement">
            <xsd:complexType>
              <xsd:all>
                <xsd:element ref="ns2:maef977dab8e43c1b64ff7ed2f79dfab" minOccurs="0"/>
                <xsd:element ref="ns2:TaxCatchAll" minOccurs="0"/>
                <xsd:element ref="ns2:TaxCatchAllLabel" minOccurs="0"/>
                <xsd:element ref="ns2:haf033858f254ba8aa3d1e1a44364f81" minOccurs="0"/>
                <xsd:element ref="ns2:c9c6ce830bd2482ba8ec58e17803a3d7" minOccurs="0"/>
                <xsd:element ref="ns2:g30ab6d08a5c410cb648235b43c66b7a" minOccurs="0"/>
                <xsd:element ref="ns3:Rubriek" minOccurs="0"/>
                <xsd:element ref="ns2:Jaa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5b312e-0093-4a1c-847a-c5e067e1bbd2" elementFormDefault="qualified">
    <xsd:import namespace="http://schemas.microsoft.com/office/2006/documentManagement/types"/>
    <xsd:import namespace="http://schemas.microsoft.com/office/infopath/2007/PartnerControls"/>
    <xsd:element name="maef977dab8e43c1b64ff7ed2f79dfab" ma:index="8" ma:taxonomy="true" ma:internalName="maef977dab8e43c1b64ff7ed2f79dfab" ma:taxonomyFieldName="TypeDocument" ma:displayName="Type document" ma:default="" ma:fieldId="{6aef977d-ab8e-43c1-b64f-f7ed2f79dfab}" ma:taxonomyMulti="true" ma:sspId="1f8d5420-8a7a-4254-9dee-e65a4531f4c3" ma:termSetId="3a80e972-8c30-4b7e-a123-04e9f61f70f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3878e6f-dd7a-46d9-9c34-121c66c618aa}" ma:internalName="TaxCatchAll" ma:showField="CatchAllData" ma:web="f25b312e-0093-4a1c-847a-c5e067e1bbd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3878e6f-dd7a-46d9-9c34-121c66c618aa}" ma:internalName="TaxCatchAllLabel" ma:readOnly="true" ma:showField="CatchAllDataLabel" ma:web="f25b312e-0093-4a1c-847a-c5e067e1bbd2">
      <xsd:complexType>
        <xsd:complexContent>
          <xsd:extension base="dms:MultiChoiceLookup">
            <xsd:sequence>
              <xsd:element name="Value" type="dms:Lookup" maxOccurs="unbounded" minOccurs="0" nillable="true"/>
            </xsd:sequence>
          </xsd:extension>
        </xsd:complexContent>
      </xsd:complexType>
    </xsd:element>
    <xsd:element name="haf033858f254ba8aa3d1e1a44364f81" ma:index="12" ma:taxonomy="true" ma:internalName="haf033858f254ba8aa3d1e1a44364f81" ma:taxonomyFieldName="AfdelingTeam" ma:displayName="Afdeling / Team" ma:default="" ma:fieldId="{1af03385-8f25-4ba8-aa3d-1e1a44364f81}" ma:sspId="1f8d5420-8a7a-4254-9dee-e65a4531f4c3" ma:termSetId="ab0e1f11-408e-451d-8d67-9e42824d189d" ma:anchorId="00000000-0000-0000-0000-000000000000" ma:open="false" ma:isKeyword="false">
      <xsd:complexType>
        <xsd:sequence>
          <xsd:element ref="pc:Terms" minOccurs="0" maxOccurs="1"/>
        </xsd:sequence>
      </xsd:complexType>
    </xsd:element>
    <xsd:element name="c9c6ce830bd2482ba8ec58e17803a3d7" ma:index="14" nillable="true" ma:taxonomy="true" ma:internalName="c9c6ce830bd2482ba8ec58e17803a3d7" ma:taxonomyFieldName="WSEMaterie" ma:displayName="Materie" ma:readOnly="false" ma:default="" ma:fieldId="{c9c6ce83-0bd2-482b-a8ec-58e17803a3d7}" ma:taxonomyMulti="true" ma:sspId="1f8d5420-8a7a-4254-9dee-e65a4531f4c3" ma:termSetId="b0e87c6c-7969-4e6c-a4ac-4befea8672e7" ma:anchorId="00000000-0000-0000-0000-000000000000" ma:open="false" ma:isKeyword="false">
      <xsd:complexType>
        <xsd:sequence>
          <xsd:element ref="pc:Terms" minOccurs="0" maxOccurs="1"/>
        </xsd:sequence>
      </xsd:complexType>
    </xsd:element>
    <xsd:element name="g30ab6d08a5c410cb648235b43c66b7a" ma:index="16" nillable="true" ma:taxonomy="true" ma:internalName="g30ab6d08a5c410cb648235b43c66b7a" ma:taxonomyFieldName="ExterneAuteurs" ma:displayName="Externe auteurs" ma:default="" ma:fieldId="{030ab6d0-8a5c-410c-b648-235b43c66b7a}" ma:taxonomyMulti="true" ma:sspId="1f8d5420-8a7a-4254-9dee-e65a4531f4c3" ma:termSetId="457f17c8-aeb1-4ffe-8b4e-35acc2fb1513" ma:anchorId="00000000-0000-0000-0000-000000000000" ma:open="false" ma:isKeyword="false">
      <xsd:complexType>
        <xsd:sequence>
          <xsd:element ref="pc:Terms" minOccurs="0" maxOccurs="1"/>
        </xsd:sequence>
      </xsd:complexType>
    </xsd:element>
    <xsd:element name="Jaar" ma:index="19" ma:displayName="Jaar" ma:default="2017" ma:internalName="Ja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e4271f-7610-45a9-ba40-89efa8138161" elementFormDefault="qualified">
    <xsd:import namespace="http://schemas.microsoft.com/office/2006/documentManagement/types"/>
    <xsd:import namespace="http://schemas.microsoft.com/office/infopath/2007/PartnerControls"/>
    <xsd:element name="Rubriek" ma:index="18" nillable="true" ma:displayName="Rubriek" ma:default="Agenda" ma:format="Dropdown" ma:internalName="Rubriek">
      <xsd:simpleType>
        <xsd:union memberTypes="dms:Text">
          <xsd:simpleType>
            <xsd:restriction base="dms:Choice">
              <xsd:enumeration value="Agenda"/>
              <xsd:enumeration value="Extern (zonder band)"/>
              <xsd:enumeration value="Extern (met band)"/>
              <xsd:enumeration value="PLOEG"/>
              <xsd:enumeration value="E-mail signatuur"/>
              <xsd:enumeration value="Fax"/>
              <xsd:enumeration value="Nota"/>
              <xsd:enumeration value="Persmededeling"/>
              <xsd:enumeration value="Presentatie"/>
              <xsd:enumeration value="Omzendbrief"/>
              <xsd:enumeration value="Juridische documenten"/>
              <xsd:enumeration value="Uitnodiging internationaal"/>
              <xsd:enumeration value="Uitnodiging nationaal"/>
              <xsd:enumeration value="Verslag"/>
              <xsd:enumeration value="Oude Huisstijl"/>
              <xsd:enumeration value="Sjablonen minister Muyters"/>
              <xsd:enumeration value="Publicatie met voorblad en colofon"/>
              <xsd:enumeration value="Banners en logo's"/>
              <xsd:enumeration value="Financiële sjablonen"/>
              <xsd:enumeration value="Modelnota’s agenderingen"/>
              <xsd:enumeration value="Sjablonen minister Homans"/>
              <xsd:enumeration value="Wetgeving"/>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30ab6d08a5c410cb648235b43c66b7a xmlns="f25b312e-0093-4a1c-847a-c5e067e1bbd2">
      <Terms xmlns="http://schemas.microsoft.com/office/infopath/2007/PartnerControls"/>
    </g30ab6d08a5c410cb648235b43c66b7a>
    <c9c6ce830bd2482ba8ec58e17803a3d7 xmlns="f25b312e-0093-4a1c-847a-c5e067e1bbd2">
      <Terms xmlns="http://schemas.microsoft.com/office/infopath/2007/PartnerControls"/>
    </c9c6ce830bd2482ba8ec58e17803a3d7>
    <maef977dab8e43c1b64ff7ed2f79dfab xmlns="f25b312e-0093-4a1c-847a-c5e067e1bbd2">
      <Terms xmlns="http://schemas.microsoft.com/office/infopath/2007/PartnerControls">
        <TermInfo xmlns="http://schemas.microsoft.com/office/infopath/2007/PartnerControls">
          <TermName xmlns="http://schemas.microsoft.com/office/infopath/2007/PartnerControls">Presentatie</TermName>
          <TermId xmlns="http://schemas.microsoft.com/office/infopath/2007/PartnerControls">53b0e033-4215-44ed-be64-8a4ae5e63f46</TermId>
        </TermInfo>
      </Terms>
    </maef977dab8e43c1b64ff7ed2f79dfab>
    <TaxCatchAll xmlns="f25b312e-0093-4a1c-847a-c5e067e1bbd2">
      <Value>38</Value>
      <Value>369</Value>
    </TaxCatchAll>
    <haf033858f254ba8aa3d1e1a44364f81 xmlns="f25b312e-0093-4a1c-847a-c5e067e1bbd2">
      <Terms xmlns="http://schemas.microsoft.com/office/infopath/2007/PartnerControls">
        <TermInfo xmlns="http://schemas.microsoft.com/office/infopath/2007/PartnerControls">
          <TermName xmlns="http://schemas.microsoft.com/office/infopath/2007/PartnerControls">Afdeling ESF</TermName>
          <TermId xmlns="http://schemas.microsoft.com/office/infopath/2007/PartnerControls">d8dfc1c6-272b-4300-97d7-3db1c001363a</TermId>
        </TermInfo>
      </Terms>
    </haf033858f254ba8aa3d1e1a44364f81>
    <Jaar xmlns="f25b312e-0093-4a1c-847a-c5e067e1bbd2">2016</Jaar>
    <Rubriek xmlns="9fe4271f-7610-45a9-ba40-89efa8138161">Presentatie</Rubriek>
  </documentManagement>
</p:properties>
</file>

<file path=customXml/itemProps1.xml><?xml version="1.0" encoding="utf-8"?>
<ds:datastoreItem xmlns:ds="http://schemas.openxmlformats.org/officeDocument/2006/customXml" ds:itemID="{94850552-359C-4674-9639-47BC1AB739F9}">
  <ds:schemaRefs>
    <ds:schemaRef ds:uri="http://schemas.microsoft.com/sharepoint/v3/contenttype/forms"/>
  </ds:schemaRefs>
</ds:datastoreItem>
</file>

<file path=customXml/itemProps2.xml><?xml version="1.0" encoding="utf-8"?>
<ds:datastoreItem xmlns:ds="http://schemas.openxmlformats.org/officeDocument/2006/customXml" ds:itemID="{28022909-58D3-4B18-853D-F431B9394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5b312e-0093-4a1c-847a-c5e067e1bbd2"/>
    <ds:schemaRef ds:uri="9fe4271f-7610-45a9-ba40-89efa81381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A7900F-A9A0-4D17-8785-C30EEA1A8138}">
  <ds:schemaRefs>
    <ds:schemaRef ds:uri="http://purl.org/dc/elements/1.1/"/>
    <ds:schemaRef ds:uri="http://schemas.microsoft.com/office/2006/metadata/properties"/>
    <ds:schemaRef ds:uri="f25b312e-0093-4a1c-847a-c5e067e1bbd2"/>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9fe4271f-7610-45a9-ba40-89efa813816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Powerpoint_ESF_geel</Template>
  <TotalTime>288</TotalTime>
  <Words>1204</Words>
  <Application>Microsoft Office PowerPoint</Application>
  <PresentationFormat>Diavoorstelling (4:3)</PresentationFormat>
  <Paragraphs>160</Paragraphs>
  <Slides>24</Slides>
  <Notes>2</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24</vt:i4>
      </vt:variant>
    </vt:vector>
  </HeadingPairs>
  <TitlesOfParts>
    <vt:vector size="33" baseType="lpstr">
      <vt:lpstr>FlandersArtSans-Regular</vt:lpstr>
      <vt:lpstr>Wingdings</vt:lpstr>
      <vt:lpstr>Arial</vt:lpstr>
      <vt:lpstr>FlandersArtSerif-Regular</vt:lpstr>
      <vt:lpstr>FlandersArtSans-Bold</vt:lpstr>
      <vt:lpstr>Calibri</vt:lpstr>
      <vt:lpstr>Times New Roman</vt:lpstr>
      <vt:lpstr>Powerpoint_ESF_geel</vt:lpstr>
      <vt:lpstr>Aangepast ontwerp</vt:lpstr>
      <vt:lpstr>Oproep 431: Opleidingsprojecten voor werkzoekende werklozen en inactieven naar knelpuntberoepen Limburg</vt:lpstr>
      <vt:lpstr>Wat is ESF</vt:lpstr>
      <vt:lpstr>Wat is ESF</vt:lpstr>
      <vt:lpstr>Toelichting oproep  Waarover?</vt:lpstr>
      <vt:lpstr>Toelichting oproep  Wat?</vt:lpstr>
      <vt:lpstr>Toelichting oproep  Wie?</vt:lpstr>
      <vt:lpstr>Toelichting oproep Acties?</vt:lpstr>
      <vt:lpstr>Acties</vt:lpstr>
      <vt:lpstr>Acties</vt:lpstr>
      <vt:lpstr>Acties</vt:lpstr>
      <vt:lpstr> Criteria organisatieniveau</vt:lpstr>
      <vt:lpstr> Criteria projectniveau</vt:lpstr>
      <vt:lpstr>Levensloop project</vt:lpstr>
      <vt:lpstr>Selectieprocedure</vt:lpstr>
      <vt:lpstr> Hoe indienen?</vt:lpstr>
      <vt:lpstr>Welke kosten kan je inbrengen</vt:lpstr>
      <vt:lpstr>Welke kosten kan je inbrengen</vt:lpstr>
      <vt:lpstr>Forfait van 40% voor alle andere kosten</vt:lpstr>
      <vt:lpstr>Uitstroom: min 60% </vt:lpstr>
      <vt:lpstr>Hoe kan je de kosten financieren  </vt:lpstr>
      <vt:lpstr>PowerPoint-presentatie</vt:lpstr>
      <vt:lpstr>Timing </vt:lpstr>
      <vt:lpstr>Contact</vt:lpstr>
      <vt:lpstr>Vragen</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Oproep 416: Opleidingsprojecten voor werkzoekende werklozen en inactieven naar knelpuntberoepen Limburg</dc:title>
  <dc:creator>Mikaeli Hewa</dc:creator>
  <cp:lastModifiedBy>Mikaeli Hewa</cp:lastModifiedBy>
  <cp:revision>26</cp:revision>
  <dcterms:created xsi:type="dcterms:W3CDTF">2017-10-09T08:25:00Z</dcterms:created>
  <dcterms:modified xsi:type="dcterms:W3CDTF">2018-03-26T07:53:49Z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0x01010068F2E938EF620040A74E7DB3C94DEBA000B0EF746E383C4642BC9E2034460CD6E9</vt:lpwstr>
  </property>
  <property fmtid="{D5CDD505-2E9C-101B-9397-08002B2CF9AE}" pid="3" name="WSEMaterie">
    <vt:lpwstr/>
  </property>
  <property fmtid="{D5CDD505-2E9C-101B-9397-08002B2CF9AE}" pid="4" name="ExterneAuteurs">
    <vt:lpwstr/>
  </property>
  <property fmtid="{D5CDD505-2E9C-101B-9397-08002B2CF9AE}" pid="5" name="TypeDocument">
    <vt:lpwstr>38;#Presentatie|53b0e033-4215-44ed-be64-8a4ae5e63f46</vt:lpwstr>
  </property>
  <property fmtid="{D5CDD505-2E9C-101B-9397-08002B2CF9AE}" pid="6" name="AfdelingTeam">
    <vt:lpwstr>369;#Afdeling ESF|d8dfc1c6-272b-4300-97d7-3db1c001363a</vt:lpwstr>
  </property>
</Properties>
</file>