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0" r:id="rId5"/>
  </p:sldMasterIdLst>
  <p:notesMasterIdLst>
    <p:notesMasterId r:id="rId76"/>
  </p:notesMasterIdLst>
  <p:handoutMasterIdLst>
    <p:handoutMasterId r:id="rId77"/>
  </p:handoutMasterIdLst>
  <p:sldIdLst>
    <p:sldId id="355" r:id="rId6"/>
    <p:sldId id="407" r:id="rId7"/>
    <p:sldId id="273" r:id="rId8"/>
    <p:sldId id="274" r:id="rId9"/>
    <p:sldId id="275" r:id="rId10"/>
    <p:sldId id="276" r:id="rId11"/>
    <p:sldId id="358" r:id="rId12"/>
    <p:sldId id="281" r:id="rId13"/>
    <p:sldId id="418" r:id="rId14"/>
    <p:sldId id="428" r:id="rId15"/>
    <p:sldId id="419" r:id="rId16"/>
    <p:sldId id="420" r:id="rId17"/>
    <p:sldId id="421" r:id="rId18"/>
    <p:sldId id="377" r:id="rId19"/>
    <p:sldId id="416" r:id="rId20"/>
    <p:sldId id="427" r:id="rId21"/>
    <p:sldId id="430" r:id="rId22"/>
    <p:sldId id="438" r:id="rId23"/>
    <p:sldId id="440" r:id="rId24"/>
    <p:sldId id="439" r:id="rId25"/>
    <p:sldId id="435" r:id="rId26"/>
    <p:sldId id="437" r:id="rId27"/>
    <p:sldId id="449" r:id="rId28"/>
    <p:sldId id="284" r:id="rId29"/>
    <p:sldId id="356" r:id="rId30"/>
    <p:sldId id="357" r:id="rId31"/>
    <p:sldId id="376" r:id="rId32"/>
    <p:sldId id="374" r:id="rId33"/>
    <p:sldId id="415" r:id="rId34"/>
    <p:sldId id="375" r:id="rId35"/>
    <p:sldId id="426" r:id="rId36"/>
    <p:sldId id="293" r:id="rId37"/>
    <p:sldId id="301" r:id="rId38"/>
    <p:sldId id="441" r:id="rId39"/>
    <p:sldId id="442" r:id="rId40"/>
    <p:sldId id="443" r:id="rId41"/>
    <p:sldId id="450" r:id="rId42"/>
    <p:sldId id="444" r:id="rId43"/>
    <p:sldId id="445" r:id="rId44"/>
    <p:sldId id="451" r:id="rId45"/>
    <p:sldId id="452" r:id="rId46"/>
    <p:sldId id="453" r:id="rId47"/>
    <p:sldId id="454" r:id="rId48"/>
    <p:sldId id="447" r:id="rId49"/>
    <p:sldId id="446" r:id="rId50"/>
    <p:sldId id="455" r:id="rId51"/>
    <p:sldId id="456" r:id="rId52"/>
    <p:sldId id="378" r:id="rId53"/>
    <p:sldId id="302" r:id="rId54"/>
    <p:sldId id="379" r:id="rId55"/>
    <p:sldId id="306" r:id="rId56"/>
    <p:sldId id="380" r:id="rId57"/>
    <p:sldId id="391" r:id="rId58"/>
    <p:sldId id="396" r:id="rId59"/>
    <p:sldId id="412" r:id="rId60"/>
    <p:sldId id="397" r:id="rId61"/>
    <p:sldId id="401" r:id="rId62"/>
    <p:sldId id="413" r:id="rId63"/>
    <p:sldId id="402" r:id="rId64"/>
    <p:sldId id="403" r:id="rId65"/>
    <p:sldId id="404" r:id="rId66"/>
    <p:sldId id="405" r:id="rId67"/>
    <p:sldId id="406" r:id="rId68"/>
    <p:sldId id="423" r:id="rId69"/>
    <p:sldId id="347" r:id="rId70"/>
    <p:sldId id="348" r:id="rId71"/>
    <p:sldId id="349" r:id="rId72"/>
    <p:sldId id="350" r:id="rId73"/>
    <p:sldId id="351" r:id="rId74"/>
    <p:sldId id="354" r:id="rId75"/>
  </p:sldIdLst>
  <p:sldSz cx="9144000" cy="6858000" type="screen4x3"/>
  <p:notesSz cx="6858000" cy="9144000"/>
  <p:embeddedFontLst>
    <p:embeddedFont>
      <p:font typeface="Calibri" panose="020F0502020204030204" pitchFamily="34" charset="0"/>
      <p:regular r:id="rId78"/>
      <p:bold r:id="rId79"/>
      <p:italic r:id="rId80"/>
      <p:boldItalic r:id="rId81"/>
    </p:embeddedFont>
    <p:embeddedFont>
      <p:font typeface="FlandersArtSans-Bold" panose="00000800000000000000" pitchFamily="2" charset="0"/>
      <p:bold r:id="rId82"/>
    </p:embeddedFont>
    <p:embeddedFont>
      <p:font typeface="FlandersArtSans-Regular" panose="00000500000000000000" pitchFamily="2" charset="0"/>
      <p:regular r:id="rId83"/>
    </p:embeddedFont>
    <p:embeddedFont>
      <p:font typeface="FlandersArtSerif-Regular" panose="00000500000000000000" pitchFamily="2" charset="0"/>
      <p:regular r:id="rId84"/>
    </p:embeddedFont>
  </p:embeddedFont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55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oossens, Nikas" initials="GN"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9B9B"/>
    <a:srgbClr val="FFFF00"/>
    <a:srgbClr val="717171"/>
    <a:srgbClr val="646464"/>
    <a:srgbClr val="EEEE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49" autoAdjust="0"/>
    <p:restoredTop sz="85015" autoAdjust="0"/>
  </p:normalViewPr>
  <p:slideViewPr>
    <p:cSldViewPr snapToGrid="0" showGuides="1">
      <p:cViewPr varScale="1">
        <p:scale>
          <a:sx n="73" d="100"/>
          <a:sy n="73" d="100"/>
        </p:scale>
        <p:origin x="1670" y="62"/>
      </p:cViewPr>
      <p:guideLst>
        <p:guide orient="horz" pos="2160"/>
        <p:guide pos="2880"/>
        <p:guide pos="5581"/>
      </p:guideLst>
    </p:cSldViewPr>
  </p:slideViewPr>
  <p:outlineViewPr>
    <p:cViewPr>
      <p:scale>
        <a:sx n="33" d="100"/>
        <a:sy n="33" d="100"/>
      </p:scale>
      <p:origin x="0" y="47244"/>
    </p:cViewPr>
  </p:outlineViewPr>
  <p:notesTextViewPr>
    <p:cViewPr>
      <p:scale>
        <a:sx n="1" d="1"/>
        <a:sy n="1" d="1"/>
      </p:scale>
      <p:origin x="0" y="0"/>
    </p:cViewPr>
  </p:notesTextViewPr>
  <p:sorterViewPr>
    <p:cViewPr>
      <p:scale>
        <a:sx n="100" d="100"/>
        <a:sy n="100" d="100"/>
      </p:scale>
      <p:origin x="0" y="-13819"/>
    </p:cViewPr>
  </p:sorterViewPr>
  <p:notesViewPr>
    <p:cSldViewPr snapToGrid="0" snapToObjects="1">
      <p:cViewPr varScale="1">
        <p:scale>
          <a:sx n="178" d="100"/>
          <a:sy n="178" d="100"/>
        </p:scale>
        <p:origin x="-5776"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notesMaster" Target="notesMasters/notesMaster1.xml"/><Relationship Id="rId84" Type="http://schemas.openxmlformats.org/officeDocument/2006/relationships/font" Target="fonts/font7.fntdata"/><Relationship Id="rId89"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font" Target="fonts/font2.fntdata"/><Relationship Id="rId87"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font" Target="fonts/font5.fntdata"/><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font" Target="fonts/font3.fntdata"/><Relationship Id="rId85"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font" Target="fonts/font6.fntdata"/><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FC7F27-3F35-C348-A7B2-F69A620161E2}" type="datetimeFigureOut">
              <a:rPr lang="nl-NL" smtClean="0"/>
              <a:t>2-10-2019</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B9D320-CCF8-334E-8C41-0A87F0B8CDFB}" type="slidenum">
              <a:rPr lang="nl-NL" smtClean="0"/>
              <a:t>‹nr.›</a:t>
            </a:fld>
            <a:endParaRPr lang="nl-NL"/>
          </a:p>
        </p:txBody>
      </p:sp>
    </p:spTree>
    <p:extLst>
      <p:ext uri="{BB962C8B-B14F-4D97-AF65-F5344CB8AC3E}">
        <p14:creationId xmlns:p14="http://schemas.microsoft.com/office/powerpoint/2010/main" val="1378006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37DD8-B20A-47A6-AA94-FD478FAA3C28}" type="datetimeFigureOut">
              <a:rPr lang="nl-BE" smtClean="0"/>
              <a:pPr/>
              <a:t>2/10/2019</a:t>
            </a:fld>
            <a:endParaRPr lang="nl-BE"/>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5A0D9C-0CD0-4097-81EC-9B83965EC080}" type="slidenum">
              <a:rPr lang="nl-BE" smtClean="0"/>
              <a:pPr/>
              <a:t>‹nr.›</a:t>
            </a:fld>
            <a:endParaRPr lang="nl-BE"/>
          </a:p>
        </p:txBody>
      </p:sp>
    </p:spTree>
    <p:extLst>
      <p:ext uri="{BB962C8B-B14F-4D97-AF65-F5344CB8AC3E}">
        <p14:creationId xmlns:p14="http://schemas.microsoft.com/office/powerpoint/2010/main" val="427678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a:t>
            </a:fld>
            <a:endParaRPr lang="nl-BE"/>
          </a:p>
        </p:txBody>
      </p:sp>
    </p:spTree>
    <p:extLst>
      <p:ext uri="{BB962C8B-B14F-4D97-AF65-F5344CB8AC3E}">
        <p14:creationId xmlns:p14="http://schemas.microsoft.com/office/powerpoint/2010/main" val="112225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Acties fase 1:</a:t>
            </a:r>
          </a:p>
          <a:p>
            <a:r>
              <a:rPr lang="nl-BE" dirty="0"/>
              <a:t>-</a:t>
            </a:r>
            <a:r>
              <a:rPr lang="nl-BE" baseline="0" dirty="0"/>
              <a:t> </a:t>
            </a:r>
            <a:r>
              <a:rPr lang="nl-BE" dirty="0"/>
              <a:t>Onderzoek (voorbereiding, dataverzameling, data-analyse)</a:t>
            </a:r>
          </a:p>
          <a:p>
            <a:r>
              <a:rPr lang="nl-BE" dirty="0"/>
              <a:t>- Ideevorming en concept (formuleren opportuniteiten, ideegeneratie en selectie, uitwerken ideeën</a:t>
            </a:r>
          </a:p>
          <a:p>
            <a:r>
              <a:rPr lang="nl-BE" dirty="0"/>
              <a:t>tot concepten, testen en bijsturen = eerste prototyping)</a:t>
            </a:r>
          </a:p>
          <a:p>
            <a:r>
              <a:rPr lang="nl-BE" dirty="0"/>
              <a:t>- Planning fase 2 en eventuele samenstelling partnerschap</a:t>
            </a:r>
          </a:p>
          <a:p>
            <a:pPr marL="0" indent="0">
              <a:buFontTx/>
              <a:buNone/>
            </a:pPr>
            <a:r>
              <a:rPr lang="nl-BE" dirty="0"/>
              <a:t>- Conceptvalidering (</a:t>
            </a:r>
            <a:r>
              <a:rPr lang="nl-BE" dirty="0" err="1"/>
              <a:t>pitching</a:t>
            </a:r>
            <a:r>
              <a:rPr lang="nl-BE" dirty="0"/>
              <a:t> workshop, voorbereiding en conceptvalidering)</a:t>
            </a:r>
          </a:p>
          <a:p>
            <a:pPr marL="171450" indent="-171450">
              <a:buFontTx/>
              <a:buChar char="-"/>
            </a:pPr>
            <a:endParaRPr lang="nl-BE" dirty="0"/>
          </a:p>
          <a:p>
            <a:pPr marL="0" indent="0">
              <a:buFontTx/>
              <a:buNone/>
            </a:pPr>
            <a:r>
              <a:rPr lang="nl-BE" dirty="0"/>
              <a:t>Acties fase 2:</a:t>
            </a:r>
          </a:p>
          <a:p>
            <a:pPr marL="0" indent="0">
              <a:buFontTx/>
              <a:buNone/>
            </a:pPr>
            <a:r>
              <a:rPr lang="nl-BE" dirty="0"/>
              <a:t>- </a:t>
            </a:r>
            <a:r>
              <a:rPr lang="nl-BE" dirty="0" err="1"/>
              <a:t>Rough</a:t>
            </a:r>
            <a:r>
              <a:rPr lang="nl-BE" dirty="0"/>
              <a:t> prototyping (uitwerken via rollenspellen, </a:t>
            </a:r>
            <a:r>
              <a:rPr lang="nl-BE" dirty="0" err="1"/>
              <a:t>serious</a:t>
            </a:r>
            <a:r>
              <a:rPr lang="nl-BE" dirty="0"/>
              <a:t> </a:t>
            </a:r>
            <a:r>
              <a:rPr lang="nl-BE" dirty="0" err="1"/>
              <a:t>play</a:t>
            </a:r>
            <a:r>
              <a:rPr lang="nl-BE" dirty="0"/>
              <a:t>, story boarding,…)</a:t>
            </a:r>
          </a:p>
          <a:p>
            <a:pPr marL="0" indent="0">
              <a:buFontTx/>
              <a:buNone/>
            </a:pPr>
            <a:r>
              <a:rPr lang="nl-BE" dirty="0"/>
              <a:t>- Live prototyping (veldtesten van onderdelen van de dienstverlening)</a:t>
            </a:r>
          </a:p>
          <a:p>
            <a:pPr marL="0" indent="0">
              <a:buFontTx/>
              <a:buNone/>
            </a:pPr>
            <a:r>
              <a:rPr lang="nl-BE" dirty="0"/>
              <a:t>- Piloot (uitvoeren van de dienstverlening met een testpubliek)</a:t>
            </a:r>
          </a:p>
          <a:p>
            <a:pPr marL="0" indent="0">
              <a:buFontTx/>
              <a:buNone/>
            </a:pPr>
            <a:r>
              <a:rPr lang="nl-BE" dirty="0"/>
              <a:t>- Impactevaluatie (via quasi-</a:t>
            </a:r>
            <a:r>
              <a:rPr lang="nl-BE" dirty="0" err="1"/>
              <a:t>experimentatie</a:t>
            </a:r>
            <a:r>
              <a:rPr lang="nl-BE" dirty="0"/>
              <a:t> en/of case </a:t>
            </a:r>
            <a:r>
              <a:rPr lang="nl-BE" dirty="0" err="1"/>
              <a:t>study</a:t>
            </a:r>
            <a:r>
              <a:rPr lang="nl-BE" dirty="0"/>
              <a:t> onderzoek)</a:t>
            </a:r>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10</a:t>
            </a:fld>
            <a:endParaRPr lang="nl-BE"/>
          </a:p>
        </p:txBody>
      </p:sp>
    </p:spTree>
    <p:extLst>
      <p:ext uri="{BB962C8B-B14F-4D97-AF65-F5344CB8AC3E}">
        <p14:creationId xmlns:p14="http://schemas.microsoft.com/office/powerpoint/2010/main" val="4216474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jdelijke aanduiding voor dia-afbeelding 1"/>
          <p:cNvSpPr>
            <a:spLocks noGrp="1" noRot="1" noChangeAspect="1" noTextEdit="1"/>
          </p:cNvSpPr>
          <p:nvPr>
            <p:ph type="sldImg"/>
          </p:nvPr>
        </p:nvSpPr>
        <p:spPr>
          <a:ln/>
        </p:spPr>
      </p:sp>
      <p:sp>
        <p:nvSpPr>
          <p:cNvPr id="88067" name="Tijdelijke aanduiding voor notities 2"/>
          <p:cNvSpPr>
            <a:spLocks noGrp="1"/>
          </p:cNvSpPr>
          <p:nvPr>
            <p:ph type="body" idx="1"/>
          </p:nvPr>
        </p:nvSpPr>
        <p:spPr>
          <a:noFill/>
        </p:spPr>
        <p:txBody>
          <a:bodyPr/>
          <a:lstStyle/>
          <a:p>
            <a:endParaRPr lang="nl-BE" altLang="nl-BE" dirty="0"/>
          </a:p>
        </p:txBody>
      </p:sp>
      <p:sp>
        <p:nvSpPr>
          <p:cNvPr id="88068" name="Tijdelijke aanduiding voor dianummer 3"/>
          <p:cNvSpPr>
            <a:spLocks noGrp="1"/>
          </p:cNvSpPr>
          <p:nvPr>
            <p:ph type="sldNum" sz="quarter" idx="5"/>
          </p:nvPr>
        </p:nvSpPr>
        <p:spPr>
          <a:noFill/>
        </p:spPr>
        <p:txBody>
          <a:bodyPr/>
          <a:lstStyle>
            <a:lvl1pPr defTabSz="950913" eaLnBrk="0" hangingPunct="0">
              <a:spcBef>
                <a:spcPct val="30000"/>
              </a:spcBef>
              <a:defRPr sz="1200">
                <a:solidFill>
                  <a:schemeClr val="tx1"/>
                </a:solidFill>
                <a:latin typeface="Arial" charset="0"/>
              </a:defRPr>
            </a:lvl1pPr>
            <a:lvl2pPr marL="742950" indent="-285750" defTabSz="950913" eaLnBrk="0" hangingPunct="0">
              <a:spcBef>
                <a:spcPct val="30000"/>
              </a:spcBef>
              <a:defRPr sz="1200">
                <a:solidFill>
                  <a:schemeClr val="tx1"/>
                </a:solidFill>
                <a:latin typeface="Arial" charset="0"/>
              </a:defRPr>
            </a:lvl2pPr>
            <a:lvl3pPr marL="1143000" indent="-228600" defTabSz="950913" eaLnBrk="0" hangingPunct="0">
              <a:spcBef>
                <a:spcPct val="30000"/>
              </a:spcBef>
              <a:defRPr sz="1200">
                <a:solidFill>
                  <a:schemeClr val="tx1"/>
                </a:solidFill>
                <a:latin typeface="Arial" charset="0"/>
              </a:defRPr>
            </a:lvl3pPr>
            <a:lvl4pPr marL="1600200" indent="-228600" defTabSz="950913" eaLnBrk="0" hangingPunct="0">
              <a:spcBef>
                <a:spcPct val="30000"/>
              </a:spcBef>
              <a:defRPr sz="1200">
                <a:solidFill>
                  <a:schemeClr val="tx1"/>
                </a:solidFill>
                <a:latin typeface="Arial" charset="0"/>
              </a:defRPr>
            </a:lvl4pPr>
            <a:lvl5pPr marL="2057400" indent="-228600" defTabSz="950913" eaLnBrk="0" hangingPunct="0">
              <a:spcBef>
                <a:spcPct val="30000"/>
              </a:spcBef>
              <a:defRPr sz="1200">
                <a:solidFill>
                  <a:schemeClr val="tx1"/>
                </a:solidFill>
                <a:latin typeface="Arial" charset="0"/>
              </a:defRPr>
            </a:lvl5pPr>
            <a:lvl6pPr marL="2514600" indent="-228600" defTabSz="950913" eaLnBrk="0" fontAlgn="base" hangingPunct="0">
              <a:spcBef>
                <a:spcPct val="30000"/>
              </a:spcBef>
              <a:spcAft>
                <a:spcPct val="0"/>
              </a:spcAft>
              <a:defRPr sz="1200">
                <a:solidFill>
                  <a:schemeClr val="tx1"/>
                </a:solidFill>
                <a:latin typeface="Arial" charset="0"/>
              </a:defRPr>
            </a:lvl6pPr>
            <a:lvl7pPr marL="2971800" indent="-228600" defTabSz="950913" eaLnBrk="0" fontAlgn="base" hangingPunct="0">
              <a:spcBef>
                <a:spcPct val="30000"/>
              </a:spcBef>
              <a:spcAft>
                <a:spcPct val="0"/>
              </a:spcAft>
              <a:defRPr sz="1200">
                <a:solidFill>
                  <a:schemeClr val="tx1"/>
                </a:solidFill>
                <a:latin typeface="Arial" charset="0"/>
              </a:defRPr>
            </a:lvl7pPr>
            <a:lvl8pPr marL="3429000" indent="-228600" defTabSz="950913" eaLnBrk="0" fontAlgn="base" hangingPunct="0">
              <a:spcBef>
                <a:spcPct val="30000"/>
              </a:spcBef>
              <a:spcAft>
                <a:spcPct val="0"/>
              </a:spcAft>
              <a:defRPr sz="1200">
                <a:solidFill>
                  <a:schemeClr val="tx1"/>
                </a:solidFill>
                <a:latin typeface="Arial" charset="0"/>
              </a:defRPr>
            </a:lvl8pPr>
            <a:lvl9pPr marL="3886200" indent="-228600" defTabSz="9509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80D30AA-308C-482A-98E8-92993F2CB48E}" type="slidenum">
              <a:rPr lang="nl-BE" altLang="nl-BE" sz="1300" smtClean="0"/>
              <a:pPr eaLnBrk="1" hangingPunct="1">
                <a:spcBef>
                  <a:spcPct val="0"/>
                </a:spcBef>
              </a:pPr>
              <a:t>11</a:t>
            </a:fld>
            <a:endParaRPr lang="nl-BE" altLang="nl-BE" sz="1300"/>
          </a:p>
        </p:txBody>
      </p:sp>
    </p:spTree>
    <p:extLst>
      <p:ext uri="{BB962C8B-B14F-4D97-AF65-F5344CB8AC3E}">
        <p14:creationId xmlns:p14="http://schemas.microsoft.com/office/powerpoint/2010/main" val="1591278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jdelijke aanduiding voor dia-afbeelding 1"/>
          <p:cNvSpPr>
            <a:spLocks noGrp="1" noRot="1" noChangeAspect="1" noTextEdit="1"/>
          </p:cNvSpPr>
          <p:nvPr>
            <p:ph type="sldImg"/>
          </p:nvPr>
        </p:nvSpPr>
        <p:spPr>
          <a:ln/>
        </p:spPr>
      </p:sp>
      <p:sp>
        <p:nvSpPr>
          <p:cNvPr id="88067" name="Tijdelijke aanduiding voor notities 2"/>
          <p:cNvSpPr>
            <a:spLocks noGrp="1"/>
          </p:cNvSpPr>
          <p:nvPr>
            <p:ph type="body" idx="1"/>
          </p:nvPr>
        </p:nvSpPr>
        <p:spPr>
          <a:noFill/>
        </p:spPr>
        <p:txBody>
          <a:bodyPr/>
          <a:lstStyle/>
          <a:p>
            <a:endParaRPr lang="nl-BE" altLang="nl-BE" dirty="0"/>
          </a:p>
        </p:txBody>
      </p:sp>
      <p:sp>
        <p:nvSpPr>
          <p:cNvPr id="88068" name="Tijdelijke aanduiding voor dianummer 3"/>
          <p:cNvSpPr>
            <a:spLocks noGrp="1"/>
          </p:cNvSpPr>
          <p:nvPr>
            <p:ph type="sldNum" sz="quarter" idx="5"/>
          </p:nvPr>
        </p:nvSpPr>
        <p:spPr>
          <a:noFill/>
        </p:spPr>
        <p:txBody>
          <a:bodyPr/>
          <a:lstStyle>
            <a:lvl1pPr defTabSz="950913" eaLnBrk="0" hangingPunct="0">
              <a:spcBef>
                <a:spcPct val="30000"/>
              </a:spcBef>
              <a:defRPr sz="1200">
                <a:solidFill>
                  <a:schemeClr val="tx1"/>
                </a:solidFill>
                <a:latin typeface="Arial" charset="0"/>
              </a:defRPr>
            </a:lvl1pPr>
            <a:lvl2pPr marL="742950" indent="-285750" defTabSz="950913" eaLnBrk="0" hangingPunct="0">
              <a:spcBef>
                <a:spcPct val="30000"/>
              </a:spcBef>
              <a:defRPr sz="1200">
                <a:solidFill>
                  <a:schemeClr val="tx1"/>
                </a:solidFill>
                <a:latin typeface="Arial" charset="0"/>
              </a:defRPr>
            </a:lvl2pPr>
            <a:lvl3pPr marL="1143000" indent="-228600" defTabSz="950913" eaLnBrk="0" hangingPunct="0">
              <a:spcBef>
                <a:spcPct val="30000"/>
              </a:spcBef>
              <a:defRPr sz="1200">
                <a:solidFill>
                  <a:schemeClr val="tx1"/>
                </a:solidFill>
                <a:latin typeface="Arial" charset="0"/>
              </a:defRPr>
            </a:lvl3pPr>
            <a:lvl4pPr marL="1600200" indent="-228600" defTabSz="950913" eaLnBrk="0" hangingPunct="0">
              <a:spcBef>
                <a:spcPct val="30000"/>
              </a:spcBef>
              <a:defRPr sz="1200">
                <a:solidFill>
                  <a:schemeClr val="tx1"/>
                </a:solidFill>
                <a:latin typeface="Arial" charset="0"/>
              </a:defRPr>
            </a:lvl4pPr>
            <a:lvl5pPr marL="2057400" indent="-228600" defTabSz="950913" eaLnBrk="0" hangingPunct="0">
              <a:spcBef>
                <a:spcPct val="30000"/>
              </a:spcBef>
              <a:defRPr sz="1200">
                <a:solidFill>
                  <a:schemeClr val="tx1"/>
                </a:solidFill>
                <a:latin typeface="Arial" charset="0"/>
              </a:defRPr>
            </a:lvl5pPr>
            <a:lvl6pPr marL="2514600" indent="-228600" defTabSz="950913" eaLnBrk="0" fontAlgn="base" hangingPunct="0">
              <a:spcBef>
                <a:spcPct val="30000"/>
              </a:spcBef>
              <a:spcAft>
                <a:spcPct val="0"/>
              </a:spcAft>
              <a:defRPr sz="1200">
                <a:solidFill>
                  <a:schemeClr val="tx1"/>
                </a:solidFill>
                <a:latin typeface="Arial" charset="0"/>
              </a:defRPr>
            </a:lvl6pPr>
            <a:lvl7pPr marL="2971800" indent="-228600" defTabSz="950913" eaLnBrk="0" fontAlgn="base" hangingPunct="0">
              <a:spcBef>
                <a:spcPct val="30000"/>
              </a:spcBef>
              <a:spcAft>
                <a:spcPct val="0"/>
              </a:spcAft>
              <a:defRPr sz="1200">
                <a:solidFill>
                  <a:schemeClr val="tx1"/>
                </a:solidFill>
                <a:latin typeface="Arial" charset="0"/>
              </a:defRPr>
            </a:lvl7pPr>
            <a:lvl8pPr marL="3429000" indent="-228600" defTabSz="950913" eaLnBrk="0" fontAlgn="base" hangingPunct="0">
              <a:spcBef>
                <a:spcPct val="30000"/>
              </a:spcBef>
              <a:spcAft>
                <a:spcPct val="0"/>
              </a:spcAft>
              <a:defRPr sz="1200">
                <a:solidFill>
                  <a:schemeClr val="tx1"/>
                </a:solidFill>
                <a:latin typeface="Arial" charset="0"/>
              </a:defRPr>
            </a:lvl8pPr>
            <a:lvl9pPr marL="3886200" indent="-228600" defTabSz="9509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80D30AA-308C-482A-98E8-92993F2CB48E}" type="slidenum">
              <a:rPr lang="nl-BE" altLang="nl-BE" sz="1300" smtClean="0"/>
              <a:pPr eaLnBrk="1" hangingPunct="1">
                <a:spcBef>
                  <a:spcPct val="0"/>
                </a:spcBef>
              </a:pPr>
              <a:t>12</a:t>
            </a:fld>
            <a:endParaRPr lang="nl-BE" altLang="nl-BE" sz="1300"/>
          </a:p>
        </p:txBody>
      </p:sp>
    </p:spTree>
    <p:extLst>
      <p:ext uri="{BB962C8B-B14F-4D97-AF65-F5344CB8AC3E}">
        <p14:creationId xmlns:p14="http://schemas.microsoft.com/office/powerpoint/2010/main" val="1591278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jdelijke aanduiding voor dia-afbeelding 1"/>
          <p:cNvSpPr>
            <a:spLocks noGrp="1" noRot="1" noChangeAspect="1" noTextEdit="1"/>
          </p:cNvSpPr>
          <p:nvPr>
            <p:ph type="sldImg"/>
          </p:nvPr>
        </p:nvSpPr>
        <p:spPr>
          <a:ln/>
        </p:spPr>
      </p:sp>
      <p:sp>
        <p:nvSpPr>
          <p:cNvPr id="88067" name="Tijdelijke aanduiding voor notities 2"/>
          <p:cNvSpPr>
            <a:spLocks noGrp="1"/>
          </p:cNvSpPr>
          <p:nvPr>
            <p:ph type="body" idx="1"/>
          </p:nvPr>
        </p:nvSpPr>
        <p:spPr>
          <a:noFill/>
        </p:spPr>
        <p:txBody>
          <a:bodyPr/>
          <a:lstStyle/>
          <a:p>
            <a:endParaRPr lang="nl-BE" altLang="nl-BE" dirty="0"/>
          </a:p>
        </p:txBody>
      </p:sp>
      <p:sp>
        <p:nvSpPr>
          <p:cNvPr id="88068" name="Tijdelijke aanduiding voor dianummer 3"/>
          <p:cNvSpPr>
            <a:spLocks noGrp="1"/>
          </p:cNvSpPr>
          <p:nvPr>
            <p:ph type="sldNum" sz="quarter" idx="5"/>
          </p:nvPr>
        </p:nvSpPr>
        <p:spPr>
          <a:noFill/>
        </p:spPr>
        <p:txBody>
          <a:bodyPr/>
          <a:lstStyle>
            <a:lvl1pPr defTabSz="950913" eaLnBrk="0" hangingPunct="0">
              <a:spcBef>
                <a:spcPct val="30000"/>
              </a:spcBef>
              <a:defRPr sz="1200">
                <a:solidFill>
                  <a:schemeClr val="tx1"/>
                </a:solidFill>
                <a:latin typeface="Arial" charset="0"/>
              </a:defRPr>
            </a:lvl1pPr>
            <a:lvl2pPr marL="742950" indent="-285750" defTabSz="950913" eaLnBrk="0" hangingPunct="0">
              <a:spcBef>
                <a:spcPct val="30000"/>
              </a:spcBef>
              <a:defRPr sz="1200">
                <a:solidFill>
                  <a:schemeClr val="tx1"/>
                </a:solidFill>
                <a:latin typeface="Arial" charset="0"/>
              </a:defRPr>
            </a:lvl2pPr>
            <a:lvl3pPr marL="1143000" indent="-228600" defTabSz="950913" eaLnBrk="0" hangingPunct="0">
              <a:spcBef>
                <a:spcPct val="30000"/>
              </a:spcBef>
              <a:defRPr sz="1200">
                <a:solidFill>
                  <a:schemeClr val="tx1"/>
                </a:solidFill>
                <a:latin typeface="Arial" charset="0"/>
              </a:defRPr>
            </a:lvl3pPr>
            <a:lvl4pPr marL="1600200" indent="-228600" defTabSz="950913" eaLnBrk="0" hangingPunct="0">
              <a:spcBef>
                <a:spcPct val="30000"/>
              </a:spcBef>
              <a:defRPr sz="1200">
                <a:solidFill>
                  <a:schemeClr val="tx1"/>
                </a:solidFill>
                <a:latin typeface="Arial" charset="0"/>
              </a:defRPr>
            </a:lvl4pPr>
            <a:lvl5pPr marL="2057400" indent="-228600" defTabSz="950913" eaLnBrk="0" hangingPunct="0">
              <a:spcBef>
                <a:spcPct val="30000"/>
              </a:spcBef>
              <a:defRPr sz="1200">
                <a:solidFill>
                  <a:schemeClr val="tx1"/>
                </a:solidFill>
                <a:latin typeface="Arial" charset="0"/>
              </a:defRPr>
            </a:lvl5pPr>
            <a:lvl6pPr marL="2514600" indent="-228600" defTabSz="950913" eaLnBrk="0" fontAlgn="base" hangingPunct="0">
              <a:spcBef>
                <a:spcPct val="30000"/>
              </a:spcBef>
              <a:spcAft>
                <a:spcPct val="0"/>
              </a:spcAft>
              <a:defRPr sz="1200">
                <a:solidFill>
                  <a:schemeClr val="tx1"/>
                </a:solidFill>
                <a:latin typeface="Arial" charset="0"/>
              </a:defRPr>
            </a:lvl6pPr>
            <a:lvl7pPr marL="2971800" indent="-228600" defTabSz="950913" eaLnBrk="0" fontAlgn="base" hangingPunct="0">
              <a:spcBef>
                <a:spcPct val="30000"/>
              </a:spcBef>
              <a:spcAft>
                <a:spcPct val="0"/>
              </a:spcAft>
              <a:defRPr sz="1200">
                <a:solidFill>
                  <a:schemeClr val="tx1"/>
                </a:solidFill>
                <a:latin typeface="Arial" charset="0"/>
              </a:defRPr>
            </a:lvl7pPr>
            <a:lvl8pPr marL="3429000" indent="-228600" defTabSz="950913" eaLnBrk="0" fontAlgn="base" hangingPunct="0">
              <a:spcBef>
                <a:spcPct val="30000"/>
              </a:spcBef>
              <a:spcAft>
                <a:spcPct val="0"/>
              </a:spcAft>
              <a:defRPr sz="1200">
                <a:solidFill>
                  <a:schemeClr val="tx1"/>
                </a:solidFill>
                <a:latin typeface="Arial" charset="0"/>
              </a:defRPr>
            </a:lvl8pPr>
            <a:lvl9pPr marL="3886200" indent="-228600" defTabSz="9509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80D30AA-308C-482A-98E8-92993F2CB48E}" type="slidenum">
              <a:rPr lang="nl-BE" altLang="nl-BE" sz="1300" smtClean="0"/>
              <a:pPr eaLnBrk="1" hangingPunct="1">
                <a:spcBef>
                  <a:spcPct val="0"/>
                </a:spcBef>
              </a:pPr>
              <a:t>13</a:t>
            </a:fld>
            <a:endParaRPr lang="nl-BE" altLang="nl-BE" sz="1300"/>
          </a:p>
        </p:txBody>
      </p:sp>
    </p:spTree>
    <p:extLst>
      <p:ext uri="{BB962C8B-B14F-4D97-AF65-F5344CB8AC3E}">
        <p14:creationId xmlns:p14="http://schemas.microsoft.com/office/powerpoint/2010/main" val="1591278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14</a:t>
            </a:fld>
            <a:endParaRPr lang="nl-BE"/>
          </a:p>
        </p:txBody>
      </p:sp>
    </p:spTree>
    <p:extLst>
      <p:ext uri="{BB962C8B-B14F-4D97-AF65-F5344CB8AC3E}">
        <p14:creationId xmlns:p14="http://schemas.microsoft.com/office/powerpoint/2010/main" val="634863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15</a:t>
            </a:fld>
            <a:endParaRPr lang="nl-BE"/>
          </a:p>
        </p:txBody>
      </p:sp>
    </p:spTree>
    <p:extLst>
      <p:ext uri="{BB962C8B-B14F-4D97-AF65-F5344CB8AC3E}">
        <p14:creationId xmlns:p14="http://schemas.microsoft.com/office/powerpoint/2010/main" val="634863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16</a:t>
            </a:fld>
            <a:endParaRPr lang="nl-BE"/>
          </a:p>
        </p:txBody>
      </p:sp>
    </p:spTree>
    <p:extLst>
      <p:ext uri="{BB962C8B-B14F-4D97-AF65-F5344CB8AC3E}">
        <p14:creationId xmlns:p14="http://schemas.microsoft.com/office/powerpoint/2010/main" val="3076719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jdelijke aanduiding voor dia-afbeelding 1"/>
          <p:cNvSpPr>
            <a:spLocks noGrp="1" noRot="1" noChangeAspect="1" noTextEdit="1"/>
          </p:cNvSpPr>
          <p:nvPr>
            <p:ph type="sldImg"/>
          </p:nvPr>
        </p:nvSpPr>
        <p:spPr>
          <a:ln/>
        </p:spPr>
      </p:sp>
      <p:sp>
        <p:nvSpPr>
          <p:cNvPr id="88067" name="Tijdelijke aanduiding voor notities 2"/>
          <p:cNvSpPr>
            <a:spLocks noGrp="1"/>
          </p:cNvSpPr>
          <p:nvPr>
            <p:ph type="body" idx="1"/>
          </p:nvPr>
        </p:nvSpPr>
        <p:spPr>
          <a:noFill/>
        </p:spPr>
        <p:txBody>
          <a:bodyPr/>
          <a:lstStyle/>
          <a:p>
            <a:endParaRPr lang="nl-BE" altLang="nl-BE" dirty="0"/>
          </a:p>
        </p:txBody>
      </p:sp>
      <p:sp>
        <p:nvSpPr>
          <p:cNvPr id="88068" name="Tijdelijke aanduiding voor dianummer 3"/>
          <p:cNvSpPr>
            <a:spLocks noGrp="1"/>
          </p:cNvSpPr>
          <p:nvPr>
            <p:ph type="sldNum" sz="quarter" idx="5"/>
          </p:nvPr>
        </p:nvSpPr>
        <p:spPr>
          <a:noFill/>
        </p:spPr>
        <p:txBody>
          <a:bodyPr/>
          <a:lstStyle>
            <a:lvl1pPr defTabSz="950913" eaLnBrk="0" hangingPunct="0">
              <a:spcBef>
                <a:spcPct val="30000"/>
              </a:spcBef>
              <a:defRPr sz="1200">
                <a:solidFill>
                  <a:schemeClr val="tx1"/>
                </a:solidFill>
                <a:latin typeface="Arial" charset="0"/>
              </a:defRPr>
            </a:lvl1pPr>
            <a:lvl2pPr marL="742950" indent="-285750" defTabSz="950913" eaLnBrk="0" hangingPunct="0">
              <a:spcBef>
                <a:spcPct val="30000"/>
              </a:spcBef>
              <a:defRPr sz="1200">
                <a:solidFill>
                  <a:schemeClr val="tx1"/>
                </a:solidFill>
                <a:latin typeface="Arial" charset="0"/>
              </a:defRPr>
            </a:lvl2pPr>
            <a:lvl3pPr marL="1143000" indent="-228600" defTabSz="950913" eaLnBrk="0" hangingPunct="0">
              <a:spcBef>
                <a:spcPct val="30000"/>
              </a:spcBef>
              <a:defRPr sz="1200">
                <a:solidFill>
                  <a:schemeClr val="tx1"/>
                </a:solidFill>
                <a:latin typeface="Arial" charset="0"/>
              </a:defRPr>
            </a:lvl3pPr>
            <a:lvl4pPr marL="1600200" indent="-228600" defTabSz="950913" eaLnBrk="0" hangingPunct="0">
              <a:spcBef>
                <a:spcPct val="30000"/>
              </a:spcBef>
              <a:defRPr sz="1200">
                <a:solidFill>
                  <a:schemeClr val="tx1"/>
                </a:solidFill>
                <a:latin typeface="Arial" charset="0"/>
              </a:defRPr>
            </a:lvl4pPr>
            <a:lvl5pPr marL="2057400" indent="-228600" defTabSz="950913" eaLnBrk="0" hangingPunct="0">
              <a:spcBef>
                <a:spcPct val="30000"/>
              </a:spcBef>
              <a:defRPr sz="1200">
                <a:solidFill>
                  <a:schemeClr val="tx1"/>
                </a:solidFill>
                <a:latin typeface="Arial" charset="0"/>
              </a:defRPr>
            </a:lvl5pPr>
            <a:lvl6pPr marL="2514600" indent="-228600" defTabSz="950913" eaLnBrk="0" fontAlgn="base" hangingPunct="0">
              <a:spcBef>
                <a:spcPct val="30000"/>
              </a:spcBef>
              <a:spcAft>
                <a:spcPct val="0"/>
              </a:spcAft>
              <a:defRPr sz="1200">
                <a:solidFill>
                  <a:schemeClr val="tx1"/>
                </a:solidFill>
                <a:latin typeface="Arial" charset="0"/>
              </a:defRPr>
            </a:lvl6pPr>
            <a:lvl7pPr marL="2971800" indent="-228600" defTabSz="950913" eaLnBrk="0" fontAlgn="base" hangingPunct="0">
              <a:spcBef>
                <a:spcPct val="30000"/>
              </a:spcBef>
              <a:spcAft>
                <a:spcPct val="0"/>
              </a:spcAft>
              <a:defRPr sz="1200">
                <a:solidFill>
                  <a:schemeClr val="tx1"/>
                </a:solidFill>
                <a:latin typeface="Arial" charset="0"/>
              </a:defRPr>
            </a:lvl7pPr>
            <a:lvl8pPr marL="3429000" indent="-228600" defTabSz="950913" eaLnBrk="0" fontAlgn="base" hangingPunct="0">
              <a:spcBef>
                <a:spcPct val="30000"/>
              </a:spcBef>
              <a:spcAft>
                <a:spcPct val="0"/>
              </a:spcAft>
              <a:defRPr sz="1200">
                <a:solidFill>
                  <a:schemeClr val="tx1"/>
                </a:solidFill>
                <a:latin typeface="Arial" charset="0"/>
              </a:defRPr>
            </a:lvl8pPr>
            <a:lvl9pPr marL="3886200" indent="-228600" defTabSz="9509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80D30AA-308C-482A-98E8-92993F2CB48E}" type="slidenum">
              <a:rPr lang="nl-BE" altLang="nl-BE" sz="1300" smtClean="0"/>
              <a:pPr eaLnBrk="1" hangingPunct="1">
                <a:spcBef>
                  <a:spcPct val="0"/>
                </a:spcBef>
              </a:pPr>
              <a:t>17</a:t>
            </a:fld>
            <a:endParaRPr lang="nl-BE" altLang="nl-BE" sz="1300"/>
          </a:p>
        </p:txBody>
      </p:sp>
    </p:spTree>
    <p:extLst>
      <p:ext uri="{BB962C8B-B14F-4D97-AF65-F5344CB8AC3E}">
        <p14:creationId xmlns:p14="http://schemas.microsoft.com/office/powerpoint/2010/main" val="3346511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jdelijke aanduiding voor dia-afbeelding 1"/>
          <p:cNvSpPr>
            <a:spLocks noGrp="1" noRot="1" noChangeAspect="1" noTextEdit="1"/>
          </p:cNvSpPr>
          <p:nvPr>
            <p:ph type="sldImg"/>
          </p:nvPr>
        </p:nvSpPr>
        <p:spPr>
          <a:ln/>
        </p:spPr>
      </p:sp>
      <p:sp>
        <p:nvSpPr>
          <p:cNvPr id="88067" name="Tijdelijke aanduiding voor notities 2"/>
          <p:cNvSpPr>
            <a:spLocks noGrp="1"/>
          </p:cNvSpPr>
          <p:nvPr>
            <p:ph type="body" idx="1"/>
          </p:nvPr>
        </p:nvSpPr>
        <p:spPr>
          <a:noFill/>
        </p:spPr>
        <p:txBody>
          <a:bodyPr/>
          <a:lstStyle/>
          <a:p>
            <a:r>
              <a:rPr lang="nl-BE" altLang="nl-BE" dirty="0"/>
              <a:t>MAAR – als het concept niet onderbouwd is op basis van inzichten, kan het interessant zijn om een stap terug te zetten en te kiezen voor een open exploratie van de uitdaging. </a:t>
            </a:r>
          </a:p>
        </p:txBody>
      </p:sp>
      <p:sp>
        <p:nvSpPr>
          <p:cNvPr id="88068" name="Tijdelijke aanduiding voor dianummer 3"/>
          <p:cNvSpPr>
            <a:spLocks noGrp="1"/>
          </p:cNvSpPr>
          <p:nvPr>
            <p:ph type="sldNum" sz="quarter" idx="5"/>
          </p:nvPr>
        </p:nvSpPr>
        <p:spPr>
          <a:noFill/>
        </p:spPr>
        <p:txBody>
          <a:bodyPr/>
          <a:lstStyle>
            <a:lvl1pPr defTabSz="950913" eaLnBrk="0" hangingPunct="0">
              <a:spcBef>
                <a:spcPct val="30000"/>
              </a:spcBef>
              <a:defRPr sz="1200">
                <a:solidFill>
                  <a:schemeClr val="tx1"/>
                </a:solidFill>
                <a:latin typeface="Arial" charset="0"/>
              </a:defRPr>
            </a:lvl1pPr>
            <a:lvl2pPr marL="742950" indent="-285750" defTabSz="950913" eaLnBrk="0" hangingPunct="0">
              <a:spcBef>
                <a:spcPct val="30000"/>
              </a:spcBef>
              <a:defRPr sz="1200">
                <a:solidFill>
                  <a:schemeClr val="tx1"/>
                </a:solidFill>
                <a:latin typeface="Arial" charset="0"/>
              </a:defRPr>
            </a:lvl2pPr>
            <a:lvl3pPr marL="1143000" indent="-228600" defTabSz="950913" eaLnBrk="0" hangingPunct="0">
              <a:spcBef>
                <a:spcPct val="30000"/>
              </a:spcBef>
              <a:defRPr sz="1200">
                <a:solidFill>
                  <a:schemeClr val="tx1"/>
                </a:solidFill>
                <a:latin typeface="Arial" charset="0"/>
              </a:defRPr>
            </a:lvl3pPr>
            <a:lvl4pPr marL="1600200" indent="-228600" defTabSz="950913" eaLnBrk="0" hangingPunct="0">
              <a:spcBef>
                <a:spcPct val="30000"/>
              </a:spcBef>
              <a:defRPr sz="1200">
                <a:solidFill>
                  <a:schemeClr val="tx1"/>
                </a:solidFill>
                <a:latin typeface="Arial" charset="0"/>
              </a:defRPr>
            </a:lvl4pPr>
            <a:lvl5pPr marL="2057400" indent="-228600" defTabSz="950913" eaLnBrk="0" hangingPunct="0">
              <a:spcBef>
                <a:spcPct val="30000"/>
              </a:spcBef>
              <a:defRPr sz="1200">
                <a:solidFill>
                  <a:schemeClr val="tx1"/>
                </a:solidFill>
                <a:latin typeface="Arial" charset="0"/>
              </a:defRPr>
            </a:lvl5pPr>
            <a:lvl6pPr marL="2514600" indent="-228600" defTabSz="950913" eaLnBrk="0" fontAlgn="base" hangingPunct="0">
              <a:spcBef>
                <a:spcPct val="30000"/>
              </a:spcBef>
              <a:spcAft>
                <a:spcPct val="0"/>
              </a:spcAft>
              <a:defRPr sz="1200">
                <a:solidFill>
                  <a:schemeClr val="tx1"/>
                </a:solidFill>
                <a:latin typeface="Arial" charset="0"/>
              </a:defRPr>
            </a:lvl6pPr>
            <a:lvl7pPr marL="2971800" indent="-228600" defTabSz="950913" eaLnBrk="0" fontAlgn="base" hangingPunct="0">
              <a:spcBef>
                <a:spcPct val="30000"/>
              </a:spcBef>
              <a:spcAft>
                <a:spcPct val="0"/>
              </a:spcAft>
              <a:defRPr sz="1200">
                <a:solidFill>
                  <a:schemeClr val="tx1"/>
                </a:solidFill>
                <a:latin typeface="Arial" charset="0"/>
              </a:defRPr>
            </a:lvl7pPr>
            <a:lvl8pPr marL="3429000" indent="-228600" defTabSz="950913" eaLnBrk="0" fontAlgn="base" hangingPunct="0">
              <a:spcBef>
                <a:spcPct val="30000"/>
              </a:spcBef>
              <a:spcAft>
                <a:spcPct val="0"/>
              </a:spcAft>
              <a:defRPr sz="1200">
                <a:solidFill>
                  <a:schemeClr val="tx1"/>
                </a:solidFill>
                <a:latin typeface="Arial" charset="0"/>
              </a:defRPr>
            </a:lvl8pPr>
            <a:lvl9pPr marL="3886200" indent="-228600" defTabSz="9509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80D30AA-308C-482A-98E8-92993F2CB48E}" type="slidenum">
              <a:rPr lang="nl-BE" altLang="nl-BE" sz="1300" smtClean="0"/>
              <a:pPr eaLnBrk="1" hangingPunct="1">
                <a:spcBef>
                  <a:spcPct val="0"/>
                </a:spcBef>
              </a:pPr>
              <a:t>18</a:t>
            </a:fld>
            <a:endParaRPr lang="nl-BE" altLang="nl-BE" sz="1300"/>
          </a:p>
        </p:txBody>
      </p:sp>
    </p:spTree>
    <p:extLst>
      <p:ext uri="{BB962C8B-B14F-4D97-AF65-F5344CB8AC3E}">
        <p14:creationId xmlns:p14="http://schemas.microsoft.com/office/powerpoint/2010/main" val="3552247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jdelijke aanduiding voor dia-afbeelding 1"/>
          <p:cNvSpPr>
            <a:spLocks noGrp="1" noRot="1" noChangeAspect="1" noTextEdit="1"/>
          </p:cNvSpPr>
          <p:nvPr>
            <p:ph type="sldImg"/>
          </p:nvPr>
        </p:nvSpPr>
        <p:spPr>
          <a:ln/>
        </p:spPr>
      </p:sp>
      <p:sp>
        <p:nvSpPr>
          <p:cNvPr id="88067" name="Tijdelijke aanduiding voor notities 2"/>
          <p:cNvSpPr>
            <a:spLocks noGrp="1"/>
          </p:cNvSpPr>
          <p:nvPr>
            <p:ph type="body" idx="1"/>
          </p:nvPr>
        </p:nvSpPr>
        <p:spPr>
          <a:noFill/>
        </p:spPr>
        <p:txBody>
          <a:bodyPr/>
          <a:lstStyle/>
          <a:p>
            <a:endParaRPr lang="nl-BE" altLang="nl-BE" dirty="0"/>
          </a:p>
        </p:txBody>
      </p:sp>
      <p:sp>
        <p:nvSpPr>
          <p:cNvPr id="88068" name="Tijdelijke aanduiding voor dianummer 3"/>
          <p:cNvSpPr>
            <a:spLocks noGrp="1"/>
          </p:cNvSpPr>
          <p:nvPr>
            <p:ph type="sldNum" sz="quarter" idx="5"/>
          </p:nvPr>
        </p:nvSpPr>
        <p:spPr>
          <a:noFill/>
        </p:spPr>
        <p:txBody>
          <a:bodyPr/>
          <a:lstStyle>
            <a:lvl1pPr defTabSz="950913" eaLnBrk="0" hangingPunct="0">
              <a:spcBef>
                <a:spcPct val="30000"/>
              </a:spcBef>
              <a:defRPr sz="1200">
                <a:solidFill>
                  <a:schemeClr val="tx1"/>
                </a:solidFill>
                <a:latin typeface="Arial" charset="0"/>
              </a:defRPr>
            </a:lvl1pPr>
            <a:lvl2pPr marL="742950" indent="-285750" defTabSz="950913" eaLnBrk="0" hangingPunct="0">
              <a:spcBef>
                <a:spcPct val="30000"/>
              </a:spcBef>
              <a:defRPr sz="1200">
                <a:solidFill>
                  <a:schemeClr val="tx1"/>
                </a:solidFill>
                <a:latin typeface="Arial" charset="0"/>
              </a:defRPr>
            </a:lvl2pPr>
            <a:lvl3pPr marL="1143000" indent="-228600" defTabSz="950913" eaLnBrk="0" hangingPunct="0">
              <a:spcBef>
                <a:spcPct val="30000"/>
              </a:spcBef>
              <a:defRPr sz="1200">
                <a:solidFill>
                  <a:schemeClr val="tx1"/>
                </a:solidFill>
                <a:latin typeface="Arial" charset="0"/>
              </a:defRPr>
            </a:lvl3pPr>
            <a:lvl4pPr marL="1600200" indent="-228600" defTabSz="950913" eaLnBrk="0" hangingPunct="0">
              <a:spcBef>
                <a:spcPct val="30000"/>
              </a:spcBef>
              <a:defRPr sz="1200">
                <a:solidFill>
                  <a:schemeClr val="tx1"/>
                </a:solidFill>
                <a:latin typeface="Arial" charset="0"/>
              </a:defRPr>
            </a:lvl4pPr>
            <a:lvl5pPr marL="2057400" indent="-228600" defTabSz="950913" eaLnBrk="0" hangingPunct="0">
              <a:spcBef>
                <a:spcPct val="30000"/>
              </a:spcBef>
              <a:defRPr sz="1200">
                <a:solidFill>
                  <a:schemeClr val="tx1"/>
                </a:solidFill>
                <a:latin typeface="Arial" charset="0"/>
              </a:defRPr>
            </a:lvl5pPr>
            <a:lvl6pPr marL="2514600" indent="-228600" defTabSz="950913" eaLnBrk="0" fontAlgn="base" hangingPunct="0">
              <a:spcBef>
                <a:spcPct val="30000"/>
              </a:spcBef>
              <a:spcAft>
                <a:spcPct val="0"/>
              </a:spcAft>
              <a:defRPr sz="1200">
                <a:solidFill>
                  <a:schemeClr val="tx1"/>
                </a:solidFill>
                <a:latin typeface="Arial" charset="0"/>
              </a:defRPr>
            </a:lvl6pPr>
            <a:lvl7pPr marL="2971800" indent="-228600" defTabSz="950913" eaLnBrk="0" fontAlgn="base" hangingPunct="0">
              <a:spcBef>
                <a:spcPct val="30000"/>
              </a:spcBef>
              <a:spcAft>
                <a:spcPct val="0"/>
              </a:spcAft>
              <a:defRPr sz="1200">
                <a:solidFill>
                  <a:schemeClr val="tx1"/>
                </a:solidFill>
                <a:latin typeface="Arial" charset="0"/>
              </a:defRPr>
            </a:lvl7pPr>
            <a:lvl8pPr marL="3429000" indent="-228600" defTabSz="950913" eaLnBrk="0" fontAlgn="base" hangingPunct="0">
              <a:spcBef>
                <a:spcPct val="30000"/>
              </a:spcBef>
              <a:spcAft>
                <a:spcPct val="0"/>
              </a:spcAft>
              <a:defRPr sz="1200">
                <a:solidFill>
                  <a:schemeClr val="tx1"/>
                </a:solidFill>
                <a:latin typeface="Arial" charset="0"/>
              </a:defRPr>
            </a:lvl8pPr>
            <a:lvl9pPr marL="3886200" indent="-228600" defTabSz="9509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80D30AA-308C-482A-98E8-92993F2CB48E}" type="slidenum">
              <a:rPr lang="nl-BE" altLang="nl-BE" sz="1300" smtClean="0"/>
              <a:pPr eaLnBrk="1" hangingPunct="1">
                <a:spcBef>
                  <a:spcPct val="0"/>
                </a:spcBef>
              </a:pPr>
              <a:t>19</a:t>
            </a:fld>
            <a:endParaRPr lang="nl-BE" altLang="nl-BE" sz="1300"/>
          </a:p>
        </p:txBody>
      </p:sp>
    </p:spTree>
    <p:extLst>
      <p:ext uri="{BB962C8B-B14F-4D97-AF65-F5344CB8AC3E}">
        <p14:creationId xmlns:p14="http://schemas.microsoft.com/office/powerpoint/2010/main" val="509511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a:t>
            </a:fld>
            <a:endParaRPr lang="nl-BE"/>
          </a:p>
        </p:txBody>
      </p:sp>
    </p:spTree>
    <p:extLst>
      <p:ext uri="{BB962C8B-B14F-4D97-AF65-F5344CB8AC3E}">
        <p14:creationId xmlns:p14="http://schemas.microsoft.com/office/powerpoint/2010/main" val="2635179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jdelijke aanduiding voor dia-afbeelding 1"/>
          <p:cNvSpPr>
            <a:spLocks noGrp="1" noRot="1" noChangeAspect="1" noTextEdit="1"/>
          </p:cNvSpPr>
          <p:nvPr>
            <p:ph type="sldImg"/>
          </p:nvPr>
        </p:nvSpPr>
        <p:spPr>
          <a:ln/>
        </p:spPr>
      </p:sp>
      <p:sp>
        <p:nvSpPr>
          <p:cNvPr id="88067" name="Tijdelijke aanduiding voor notities 2"/>
          <p:cNvSpPr>
            <a:spLocks noGrp="1"/>
          </p:cNvSpPr>
          <p:nvPr>
            <p:ph type="body" idx="1"/>
          </p:nvPr>
        </p:nvSpPr>
        <p:spPr>
          <a:noFill/>
        </p:spPr>
        <p:txBody>
          <a:bodyPr/>
          <a:lstStyle/>
          <a:p>
            <a:endParaRPr lang="nl-BE" altLang="nl-BE" dirty="0"/>
          </a:p>
        </p:txBody>
      </p:sp>
      <p:sp>
        <p:nvSpPr>
          <p:cNvPr id="88068" name="Tijdelijke aanduiding voor dianummer 3"/>
          <p:cNvSpPr>
            <a:spLocks noGrp="1"/>
          </p:cNvSpPr>
          <p:nvPr>
            <p:ph type="sldNum" sz="quarter" idx="5"/>
          </p:nvPr>
        </p:nvSpPr>
        <p:spPr>
          <a:noFill/>
        </p:spPr>
        <p:txBody>
          <a:bodyPr/>
          <a:lstStyle>
            <a:lvl1pPr defTabSz="950913" eaLnBrk="0" hangingPunct="0">
              <a:spcBef>
                <a:spcPct val="30000"/>
              </a:spcBef>
              <a:defRPr sz="1200">
                <a:solidFill>
                  <a:schemeClr val="tx1"/>
                </a:solidFill>
                <a:latin typeface="Arial" charset="0"/>
              </a:defRPr>
            </a:lvl1pPr>
            <a:lvl2pPr marL="742950" indent="-285750" defTabSz="950913" eaLnBrk="0" hangingPunct="0">
              <a:spcBef>
                <a:spcPct val="30000"/>
              </a:spcBef>
              <a:defRPr sz="1200">
                <a:solidFill>
                  <a:schemeClr val="tx1"/>
                </a:solidFill>
                <a:latin typeface="Arial" charset="0"/>
              </a:defRPr>
            </a:lvl2pPr>
            <a:lvl3pPr marL="1143000" indent="-228600" defTabSz="950913" eaLnBrk="0" hangingPunct="0">
              <a:spcBef>
                <a:spcPct val="30000"/>
              </a:spcBef>
              <a:defRPr sz="1200">
                <a:solidFill>
                  <a:schemeClr val="tx1"/>
                </a:solidFill>
                <a:latin typeface="Arial" charset="0"/>
              </a:defRPr>
            </a:lvl3pPr>
            <a:lvl4pPr marL="1600200" indent="-228600" defTabSz="950913" eaLnBrk="0" hangingPunct="0">
              <a:spcBef>
                <a:spcPct val="30000"/>
              </a:spcBef>
              <a:defRPr sz="1200">
                <a:solidFill>
                  <a:schemeClr val="tx1"/>
                </a:solidFill>
                <a:latin typeface="Arial" charset="0"/>
              </a:defRPr>
            </a:lvl4pPr>
            <a:lvl5pPr marL="2057400" indent="-228600" defTabSz="950913" eaLnBrk="0" hangingPunct="0">
              <a:spcBef>
                <a:spcPct val="30000"/>
              </a:spcBef>
              <a:defRPr sz="1200">
                <a:solidFill>
                  <a:schemeClr val="tx1"/>
                </a:solidFill>
                <a:latin typeface="Arial" charset="0"/>
              </a:defRPr>
            </a:lvl5pPr>
            <a:lvl6pPr marL="2514600" indent="-228600" defTabSz="950913" eaLnBrk="0" fontAlgn="base" hangingPunct="0">
              <a:spcBef>
                <a:spcPct val="30000"/>
              </a:spcBef>
              <a:spcAft>
                <a:spcPct val="0"/>
              </a:spcAft>
              <a:defRPr sz="1200">
                <a:solidFill>
                  <a:schemeClr val="tx1"/>
                </a:solidFill>
                <a:latin typeface="Arial" charset="0"/>
              </a:defRPr>
            </a:lvl6pPr>
            <a:lvl7pPr marL="2971800" indent="-228600" defTabSz="950913" eaLnBrk="0" fontAlgn="base" hangingPunct="0">
              <a:spcBef>
                <a:spcPct val="30000"/>
              </a:spcBef>
              <a:spcAft>
                <a:spcPct val="0"/>
              </a:spcAft>
              <a:defRPr sz="1200">
                <a:solidFill>
                  <a:schemeClr val="tx1"/>
                </a:solidFill>
                <a:latin typeface="Arial" charset="0"/>
              </a:defRPr>
            </a:lvl7pPr>
            <a:lvl8pPr marL="3429000" indent="-228600" defTabSz="950913" eaLnBrk="0" fontAlgn="base" hangingPunct="0">
              <a:spcBef>
                <a:spcPct val="30000"/>
              </a:spcBef>
              <a:spcAft>
                <a:spcPct val="0"/>
              </a:spcAft>
              <a:defRPr sz="1200">
                <a:solidFill>
                  <a:schemeClr val="tx1"/>
                </a:solidFill>
                <a:latin typeface="Arial" charset="0"/>
              </a:defRPr>
            </a:lvl8pPr>
            <a:lvl9pPr marL="3886200" indent="-228600" defTabSz="9509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80D30AA-308C-482A-98E8-92993F2CB48E}" type="slidenum">
              <a:rPr lang="nl-BE" altLang="nl-BE" sz="1300" smtClean="0"/>
              <a:pPr eaLnBrk="1" hangingPunct="1">
                <a:spcBef>
                  <a:spcPct val="0"/>
                </a:spcBef>
              </a:pPr>
              <a:t>20</a:t>
            </a:fld>
            <a:endParaRPr lang="nl-BE" altLang="nl-BE" sz="1300"/>
          </a:p>
        </p:txBody>
      </p:sp>
    </p:spTree>
    <p:extLst>
      <p:ext uri="{BB962C8B-B14F-4D97-AF65-F5344CB8AC3E}">
        <p14:creationId xmlns:p14="http://schemas.microsoft.com/office/powerpoint/2010/main" val="3451851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jdelijke aanduiding voor dia-afbeelding 1"/>
          <p:cNvSpPr>
            <a:spLocks noGrp="1" noRot="1" noChangeAspect="1" noTextEdit="1"/>
          </p:cNvSpPr>
          <p:nvPr>
            <p:ph type="sldImg"/>
          </p:nvPr>
        </p:nvSpPr>
        <p:spPr>
          <a:ln/>
        </p:spPr>
      </p:sp>
      <p:sp>
        <p:nvSpPr>
          <p:cNvPr id="88067" name="Tijdelijke aanduiding voor notities 2"/>
          <p:cNvSpPr>
            <a:spLocks noGrp="1"/>
          </p:cNvSpPr>
          <p:nvPr>
            <p:ph type="body" idx="1"/>
          </p:nvPr>
        </p:nvSpPr>
        <p:spPr>
          <a:noFill/>
        </p:spPr>
        <p:txBody>
          <a:bodyPr/>
          <a:lstStyle/>
          <a:p>
            <a:endParaRPr lang="nl-BE" altLang="nl-BE" dirty="0"/>
          </a:p>
        </p:txBody>
      </p:sp>
      <p:sp>
        <p:nvSpPr>
          <p:cNvPr id="88068" name="Tijdelijke aanduiding voor dianummer 3"/>
          <p:cNvSpPr>
            <a:spLocks noGrp="1"/>
          </p:cNvSpPr>
          <p:nvPr>
            <p:ph type="sldNum" sz="quarter" idx="5"/>
          </p:nvPr>
        </p:nvSpPr>
        <p:spPr>
          <a:noFill/>
        </p:spPr>
        <p:txBody>
          <a:bodyPr/>
          <a:lstStyle>
            <a:lvl1pPr defTabSz="950913" eaLnBrk="0" hangingPunct="0">
              <a:spcBef>
                <a:spcPct val="30000"/>
              </a:spcBef>
              <a:defRPr sz="1200">
                <a:solidFill>
                  <a:schemeClr val="tx1"/>
                </a:solidFill>
                <a:latin typeface="Arial" charset="0"/>
              </a:defRPr>
            </a:lvl1pPr>
            <a:lvl2pPr marL="742950" indent="-285750" defTabSz="950913" eaLnBrk="0" hangingPunct="0">
              <a:spcBef>
                <a:spcPct val="30000"/>
              </a:spcBef>
              <a:defRPr sz="1200">
                <a:solidFill>
                  <a:schemeClr val="tx1"/>
                </a:solidFill>
                <a:latin typeface="Arial" charset="0"/>
              </a:defRPr>
            </a:lvl2pPr>
            <a:lvl3pPr marL="1143000" indent="-228600" defTabSz="950913" eaLnBrk="0" hangingPunct="0">
              <a:spcBef>
                <a:spcPct val="30000"/>
              </a:spcBef>
              <a:defRPr sz="1200">
                <a:solidFill>
                  <a:schemeClr val="tx1"/>
                </a:solidFill>
                <a:latin typeface="Arial" charset="0"/>
              </a:defRPr>
            </a:lvl3pPr>
            <a:lvl4pPr marL="1600200" indent="-228600" defTabSz="950913" eaLnBrk="0" hangingPunct="0">
              <a:spcBef>
                <a:spcPct val="30000"/>
              </a:spcBef>
              <a:defRPr sz="1200">
                <a:solidFill>
                  <a:schemeClr val="tx1"/>
                </a:solidFill>
                <a:latin typeface="Arial" charset="0"/>
              </a:defRPr>
            </a:lvl4pPr>
            <a:lvl5pPr marL="2057400" indent="-228600" defTabSz="950913" eaLnBrk="0" hangingPunct="0">
              <a:spcBef>
                <a:spcPct val="30000"/>
              </a:spcBef>
              <a:defRPr sz="1200">
                <a:solidFill>
                  <a:schemeClr val="tx1"/>
                </a:solidFill>
                <a:latin typeface="Arial" charset="0"/>
              </a:defRPr>
            </a:lvl5pPr>
            <a:lvl6pPr marL="2514600" indent="-228600" defTabSz="950913" eaLnBrk="0" fontAlgn="base" hangingPunct="0">
              <a:spcBef>
                <a:spcPct val="30000"/>
              </a:spcBef>
              <a:spcAft>
                <a:spcPct val="0"/>
              </a:spcAft>
              <a:defRPr sz="1200">
                <a:solidFill>
                  <a:schemeClr val="tx1"/>
                </a:solidFill>
                <a:latin typeface="Arial" charset="0"/>
              </a:defRPr>
            </a:lvl6pPr>
            <a:lvl7pPr marL="2971800" indent="-228600" defTabSz="950913" eaLnBrk="0" fontAlgn="base" hangingPunct="0">
              <a:spcBef>
                <a:spcPct val="30000"/>
              </a:spcBef>
              <a:spcAft>
                <a:spcPct val="0"/>
              </a:spcAft>
              <a:defRPr sz="1200">
                <a:solidFill>
                  <a:schemeClr val="tx1"/>
                </a:solidFill>
                <a:latin typeface="Arial" charset="0"/>
              </a:defRPr>
            </a:lvl7pPr>
            <a:lvl8pPr marL="3429000" indent="-228600" defTabSz="950913" eaLnBrk="0" fontAlgn="base" hangingPunct="0">
              <a:spcBef>
                <a:spcPct val="30000"/>
              </a:spcBef>
              <a:spcAft>
                <a:spcPct val="0"/>
              </a:spcAft>
              <a:defRPr sz="1200">
                <a:solidFill>
                  <a:schemeClr val="tx1"/>
                </a:solidFill>
                <a:latin typeface="Arial" charset="0"/>
              </a:defRPr>
            </a:lvl8pPr>
            <a:lvl9pPr marL="3886200" indent="-228600" defTabSz="9509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80D30AA-308C-482A-98E8-92993F2CB48E}" type="slidenum">
              <a:rPr lang="nl-BE" altLang="nl-BE" sz="1300" smtClean="0"/>
              <a:pPr eaLnBrk="1" hangingPunct="1">
                <a:spcBef>
                  <a:spcPct val="0"/>
                </a:spcBef>
              </a:pPr>
              <a:t>21</a:t>
            </a:fld>
            <a:endParaRPr lang="nl-BE" altLang="nl-BE" sz="1300"/>
          </a:p>
        </p:txBody>
      </p:sp>
    </p:spTree>
    <p:extLst>
      <p:ext uri="{BB962C8B-B14F-4D97-AF65-F5344CB8AC3E}">
        <p14:creationId xmlns:p14="http://schemas.microsoft.com/office/powerpoint/2010/main" val="2330809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22</a:t>
            </a:fld>
            <a:endParaRPr lang="nl-BE"/>
          </a:p>
        </p:txBody>
      </p:sp>
    </p:spTree>
    <p:extLst>
      <p:ext uri="{BB962C8B-B14F-4D97-AF65-F5344CB8AC3E}">
        <p14:creationId xmlns:p14="http://schemas.microsoft.com/office/powerpoint/2010/main" val="523170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23</a:t>
            </a:fld>
            <a:endParaRPr lang="nl-BE"/>
          </a:p>
        </p:txBody>
      </p:sp>
    </p:spTree>
    <p:extLst>
      <p:ext uri="{BB962C8B-B14F-4D97-AF65-F5344CB8AC3E}">
        <p14:creationId xmlns:p14="http://schemas.microsoft.com/office/powerpoint/2010/main" val="1268818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24</a:t>
            </a:fld>
            <a:endParaRPr lang="nl-BE"/>
          </a:p>
        </p:txBody>
      </p:sp>
    </p:spTree>
    <p:extLst>
      <p:ext uri="{BB962C8B-B14F-4D97-AF65-F5344CB8AC3E}">
        <p14:creationId xmlns:p14="http://schemas.microsoft.com/office/powerpoint/2010/main" val="2443330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25</a:t>
            </a:fld>
            <a:endParaRPr lang="nl-BE"/>
          </a:p>
        </p:txBody>
      </p:sp>
    </p:spTree>
    <p:extLst>
      <p:ext uri="{BB962C8B-B14F-4D97-AF65-F5344CB8AC3E}">
        <p14:creationId xmlns:p14="http://schemas.microsoft.com/office/powerpoint/2010/main" val="4119801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Vooraleer een organisatie een project kan indienen bij ESF</a:t>
            </a:r>
            <a:r>
              <a:rPr lang="nl-BE" baseline="0" dirty="0"/>
              <a:t> </a:t>
            </a:r>
            <a:r>
              <a:rPr lang="nl-BE" dirty="0"/>
              <a:t>Vlaanderen, moet je bewijzen dat je organisatie aan een aantal kwaliteitsvereisten voldoet.</a:t>
            </a:r>
          </a:p>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26</a:t>
            </a:fld>
            <a:endParaRPr lang="nl-BE"/>
          </a:p>
        </p:txBody>
      </p:sp>
    </p:spTree>
    <p:extLst>
      <p:ext uri="{BB962C8B-B14F-4D97-AF65-F5344CB8AC3E}">
        <p14:creationId xmlns:p14="http://schemas.microsoft.com/office/powerpoint/2010/main" val="834939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27</a:t>
            </a:fld>
            <a:endParaRPr lang="nl-BE"/>
          </a:p>
        </p:txBody>
      </p:sp>
    </p:spTree>
    <p:extLst>
      <p:ext uri="{BB962C8B-B14F-4D97-AF65-F5344CB8AC3E}">
        <p14:creationId xmlns:p14="http://schemas.microsoft.com/office/powerpoint/2010/main" val="10342649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28</a:t>
            </a:fld>
            <a:endParaRPr lang="nl-BE"/>
          </a:p>
        </p:txBody>
      </p:sp>
    </p:spTree>
    <p:extLst>
      <p:ext uri="{BB962C8B-B14F-4D97-AF65-F5344CB8AC3E}">
        <p14:creationId xmlns:p14="http://schemas.microsoft.com/office/powerpoint/2010/main" val="1152805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29</a:t>
            </a:fld>
            <a:endParaRPr lang="nl-BE"/>
          </a:p>
        </p:txBody>
      </p:sp>
    </p:spTree>
    <p:extLst>
      <p:ext uri="{BB962C8B-B14F-4D97-AF65-F5344CB8AC3E}">
        <p14:creationId xmlns:p14="http://schemas.microsoft.com/office/powerpoint/2010/main" val="1152805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a:t>
            </a:fld>
            <a:endParaRPr lang="nl-BE"/>
          </a:p>
        </p:txBody>
      </p:sp>
    </p:spTree>
    <p:extLst>
      <p:ext uri="{BB962C8B-B14F-4D97-AF65-F5344CB8AC3E}">
        <p14:creationId xmlns:p14="http://schemas.microsoft.com/office/powerpoint/2010/main" val="35105856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Aanmelden</a:t>
            </a:r>
            <a:r>
              <a:rPr lang="nl-BE" baseline="0" dirty="0"/>
              <a:t> in de applicatie met digitale ID-kaart.</a:t>
            </a:r>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30</a:t>
            </a:fld>
            <a:endParaRPr lang="nl-BE"/>
          </a:p>
        </p:txBody>
      </p:sp>
    </p:spTree>
    <p:extLst>
      <p:ext uri="{BB962C8B-B14F-4D97-AF65-F5344CB8AC3E}">
        <p14:creationId xmlns:p14="http://schemas.microsoft.com/office/powerpoint/2010/main" val="42926178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31</a:t>
            </a:fld>
            <a:endParaRPr lang="nl-BE"/>
          </a:p>
        </p:txBody>
      </p:sp>
    </p:spTree>
    <p:extLst>
      <p:ext uri="{BB962C8B-B14F-4D97-AF65-F5344CB8AC3E}">
        <p14:creationId xmlns:p14="http://schemas.microsoft.com/office/powerpoint/2010/main" val="30767197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32</a:t>
            </a:fld>
            <a:endParaRPr lang="nl-BE"/>
          </a:p>
        </p:txBody>
      </p:sp>
    </p:spTree>
    <p:extLst>
      <p:ext uri="{BB962C8B-B14F-4D97-AF65-F5344CB8AC3E}">
        <p14:creationId xmlns:p14="http://schemas.microsoft.com/office/powerpoint/2010/main" val="38526264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33</a:t>
            </a:fld>
            <a:endParaRPr lang="nl-BE"/>
          </a:p>
        </p:txBody>
      </p:sp>
    </p:spTree>
    <p:extLst>
      <p:ext uri="{BB962C8B-B14F-4D97-AF65-F5344CB8AC3E}">
        <p14:creationId xmlns:p14="http://schemas.microsoft.com/office/powerpoint/2010/main" val="2946071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36</a:t>
            </a:fld>
            <a:endParaRPr lang="nl-BE"/>
          </a:p>
        </p:txBody>
      </p:sp>
    </p:spTree>
    <p:extLst>
      <p:ext uri="{BB962C8B-B14F-4D97-AF65-F5344CB8AC3E}">
        <p14:creationId xmlns:p14="http://schemas.microsoft.com/office/powerpoint/2010/main" val="30441052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37</a:t>
            </a:fld>
            <a:endParaRPr lang="nl-BE"/>
          </a:p>
        </p:txBody>
      </p:sp>
    </p:spTree>
    <p:extLst>
      <p:ext uri="{BB962C8B-B14F-4D97-AF65-F5344CB8AC3E}">
        <p14:creationId xmlns:p14="http://schemas.microsoft.com/office/powerpoint/2010/main" val="4556672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41</a:t>
            </a:fld>
            <a:endParaRPr lang="nl-BE"/>
          </a:p>
        </p:txBody>
      </p:sp>
    </p:spTree>
    <p:extLst>
      <p:ext uri="{BB962C8B-B14F-4D97-AF65-F5344CB8AC3E}">
        <p14:creationId xmlns:p14="http://schemas.microsoft.com/office/powerpoint/2010/main" val="36299042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48</a:t>
            </a:fld>
            <a:endParaRPr lang="nl-BE"/>
          </a:p>
        </p:txBody>
      </p:sp>
    </p:spTree>
    <p:extLst>
      <p:ext uri="{BB962C8B-B14F-4D97-AF65-F5344CB8AC3E}">
        <p14:creationId xmlns:p14="http://schemas.microsoft.com/office/powerpoint/2010/main" val="29906066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49</a:t>
            </a:fld>
            <a:endParaRPr lang="nl-BE"/>
          </a:p>
        </p:txBody>
      </p:sp>
    </p:spTree>
    <p:extLst>
      <p:ext uri="{BB962C8B-B14F-4D97-AF65-F5344CB8AC3E}">
        <p14:creationId xmlns:p14="http://schemas.microsoft.com/office/powerpoint/2010/main" val="29906066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a:t>Het begrotingssjabloon kan</a:t>
            </a:r>
            <a:r>
              <a:rPr lang="nl-BE" baseline="0" dirty="0"/>
              <a:t> u terugvinden als bijlage van de oproep in de ESF-applicatie (‘393_KostenEnFinanciering_Fase 1’).</a:t>
            </a:r>
          </a:p>
          <a:p>
            <a:pPr marL="0" marR="0" indent="0" algn="l" defTabSz="914400" rtl="0" eaLnBrk="1" fontAlgn="auto" latinLnBrk="0" hangingPunct="1">
              <a:lnSpc>
                <a:spcPct val="100000"/>
              </a:lnSpc>
              <a:spcBef>
                <a:spcPts val="0"/>
              </a:spcBef>
              <a:spcAft>
                <a:spcPts val="0"/>
              </a:spcAft>
              <a:buClrTx/>
              <a:buSzTx/>
              <a:buFontTx/>
              <a:buNone/>
              <a:tabLst/>
              <a:defRPr/>
            </a:pPr>
            <a:endParaRPr lang="nl-BE" baseline="0"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50</a:t>
            </a:fld>
            <a:endParaRPr lang="nl-BE"/>
          </a:p>
        </p:txBody>
      </p:sp>
    </p:spTree>
    <p:extLst>
      <p:ext uri="{BB962C8B-B14F-4D97-AF65-F5344CB8AC3E}">
        <p14:creationId xmlns:p14="http://schemas.microsoft.com/office/powerpoint/2010/main" val="3211053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4</a:t>
            </a:fld>
            <a:endParaRPr lang="nl-BE"/>
          </a:p>
        </p:txBody>
      </p:sp>
    </p:spTree>
    <p:extLst>
      <p:ext uri="{BB962C8B-B14F-4D97-AF65-F5344CB8AC3E}">
        <p14:creationId xmlns:p14="http://schemas.microsoft.com/office/powerpoint/2010/main" val="12665899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Oproepfiche</a:t>
            </a:r>
            <a:r>
              <a:rPr lang="nl-BE" baseline="0" dirty="0"/>
              <a:t> + alle bijlagen beschikbaar in de ESF-applicatie.</a:t>
            </a:r>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52</a:t>
            </a:fld>
            <a:endParaRPr lang="nl-BE"/>
          </a:p>
        </p:txBody>
      </p:sp>
    </p:spTree>
    <p:extLst>
      <p:ext uri="{BB962C8B-B14F-4D97-AF65-F5344CB8AC3E}">
        <p14:creationId xmlns:p14="http://schemas.microsoft.com/office/powerpoint/2010/main" val="30888774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53</a:t>
            </a:fld>
            <a:endParaRPr lang="nl-BE"/>
          </a:p>
        </p:txBody>
      </p:sp>
    </p:spTree>
    <p:extLst>
      <p:ext uri="{BB962C8B-B14F-4D97-AF65-F5344CB8AC3E}">
        <p14:creationId xmlns:p14="http://schemas.microsoft.com/office/powerpoint/2010/main" val="23839114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55</a:t>
            </a:fld>
            <a:endParaRPr lang="nl-BE"/>
          </a:p>
        </p:txBody>
      </p:sp>
    </p:spTree>
    <p:extLst>
      <p:ext uri="{BB962C8B-B14F-4D97-AF65-F5344CB8AC3E}">
        <p14:creationId xmlns:p14="http://schemas.microsoft.com/office/powerpoint/2010/main" val="8989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70</a:t>
            </a:fld>
            <a:endParaRPr lang="nl-BE"/>
          </a:p>
        </p:txBody>
      </p:sp>
    </p:spTree>
    <p:extLst>
      <p:ext uri="{BB962C8B-B14F-4D97-AF65-F5344CB8AC3E}">
        <p14:creationId xmlns:p14="http://schemas.microsoft.com/office/powerpoint/2010/main" val="3249090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5</a:t>
            </a:fld>
            <a:endParaRPr lang="nl-BE"/>
          </a:p>
        </p:txBody>
      </p:sp>
    </p:spTree>
    <p:extLst>
      <p:ext uri="{BB962C8B-B14F-4D97-AF65-F5344CB8AC3E}">
        <p14:creationId xmlns:p14="http://schemas.microsoft.com/office/powerpoint/2010/main" val="4286947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a:t>
            </a:fld>
            <a:endParaRPr lang="nl-BE"/>
          </a:p>
        </p:txBody>
      </p:sp>
    </p:spTree>
    <p:extLst>
      <p:ext uri="{BB962C8B-B14F-4D97-AF65-F5344CB8AC3E}">
        <p14:creationId xmlns:p14="http://schemas.microsoft.com/office/powerpoint/2010/main" val="3856007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7</a:t>
            </a:fld>
            <a:endParaRPr lang="nl-BE"/>
          </a:p>
        </p:txBody>
      </p:sp>
    </p:spTree>
    <p:extLst>
      <p:ext uri="{BB962C8B-B14F-4D97-AF65-F5344CB8AC3E}">
        <p14:creationId xmlns:p14="http://schemas.microsoft.com/office/powerpoint/2010/main" val="3076719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jdelijke aanduiding voor dia-afbeelding 1"/>
          <p:cNvSpPr>
            <a:spLocks noGrp="1" noRot="1" noChangeAspect="1" noTextEdit="1"/>
          </p:cNvSpPr>
          <p:nvPr>
            <p:ph type="sldImg"/>
          </p:nvPr>
        </p:nvSpPr>
        <p:spPr>
          <a:ln/>
        </p:spPr>
      </p:sp>
      <p:sp>
        <p:nvSpPr>
          <p:cNvPr id="88067" name="Tijdelijke aanduiding voor notities 2"/>
          <p:cNvSpPr>
            <a:spLocks noGrp="1"/>
          </p:cNvSpPr>
          <p:nvPr>
            <p:ph type="body" idx="1"/>
          </p:nvPr>
        </p:nvSpPr>
        <p:spPr>
          <a:noFill/>
        </p:spPr>
        <p:txBody>
          <a:bodyPr/>
          <a:lstStyle/>
          <a:p>
            <a:endParaRPr lang="nl-BE" altLang="nl-BE" dirty="0"/>
          </a:p>
        </p:txBody>
      </p:sp>
      <p:sp>
        <p:nvSpPr>
          <p:cNvPr id="88068" name="Tijdelijke aanduiding voor dianummer 3"/>
          <p:cNvSpPr>
            <a:spLocks noGrp="1"/>
          </p:cNvSpPr>
          <p:nvPr>
            <p:ph type="sldNum" sz="quarter" idx="5"/>
          </p:nvPr>
        </p:nvSpPr>
        <p:spPr>
          <a:noFill/>
        </p:spPr>
        <p:txBody>
          <a:bodyPr/>
          <a:lstStyle>
            <a:lvl1pPr defTabSz="950913" eaLnBrk="0" hangingPunct="0">
              <a:spcBef>
                <a:spcPct val="30000"/>
              </a:spcBef>
              <a:defRPr sz="1200">
                <a:solidFill>
                  <a:schemeClr val="tx1"/>
                </a:solidFill>
                <a:latin typeface="Arial" charset="0"/>
              </a:defRPr>
            </a:lvl1pPr>
            <a:lvl2pPr marL="742950" indent="-285750" defTabSz="950913" eaLnBrk="0" hangingPunct="0">
              <a:spcBef>
                <a:spcPct val="30000"/>
              </a:spcBef>
              <a:defRPr sz="1200">
                <a:solidFill>
                  <a:schemeClr val="tx1"/>
                </a:solidFill>
                <a:latin typeface="Arial" charset="0"/>
              </a:defRPr>
            </a:lvl2pPr>
            <a:lvl3pPr marL="1143000" indent="-228600" defTabSz="950913" eaLnBrk="0" hangingPunct="0">
              <a:spcBef>
                <a:spcPct val="30000"/>
              </a:spcBef>
              <a:defRPr sz="1200">
                <a:solidFill>
                  <a:schemeClr val="tx1"/>
                </a:solidFill>
                <a:latin typeface="Arial" charset="0"/>
              </a:defRPr>
            </a:lvl3pPr>
            <a:lvl4pPr marL="1600200" indent="-228600" defTabSz="950913" eaLnBrk="0" hangingPunct="0">
              <a:spcBef>
                <a:spcPct val="30000"/>
              </a:spcBef>
              <a:defRPr sz="1200">
                <a:solidFill>
                  <a:schemeClr val="tx1"/>
                </a:solidFill>
                <a:latin typeface="Arial" charset="0"/>
              </a:defRPr>
            </a:lvl4pPr>
            <a:lvl5pPr marL="2057400" indent="-228600" defTabSz="950913" eaLnBrk="0" hangingPunct="0">
              <a:spcBef>
                <a:spcPct val="30000"/>
              </a:spcBef>
              <a:defRPr sz="1200">
                <a:solidFill>
                  <a:schemeClr val="tx1"/>
                </a:solidFill>
                <a:latin typeface="Arial" charset="0"/>
              </a:defRPr>
            </a:lvl5pPr>
            <a:lvl6pPr marL="2514600" indent="-228600" defTabSz="950913" eaLnBrk="0" fontAlgn="base" hangingPunct="0">
              <a:spcBef>
                <a:spcPct val="30000"/>
              </a:spcBef>
              <a:spcAft>
                <a:spcPct val="0"/>
              </a:spcAft>
              <a:defRPr sz="1200">
                <a:solidFill>
                  <a:schemeClr val="tx1"/>
                </a:solidFill>
                <a:latin typeface="Arial" charset="0"/>
              </a:defRPr>
            </a:lvl6pPr>
            <a:lvl7pPr marL="2971800" indent="-228600" defTabSz="950913" eaLnBrk="0" fontAlgn="base" hangingPunct="0">
              <a:spcBef>
                <a:spcPct val="30000"/>
              </a:spcBef>
              <a:spcAft>
                <a:spcPct val="0"/>
              </a:spcAft>
              <a:defRPr sz="1200">
                <a:solidFill>
                  <a:schemeClr val="tx1"/>
                </a:solidFill>
                <a:latin typeface="Arial" charset="0"/>
              </a:defRPr>
            </a:lvl7pPr>
            <a:lvl8pPr marL="3429000" indent="-228600" defTabSz="950913" eaLnBrk="0" fontAlgn="base" hangingPunct="0">
              <a:spcBef>
                <a:spcPct val="30000"/>
              </a:spcBef>
              <a:spcAft>
                <a:spcPct val="0"/>
              </a:spcAft>
              <a:defRPr sz="1200">
                <a:solidFill>
                  <a:schemeClr val="tx1"/>
                </a:solidFill>
                <a:latin typeface="Arial" charset="0"/>
              </a:defRPr>
            </a:lvl8pPr>
            <a:lvl9pPr marL="3886200" indent="-228600" defTabSz="9509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80D30AA-308C-482A-98E8-92993F2CB48E}" type="slidenum">
              <a:rPr lang="nl-BE" altLang="nl-BE" sz="1300" smtClean="0"/>
              <a:pPr eaLnBrk="1" hangingPunct="1">
                <a:spcBef>
                  <a:spcPct val="0"/>
                </a:spcBef>
              </a:pPr>
              <a:t>8</a:t>
            </a:fld>
            <a:endParaRPr lang="nl-BE" altLang="nl-BE" sz="1300"/>
          </a:p>
        </p:txBody>
      </p:sp>
    </p:spTree>
    <p:extLst>
      <p:ext uri="{BB962C8B-B14F-4D97-AF65-F5344CB8AC3E}">
        <p14:creationId xmlns:p14="http://schemas.microsoft.com/office/powerpoint/2010/main" val="1591278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jdelijke aanduiding voor dia-afbeelding 1"/>
          <p:cNvSpPr>
            <a:spLocks noGrp="1" noRot="1" noChangeAspect="1" noTextEdit="1"/>
          </p:cNvSpPr>
          <p:nvPr>
            <p:ph type="sldImg"/>
          </p:nvPr>
        </p:nvSpPr>
        <p:spPr>
          <a:ln/>
        </p:spPr>
      </p:sp>
      <p:sp>
        <p:nvSpPr>
          <p:cNvPr id="88067" name="Tijdelijke aanduiding voor notities 2"/>
          <p:cNvSpPr>
            <a:spLocks noGrp="1"/>
          </p:cNvSpPr>
          <p:nvPr>
            <p:ph type="body" idx="1"/>
          </p:nvPr>
        </p:nvSpPr>
        <p:spPr>
          <a:noFill/>
        </p:spPr>
        <p:txBody>
          <a:bodyPr/>
          <a:lstStyle/>
          <a:p>
            <a:endParaRPr lang="nl-BE" altLang="nl-BE" dirty="0"/>
          </a:p>
        </p:txBody>
      </p:sp>
      <p:sp>
        <p:nvSpPr>
          <p:cNvPr id="88068" name="Tijdelijke aanduiding voor dianummer 3"/>
          <p:cNvSpPr>
            <a:spLocks noGrp="1"/>
          </p:cNvSpPr>
          <p:nvPr>
            <p:ph type="sldNum" sz="quarter" idx="5"/>
          </p:nvPr>
        </p:nvSpPr>
        <p:spPr>
          <a:noFill/>
        </p:spPr>
        <p:txBody>
          <a:bodyPr/>
          <a:lstStyle>
            <a:lvl1pPr defTabSz="950913" eaLnBrk="0" hangingPunct="0">
              <a:spcBef>
                <a:spcPct val="30000"/>
              </a:spcBef>
              <a:defRPr sz="1200">
                <a:solidFill>
                  <a:schemeClr val="tx1"/>
                </a:solidFill>
                <a:latin typeface="Arial" charset="0"/>
              </a:defRPr>
            </a:lvl1pPr>
            <a:lvl2pPr marL="742950" indent="-285750" defTabSz="950913" eaLnBrk="0" hangingPunct="0">
              <a:spcBef>
                <a:spcPct val="30000"/>
              </a:spcBef>
              <a:defRPr sz="1200">
                <a:solidFill>
                  <a:schemeClr val="tx1"/>
                </a:solidFill>
                <a:latin typeface="Arial" charset="0"/>
              </a:defRPr>
            </a:lvl2pPr>
            <a:lvl3pPr marL="1143000" indent="-228600" defTabSz="950913" eaLnBrk="0" hangingPunct="0">
              <a:spcBef>
                <a:spcPct val="30000"/>
              </a:spcBef>
              <a:defRPr sz="1200">
                <a:solidFill>
                  <a:schemeClr val="tx1"/>
                </a:solidFill>
                <a:latin typeface="Arial" charset="0"/>
              </a:defRPr>
            </a:lvl3pPr>
            <a:lvl4pPr marL="1600200" indent="-228600" defTabSz="950913" eaLnBrk="0" hangingPunct="0">
              <a:spcBef>
                <a:spcPct val="30000"/>
              </a:spcBef>
              <a:defRPr sz="1200">
                <a:solidFill>
                  <a:schemeClr val="tx1"/>
                </a:solidFill>
                <a:latin typeface="Arial" charset="0"/>
              </a:defRPr>
            </a:lvl4pPr>
            <a:lvl5pPr marL="2057400" indent="-228600" defTabSz="950913" eaLnBrk="0" hangingPunct="0">
              <a:spcBef>
                <a:spcPct val="30000"/>
              </a:spcBef>
              <a:defRPr sz="1200">
                <a:solidFill>
                  <a:schemeClr val="tx1"/>
                </a:solidFill>
                <a:latin typeface="Arial" charset="0"/>
              </a:defRPr>
            </a:lvl5pPr>
            <a:lvl6pPr marL="2514600" indent="-228600" defTabSz="950913" eaLnBrk="0" fontAlgn="base" hangingPunct="0">
              <a:spcBef>
                <a:spcPct val="30000"/>
              </a:spcBef>
              <a:spcAft>
                <a:spcPct val="0"/>
              </a:spcAft>
              <a:defRPr sz="1200">
                <a:solidFill>
                  <a:schemeClr val="tx1"/>
                </a:solidFill>
                <a:latin typeface="Arial" charset="0"/>
              </a:defRPr>
            </a:lvl6pPr>
            <a:lvl7pPr marL="2971800" indent="-228600" defTabSz="950913" eaLnBrk="0" fontAlgn="base" hangingPunct="0">
              <a:spcBef>
                <a:spcPct val="30000"/>
              </a:spcBef>
              <a:spcAft>
                <a:spcPct val="0"/>
              </a:spcAft>
              <a:defRPr sz="1200">
                <a:solidFill>
                  <a:schemeClr val="tx1"/>
                </a:solidFill>
                <a:latin typeface="Arial" charset="0"/>
              </a:defRPr>
            </a:lvl7pPr>
            <a:lvl8pPr marL="3429000" indent="-228600" defTabSz="950913" eaLnBrk="0" fontAlgn="base" hangingPunct="0">
              <a:spcBef>
                <a:spcPct val="30000"/>
              </a:spcBef>
              <a:spcAft>
                <a:spcPct val="0"/>
              </a:spcAft>
              <a:defRPr sz="1200">
                <a:solidFill>
                  <a:schemeClr val="tx1"/>
                </a:solidFill>
                <a:latin typeface="Arial" charset="0"/>
              </a:defRPr>
            </a:lvl8pPr>
            <a:lvl9pPr marL="3886200" indent="-228600" defTabSz="9509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80D30AA-308C-482A-98E8-92993F2CB48E}" type="slidenum">
              <a:rPr lang="nl-BE" altLang="nl-BE" sz="1300" smtClean="0"/>
              <a:pPr eaLnBrk="1" hangingPunct="1">
                <a:spcBef>
                  <a:spcPct val="0"/>
                </a:spcBef>
              </a:pPr>
              <a:t>9</a:t>
            </a:fld>
            <a:endParaRPr lang="nl-BE" altLang="nl-BE" sz="1300"/>
          </a:p>
        </p:txBody>
      </p:sp>
    </p:spTree>
    <p:extLst>
      <p:ext uri="{BB962C8B-B14F-4D97-AF65-F5344CB8AC3E}">
        <p14:creationId xmlns:p14="http://schemas.microsoft.com/office/powerpoint/2010/main" val="15912786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296000" y="1758092"/>
            <a:ext cx="7416000" cy="2088000"/>
          </a:xfrm>
        </p:spPr>
        <p:txBody>
          <a:bodyPr anchor="b" anchorCtr="0">
            <a:noAutofit/>
          </a:bodyPr>
          <a:lstStyle>
            <a:lvl1pPr indent="0" algn="l">
              <a:lnSpc>
                <a:spcPts val="5400"/>
              </a:lnSpc>
              <a:defRPr sz="5400" b="0" i="0">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
        <p:nvSpPr>
          <p:cNvPr id="3" name="Ondertitel 2"/>
          <p:cNvSpPr>
            <a:spLocks noGrp="1"/>
          </p:cNvSpPr>
          <p:nvPr>
            <p:ph type="subTitle" idx="1"/>
          </p:nvPr>
        </p:nvSpPr>
        <p:spPr>
          <a:xfrm>
            <a:off x="1296000" y="4140000"/>
            <a:ext cx="7416000" cy="1655763"/>
          </a:xfrm>
        </p:spPr>
        <p:txBody>
          <a:bodyPr bIns="0">
            <a:noAutofit/>
          </a:bodyPr>
          <a:lstStyle>
            <a:lvl1pPr marL="0" indent="0" algn="l">
              <a:lnSpc>
                <a:spcPts val="1760"/>
              </a:lnSpc>
              <a:buNone/>
              <a:defRPr sz="1580">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0001" y="5997286"/>
            <a:ext cx="1848750" cy="720000"/>
          </a:xfrm>
          <a:prstGeom prst="rect">
            <a:avLst/>
          </a:prstGeom>
        </p:spPr>
      </p:pic>
      <p:pic>
        <p:nvPicPr>
          <p:cNvPr id="8" name="Afbeelding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0353" y="5997600"/>
            <a:ext cx="840609" cy="720000"/>
          </a:xfrm>
          <a:prstGeom prst="rect">
            <a:avLst/>
          </a:prstGeom>
        </p:spPr>
      </p:pic>
      <p:pic>
        <p:nvPicPr>
          <p:cNvPr id="6" name="Afbeelding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0000" y="247473"/>
            <a:ext cx="1081097" cy="1030341"/>
          </a:xfrm>
          <a:prstGeom prst="rect">
            <a:avLst/>
          </a:prstGeom>
        </p:spPr>
      </p:pic>
    </p:spTree>
    <p:extLst>
      <p:ext uri="{BB962C8B-B14F-4D97-AF65-F5344CB8AC3E}">
        <p14:creationId xmlns:p14="http://schemas.microsoft.com/office/powerpoint/2010/main" val="1129012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527538" y="2087078"/>
            <a:ext cx="8150017" cy="1943999"/>
          </a:xfrm>
        </p:spPr>
        <p:txBody>
          <a:bodyPr wrap="square" anchor="t" anchorCtr="0">
            <a:noAutofit/>
          </a:bodyPr>
          <a:lstStyle>
            <a:lvl1pPr algn="l">
              <a:lnSpc>
                <a:spcPts val="5200"/>
              </a:lnSpc>
              <a:defRPr sz="5200" b="0" i="0">
                <a:solidFill>
                  <a:schemeClr val="accent4"/>
                </a:solidFill>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p:nvPr>
        </p:nvSpPr>
        <p:spPr>
          <a:xfrm>
            <a:off x="539261" y="4252387"/>
            <a:ext cx="5826370" cy="1224000"/>
          </a:xfrm>
          <a:prstGeom prst="rect">
            <a:avLst/>
          </a:prstGeom>
        </p:spPr>
        <p:txBody>
          <a:bodyPr bIns="0">
            <a:noAutofit/>
          </a:bodyPr>
          <a:lstStyle>
            <a:lvl1pPr marL="0" indent="0" algn="l">
              <a:lnSpc>
                <a:spcPts val="1760"/>
              </a:lnSpc>
              <a:buNone/>
              <a:defRPr sz="158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297" y="5832001"/>
            <a:ext cx="1848753" cy="720000"/>
          </a:xfrm>
          <a:prstGeom prst="rect">
            <a:avLst/>
          </a:prstGeom>
        </p:spPr>
      </p:pic>
      <p:pic>
        <p:nvPicPr>
          <p:cNvPr id="10" name="Afbeelding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6946" y="5832001"/>
            <a:ext cx="840609" cy="720000"/>
          </a:xfrm>
          <a:prstGeom prst="rect">
            <a:avLst/>
          </a:prstGeom>
        </p:spPr>
      </p:pic>
      <p:pic>
        <p:nvPicPr>
          <p:cNvPr id="4" name="Afbeelding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2297" y="503341"/>
            <a:ext cx="1063166" cy="1013252"/>
          </a:xfrm>
          <a:prstGeom prst="rect">
            <a:avLst/>
          </a:prstGeom>
        </p:spPr>
      </p:pic>
    </p:spTree>
    <p:extLst>
      <p:ext uri="{BB962C8B-B14F-4D97-AF65-F5344CB8AC3E}">
        <p14:creationId xmlns:p14="http://schemas.microsoft.com/office/powerpoint/2010/main" val="1273513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grpSp>
        <p:nvGrpSpPr>
          <p:cNvPr id="12" name="Groeperen 11"/>
          <p:cNvGrpSpPr/>
          <p:nvPr userDrawn="1"/>
        </p:nvGrpSpPr>
        <p:grpSpPr>
          <a:xfrm>
            <a:off x="288000" y="286525"/>
            <a:ext cx="8553506" cy="6265475"/>
            <a:chOff x="288000" y="288000"/>
            <a:chExt cx="8553506" cy="6265475"/>
          </a:xfrm>
          <a:solidFill>
            <a:schemeClr val="accent1"/>
          </a:solidFill>
        </p:grpSpPr>
        <p:sp>
          <p:nvSpPr>
            <p:cNvPr id="10" name="Rechthoek 9"/>
            <p:cNvSpPr>
              <a:spLocks/>
            </p:cNvSpPr>
            <p:nvPr userDrawn="1"/>
          </p:nvSpPr>
          <p:spPr>
            <a:xfrm>
              <a:off x="288000" y="288000"/>
              <a:ext cx="6767999"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11" name="Rechthoekige driehoek 10"/>
            <p:cNvSpPr/>
            <p:nvPr userDrawn="1"/>
          </p:nvSpPr>
          <p:spPr>
            <a:xfrm>
              <a:off x="705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p:ph type="ctrTitle"/>
          </p:nvPr>
        </p:nvSpPr>
        <p:spPr>
          <a:xfrm>
            <a:off x="2304000" y="2520002"/>
            <a:ext cx="5342082" cy="1579711"/>
          </a:xfrm>
        </p:spPr>
        <p:txBody>
          <a:bodyPr anchor="b" anchorCtr="0">
            <a:noAutofit/>
          </a:bodyPr>
          <a:lstStyle>
            <a:lvl1pPr algn="l">
              <a:lnSpc>
                <a:spcPts val="5400"/>
              </a:lnSpc>
              <a:defRPr sz="5400" b="0" i="0">
                <a:solidFill>
                  <a:schemeClr val="accent2"/>
                </a:solidFill>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p:nvPr>
        </p:nvSpPr>
        <p:spPr>
          <a:xfrm>
            <a:off x="2304000" y="4174703"/>
            <a:ext cx="5354606" cy="1053708"/>
          </a:xfrm>
          <a:prstGeom prst="rect">
            <a:avLst/>
          </a:prstGeom>
        </p:spPr>
        <p:txBody>
          <a:bodyPr bIns="0">
            <a:noAutofit/>
          </a:bodyPr>
          <a:lstStyle>
            <a:lvl1pPr marL="0" indent="0" algn="l">
              <a:lnSpc>
                <a:spcPts val="1760"/>
              </a:lnSpc>
              <a:buNone/>
              <a:defRPr sz="158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sp>
        <p:nvSpPr>
          <p:cNvPr id="13" name="Tijdelijke aanduiding voor tekst 2"/>
          <p:cNvSpPr>
            <a:spLocks noGrp="1"/>
          </p:cNvSpPr>
          <p:nvPr>
            <p:ph idx="12" hasCustomPrompt="1"/>
          </p:nvPr>
        </p:nvSpPr>
        <p:spPr>
          <a:xfrm>
            <a:off x="504001" y="6044105"/>
            <a:ext cx="4773240" cy="352800"/>
          </a:xfrm>
          <a:prstGeom prst="rect">
            <a:avLst/>
          </a:prstGeom>
        </p:spPr>
        <p:txBody>
          <a:bodyPr vert="horz" lIns="0" tIns="0" rIns="0" bIns="0" rtlCol="0" anchor="t" anchorCtr="0">
            <a:noAutofit/>
          </a:bodyPr>
          <a:lstStyle>
            <a:lvl1pPr marL="0" indent="0">
              <a:buFontTx/>
              <a:buNone/>
              <a:defRPr sz="1700">
                <a:solidFill>
                  <a:schemeClr val="accent2"/>
                </a:solidFill>
                <a:latin typeface="FlandersArtSans-Regular" panose="00000500000000000000" pitchFamily="2" charset="0"/>
              </a:defRPr>
            </a:lvl1pPr>
            <a:lvl5pPr>
              <a:defRPr>
                <a:solidFill>
                  <a:schemeClr val="accent2"/>
                </a:solidFill>
                <a:latin typeface="FlandersArtSans-Regular" panose="00000500000000000000" pitchFamily="2" charset="0"/>
              </a:defRPr>
            </a:lvl5pPr>
          </a:lstStyle>
          <a:p>
            <a:pPr lvl="0"/>
            <a:r>
              <a:rPr lang="nl-NL" dirty="0"/>
              <a:t>KLIK OM DE MODELSTIJLEN TE BEWERKEN</a:t>
            </a:r>
          </a:p>
          <a:p>
            <a:pPr lvl="4"/>
            <a:endParaRPr lang="nl-BE" dirty="0"/>
          </a:p>
        </p:txBody>
      </p:sp>
    </p:spTree>
    <p:extLst>
      <p:ext uri="{BB962C8B-B14F-4D97-AF65-F5344CB8AC3E}">
        <p14:creationId xmlns:p14="http://schemas.microsoft.com/office/powerpoint/2010/main" val="401875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grpSp>
        <p:nvGrpSpPr>
          <p:cNvPr id="4" name="Groeperen 3"/>
          <p:cNvGrpSpPr/>
          <p:nvPr userDrawn="1"/>
        </p:nvGrpSpPr>
        <p:grpSpPr>
          <a:xfrm>
            <a:off x="1476002" y="288001"/>
            <a:ext cx="7379999" cy="6265475"/>
            <a:chOff x="1476000" y="288000"/>
            <a:chExt cx="7379999" cy="6265475"/>
          </a:xfrm>
          <a:solidFill>
            <a:schemeClr val="accent1"/>
          </a:solidFill>
        </p:grpSpPr>
        <p:sp>
          <p:nvSpPr>
            <p:cNvPr id="8" name="Rechthoek 7"/>
            <p:cNvSpPr>
              <a:spLocks/>
            </p:cNvSpPr>
            <p:nvPr userDrawn="1"/>
          </p:nvSpPr>
          <p:spPr>
            <a:xfrm>
              <a:off x="3277896" y="288000"/>
              <a:ext cx="5578103"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schemeClr val="accent2"/>
                </a:solidFill>
                <a:latin typeface="FlandersArtSans-Regular" panose="00000500000000000000" pitchFamily="2" charset="0"/>
              </a:endParaRPr>
            </a:p>
          </p:txBody>
        </p:sp>
        <p:sp>
          <p:nvSpPr>
            <p:cNvPr id="10" name="Rechthoekige driehoek 9"/>
            <p:cNvSpPr/>
            <p:nvPr userDrawn="1"/>
          </p:nvSpPr>
          <p:spPr>
            <a:xfrm flipH="1">
              <a:off x="1476000" y="288000"/>
              <a:ext cx="1800000"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accent2"/>
                </a:solidFill>
                <a:latin typeface="FlandersArtSans-Regular" panose="00000500000000000000" pitchFamily="2" charset="0"/>
              </a:endParaRPr>
            </a:p>
          </p:txBody>
        </p:sp>
      </p:grpSp>
      <p:sp>
        <p:nvSpPr>
          <p:cNvPr id="2" name="Titel 1"/>
          <p:cNvSpPr>
            <a:spLocks noGrp="1"/>
          </p:cNvSpPr>
          <p:nvPr>
            <p:ph type="ctrTitle"/>
          </p:nvPr>
        </p:nvSpPr>
        <p:spPr>
          <a:xfrm>
            <a:off x="3996052" y="2104575"/>
            <a:ext cx="3816000" cy="2484000"/>
          </a:xfrm>
        </p:spPr>
        <p:txBody>
          <a:bodyPr anchor="t" anchorCtr="0">
            <a:noAutofit/>
          </a:bodyPr>
          <a:lstStyle>
            <a:lvl1pPr algn="l">
              <a:lnSpc>
                <a:spcPts val="5400"/>
              </a:lnSpc>
              <a:defRPr sz="5400">
                <a:solidFill>
                  <a:schemeClr val="accent2"/>
                </a:solidFill>
              </a:defRPr>
            </a:lvl1pPr>
          </a:lstStyle>
          <a:p>
            <a:r>
              <a:rPr lang="nl-NL" dirty="0"/>
              <a:t>Klik om de stijl te bewerken</a:t>
            </a:r>
            <a:endParaRPr lang="nl-BE" dirty="0"/>
          </a:p>
        </p:txBody>
      </p:sp>
      <p:sp>
        <p:nvSpPr>
          <p:cNvPr id="3" name="Ondertitel 2"/>
          <p:cNvSpPr>
            <a:spLocks noGrp="1"/>
          </p:cNvSpPr>
          <p:nvPr>
            <p:ph type="subTitle" idx="1"/>
          </p:nvPr>
        </p:nvSpPr>
        <p:spPr>
          <a:xfrm>
            <a:off x="4000832" y="4631623"/>
            <a:ext cx="3816000" cy="1224000"/>
          </a:xfrm>
          <a:prstGeom prst="rect">
            <a:avLst/>
          </a:prstGeom>
        </p:spPr>
        <p:txBody>
          <a:bodyPr bIns="0">
            <a:noAutofit/>
          </a:bodyPr>
          <a:lstStyle>
            <a:lvl1pPr marL="0" indent="0" algn="l">
              <a:lnSpc>
                <a:spcPts val="1760"/>
              </a:lnSpc>
              <a:spcBef>
                <a:spcPts val="0"/>
              </a:spcBef>
              <a:buNone/>
              <a:defRPr sz="158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8401" y="461699"/>
            <a:ext cx="1848753" cy="720000"/>
          </a:xfrm>
          <a:prstGeom prst="rect">
            <a:avLst/>
          </a:prstGeom>
        </p:spPr>
      </p:pic>
      <p:sp>
        <p:nvSpPr>
          <p:cNvPr id="12" name="Tijdelijke aanduiding voor tekst 2"/>
          <p:cNvSpPr>
            <a:spLocks noGrp="1"/>
          </p:cNvSpPr>
          <p:nvPr>
            <p:ph idx="12" hasCustomPrompt="1"/>
          </p:nvPr>
        </p:nvSpPr>
        <p:spPr>
          <a:xfrm>
            <a:off x="3636022" y="6044105"/>
            <a:ext cx="4773240" cy="352800"/>
          </a:xfrm>
          <a:prstGeom prst="rect">
            <a:avLst/>
          </a:prstGeom>
        </p:spPr>
        <p:txBody>
          <a:bodyPr vert="horz" lIns="0" tIns="0" rIns="0" bIns="0" rtlCol="0" anchor="t" anchorCtr="0">
            <a:noAutofit/>
          </a:bodyPr>
          <a:lstStyle>
            <a:lvl1pPr marL="0" indent="0" algn="r">
              <a:buFontTx/>
              <a:buNone/>
              <a:defRPr sz="1700">
                <a:solidFill>
                  <a:schemeClr val="accent2"/>
                </a:solidFill>
                <a:latin typeface="FlandersArtSans-Regular" panose="00000500000000000000" pitchFamily="2" charset="0"/>
              </a:defRPr>
            </a:lvl1pPr>
            <a:lvl5pPr algn="r">
              <a:defRPr>
                <a:solidFill>
                  <a:schemeClr val="accent2"/>
                </a:solidFill>
                <a:latin typeface="FlandersArtSans-Regular" panose="00000500000000000000" pitchFamily="2" charset="0"/>
              </a:defRPr>
            </a:lvl5pPr>
          </a:lstStyle>
          <a:p>
            <a:pPr lvl="0"/>
            <a:r>
              <a:rPr lang="nl-NL" dirty="0"/>
              <a:t>KLIK OM DE MODELSTIJLEN TE BEWERKEN</a:t>
            </a:r>
          </a:p>
          <a:p>
            <a:pPr lvl="4"/>
            <a:endParaRPr lang="nl-BE" dirty="0"/>
          </a:p>
        </p:txBody>
      </p:sp>
      <p:pic>
        <p:nvPicPr>
          <p:cNvPr id="9" name="Afbeelding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401" y="5833476"/>
            <a:ext cx="840609" cy="720000"/>
          </a:xfrm>
          <a:prstGeom prst="rect">
            <a:avLst/>
          </a:prstGeom>
        </p:spPr>
      </p:pic>
    </p:spTree>
    <p:extLst>
      <p:ext uri="{BB962C8B-B14F-4D97-AF65-F5344CB8AC3E}">
        <p14:creationId xmlns:p14="http://schemas.microsoft.com/office/powerpoint/2010/main" val="338421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4"/>
          </p:nvPr>
        </p:nvSpPr>
        <p:spPr>
          <a:xfrm>
            <a:off x="0" y="-1"/>
            <a:ext cx="9144000" cy="6858001"/>
          </a:xfrm>
        </p:spPr>
        <p:txBody>
          <a:bodyPr anchor="ctr"/>
          <a:lstStyle>
            <a:lvl1pPr marL="0" indent="0" algn="r">
              <a:buNone/>
              <a:defRPr>
                <a:solidFill>
                  <a:srgbClr val="FF0000"/>
                </a:solidFill>
              </a:defRPr>
            </a:lvl1pPr>
          </a:lstStyle>
          <a:p>
            <a:endParaRPr lang="nl-BE" dirty="0"/>
          </a:p>
        </p:txBody>
      </p:sp>
      <p:grpSp>
        <p:nvGrpSpPr>
          <p:cNvPr id="11" name="Groep 10"/>
          <p:cNvGrpSpPr/>
          <p:nvPr userDrawn="1"/>
        </p:nvGrpSpPr>
        <p:grpSpPr>
          <a:xfrm>
            <a:off x="-1" y="0"/>
            <a:ext cx="6228000" cy="6858000"/>
            <a:chOff x="288001" y="288000"/>
            <a:chExt cx="6033505" cy="6265475"/>
          </a:xfrm>
          <a:solidFill>
            <a:schemeClr val="accent1"/>
          </a:solidFill>
        </p:grpSpPr>
        <p:sp>
          <p:nvSpPr>
            <p:cNvPr id="9" name="Rechthoek 8"/>
            <p:cNvSpPr>
              <a:spLocks/>
            </p:cNvSpPr>
            <p:nvPr userDrawn="1"/>
          </p:nvSpPr>
          <p:spPr>
            <a:xfrm flipV="1">
              <a:off x="288001" y="288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Rechthoekige driehoek 9"/>
            <p:cNvSpPr/>
            <p:nvPr userDrawn="1"/>
          </p:nvSpPr>
          <p:spPr>
            <a:xfrm flipV="1">
              <a:off x="453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7" name="Tijdelijke aanduiding voor dianummer 6"/>
          <p:cNvSpPr>
            <a:spLocks noGrp="1"/>
          </p:cNvSpPr>
          <p:nvPr>
            <p:ph type="sldNum" sz="quarter" idx="12"/>
          </p:nvPr>
        </p:nvSpPr>
        <p:spPr>
          <a:xfrm>
            <a:off x="6876016" y="6328279"/>
            <a:ext cx="2141621" cy="365125"/>
          </a:xfrm>
          <a:prstGeom prst="rect">
            <a:avLst/>
          </a:prstGeom>
        </p:spPr>
        <p:txBody>
          <a:bodyPr/>
          <a:lstStyle>
            <a:lvl1pPr>
              <a:defRPr sz="900">
                <a:solidFill>
                  <a:schemeClr val="accent2"/>
                </a:solidFill>
                <a:latin typeface="FlandersArtSans-Regular" panose="00000500000000000000" pitchFamily="2" charset="0"/>
              </a:defRPr>
            </a:lvl1pPr>
          </a:lstStyle>
          <a:p>
            <a:fld id="{7749CDD0-7D77-4D23-9A27-F361E39BA472}" type="datetime1">
              <a:rPr lang="nl-BE" smtClean="0"/>
              <a:pPr/>
              <a:t>2/10/2019</a:t>
            </a:fld>
            <a:r>
              <a:rPr lang="nl-BE"/>
              <a:t> </a:t>
            </a:r>
            <a:r>
              <a:rPr lang="nl-BE" b="1"/>
              <a:t>│</a:t>
            </a:r>
            <a:fld id="{B263F6C6-2226-4286-8995-C42CB1E7C290}" type="slidenum">
              <a:rPr lang="nl-BE" smtClean="0"/>
              <a:pPr/>
              <a:t>‹nr.›</a:t>
            </a:fld>
            <a:endParaRPr lang="nl-BE" dirty="0"/>
          </a:p>
        </p:txBody>
      </p:sp>
      <p:sp>
        <p:nvSpPr>
          <p:cNvPr id="8" name="Titel 1"/>
          <p:cNvSpPr>
            <a:spLocks noGrp="1"/>
          </p:cNvSpPr>
          <p:nvPr>
            <p:ph type="ctrTitle"/>
          </p:nvPr>
        </p:nvSpPr>
        <p:spPr>
          <a:xfrm>
            <a:off x="1332002" y="756847"/>
            <a:ext cx="3456131" cy="1800000"/>
          </a:xfrm>
        </p:spPr>
        <p:txBody>
          <a:bodyPr anchor="b" anchorCtr="0">
            <a:noAutofit/>
          </a:bodyPr>
          <a:lstStyle>
            <a:lvl1pPr algn="l">
              <a:lnSpc>
                <a:spcPts val="3800"/>
              </a:lnSpc>
              <a:defRPr sz="3700" b="0" i="0">
                <a:solidFill>
                  <a:schemeClr val="accent2"/>
                </a:solidFill>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5" name="Tijdelijke aanduiding voor inhoud 4"/>
          <p:cNvSpPr>
            <a:spLocks noGrp="1"/>
          </p:cNvSpPr>
          <p:nvPr>
            <p:ph sz="quarter" idx="13"/>
          </p:nvPr>
        </p:nvSpPr>
        <p:spPr>
          <a:xfrm>
            <a:off x="1332000" y="2987448"/>
            <a:ext cx="3112678" cy="2770099"/>
          </a:xfrm>
        </p:spPr>
        <p:txBody>
          <a:bodyPr/>
          <a:lstStyle>
            <a:lvl1pPr marL="0" indent="0">
              <a:lnSpc>
                <a:spcPts val="2500"/>
              </a:lnSpc>
              <a:spcBef>
                <a:spcPts val="0"/>
              </a:spcBef>
              <a:buFontTx/>
              <a:buNone/>
              <a:defRPr sz="2100">
                <a:solidFill>
                  <a:schemeClr val="accent2"/>
                </a:solidFill>
                <a:latin typeface="FlandersArtSans-Regular" panose="00000500000000000000" pitchFamily="2" charset="0"/>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3210186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a:t>Klik op het pictogram als u een afbeelding wilt toevoegen</a:t>
            </a:r>
            <a:endParaRPr lang="nl-BE" dirty="0"/>
          </a:p>
        </p:txBody>
      </p:sp>
      <p:sp>
        <p:nvSpPr>
          <p:cNvPr id="3" name="Rechthoek 2"/>
          <p:cNvSpPr/>
          <p:nvPr userDrawn="1"/>
        </p:nvSpPr>
        <p:spPr>
          <a:xfrm>
            <a:off x="1312985" y="762000"/>
            <a:ext cx="4396153" cy="21804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p:cNvSpPr>
            <a:spLocks noGrp="1"/>
          </p:cNvSpPr>
          <p:nvPr>
            <p:ph type="ctrTitle"/>
          </p:nvPr>
        </p:nvSpPr>
        <p:spPr>
          <a:xfrm>
            <a:off x="1296002" y="756000"/>
            <a:ext cx="4400361"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0001" y="5997286"/>
            <a:ext cx="1848750" cy="720000"/>
          </a:xfrm>
          <a:prstGeom prst="rect">
            <a:avLst/>
          </a:prstGeom>
        </p:spPr>
      </p:pic>
      <p:pic>
        <p:nvPicPr>
          <p:cNvPr id="6" name="Afbeelding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0353" y="5997600"/>
            <a:ext cx="840609" cy="720000"/>
          </a:xfrm>
          <a:prstGeom prst="rect">
            <a:avLst/>
          </a:prstGeom>
        </p:spPr>
      </p:pic>
    </p:spTree>
    <p:extLst>
      <p:ext uri="{BB962C8B-B14F-4D97-AF65-F5344CB8AC3E}">
        <p14:creationId xmlns:p14="http://schemas.microsoft.com/office/powerpoint/2010/main" val="506108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eldia">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2"/>
          </p:nvPr>
        </p:nvSpPr>
        <p:spPr>
          <a:xfrm>
            <a:off x="287999" y="0"/>
            <a:ext cx="8856000" cy="6858000"/>
          </a:xfrm>
        </p:spPr>
        <p:txBody>
          <a:bodyPr/>
          <a:lstStyle>
            <a:lvl1pPr algn="ctr">
              <a:buNone/>
              <a:defRPr>
                <a:solidFill>
                  <a:srgbClr val="FF0000"/>
                </a:solidFill>
              </a:defRPr>
            </a:lvl1pPr>
          </a:lstStyle>
          <a:p>
            <a:r>
              <a:rPr lang="nl-NL"/>
              <a:t>Klik op het pictogram als u een afbeelding wilt toevoegen</a:t>
            </a:r>
            <a:endParaRPr lang="nl-BE" dirty="0"/>
          </a:p>
        </p:txBody>
      </p:sp>
      <p:sp>
        <p:nvSpPr>
          <p:cNvPr id="2" name="Titel 1"/>
          <p:cNvSpPr>
            <a:spLocks noGrp="1"/>
          </p:cNvSpPr>
          <p:nvPr>
            <p:ph type="ctrTitle"/>
          </p:nvPr>
        </p:nvSpPr>
        <p:spPr>
          <a:xfrm>
            <a:off x="1296000" y="2023200"/>
            <a:ext cx="3108049" cy="2073600"/>
          </a:xfrm>
        </p:spPr>
        <p:txBody>
          <a:bodyPr anchor="b" anchorCtr="0">
            <a:noAutofit/>
          </a:bodyPr>
          <a:lstStyle>
            <a:lvl1pPr indent="0" algn="l">
              <a:lnSpc>
                <a:spcPts val="5400"/>
              </a:lnSpc>
              <a:defRPr sz="5400" b="0">
                <a:solidFill>
                  <a:schemeClr val="bg1"/>
                </a:solidFill>
                <a:latin typeface="FlandersArtSans-Bold" panose="00000800000000000000" pitchFamily="2" charset="0"/>
              </a:defRPr>
            </a:lvl1pPr>
          </a:lstStyle>
          <a:p>
            <a:r>
              <a:rPr lang="nl-NL"/>
              <a:t>Klik om de stijl te bewerken</a:t>
            </a:r>
            <a:endParaRPr lang="nl-BE" dirty="0"/>
          </a:p>
        </p:txBody>
      </p:sp>
      <p:sp>
        <p:nvSpPr>
          <p:cNvPr id="3" name="Ondertitel 2"/>
          <p:cNvSpPr>
            <a:spLocks noGrp="1"/>
          </p:cNvSpPr>
          <p:nvPr>
            <p:ph type="subTitle" idx="1"/>
          </p:nvPr>
        </p:nvSpPr>
        <p:spPr>
          <a:xfrm>
            <a:off x="1296000" y="4154400"/>
            <a:ext cx="7416000" cy="1656000"/>
          </a:xfrm>
        </p:spPr>
        <p:txBody>
          <a:bodyPr bIns="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dirty="0"/>
          </a:p>
        </p:txBody>
      </p:sp>
      <p:sp>
        <p:nvSpPr>
          <p:cNvPr id="15" name="Tijdelijke aanduiding voor tekst 10"/>
          <p:cNvSpPr>
            <a:spLocks noGrp="1"/>
          </p:cNvSpPr>
          <p:nvPr>
            <p:ph type="body" sz="quarter" idx="15" hasCustomPrompt="1"/>
          </p:nvPr>
        </p:nvSpPr>
        <p:spPr>
          <a:xfrm>
            <a:off x="4426123" y="6361603"/>
            <a:ext cx="4435200" cy="352800"/>
          </a:xfrm>
        </p:spPr>
        <p:txBody>
          <a:bodyPr/>
          <a:lstStyle>
            <a:lvl1pPr marL="0" indent="0" algn="r">
              <a:buNone/>
              <a:defRPr sz="1700">
                <a:solidFill>
                  <a:schemeClr val="bg1"/>
                </a:solidFill>
                <a:latin typeface="FlandersArtSans-Regular" panose="00000500000000000000" pitchFamily="2" charset="0"/>
              </a:defRPr>
            </a:lvl1pPr>
          </a:lstStyle>
          <a:p>
            <a:pPr lvl="0"/>
            <a:r>
              <a:rPr lang="nl-NL" dirty="0"/>
              <a:t>KLIK OM DE MODELSTIJLEN TE BEWERKEN</a:t>
            </a:r>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0001" y="5997286"/>
            <a:ext cx="1848750" cy="720000"/>
          </a:xfrm>
          <a:prstGeom prst="rect">
            <a:avLst/>
          </a:prstGeom>
        </p:spPr>
      </p:pic>
      <p:pic>
        <p:nvPicPr>
          <p:cNvPr id="10" name="Afbeelding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0353" y="5997600"/>
            <a:ext cx="840609" cy="720000"/>
          </a:xfrm>
          <a:prstGeom prst="rect">
            <a:avLst/>
          </a:prstGeom>
        </p:spPr>
      </p:pic>
    </p:spTree>
    <p:extLst>
      <p:ext uri="{BB962C8B-B14F-4D97-AF65-F5344CB8AC3E}">
        <p14:creationId xmlns:p14="http://schemas.microsoft.com/office/powerpoint/2010/main" val="32881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a:t>Klik op het pictogram als u een afbeelding wilt toevoegen</a:t>
            </a:r>
            <a:endParaRPr lang="nl-BE"/>
          </a:p>
        </p:txBody>
      </p:sp>
      <p:sp>
        <p:nvSpPr>
          <p:cNvPr id="2" name="Titel 1"/>
          <p:cNvSpPr>
            <a:spLocks noGrp="1"/>
          </p:cNvSpPr>
          <p:nvPr>
            <p:ph type="ctrTitle"/>
          </p:nvPr>
        </p:nvSpPr>
        <p:spPr>
          <a:xfrm>
            <a:off x="1296002" y="756000"/>
            <a:ext cx="4400361"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
        <p:nvSpPr>
          <p:cNvPr id="12" name="Ondertitel 2"/>
          <p:cNvSpPr>
            <a:spLocks noGrp="1"/>
          </p:cNvSpPr>
          <p:nvPr>
            <p:ph type="subTitle" idx="1"/>
          </p:nvPr>
        </p:nvSpPr>
        <p:spPr>
          <a:xfrm>
            <a:off x="4652260" y="4191644"/>
            <a:ext cx="3408509" cy="1617485"/>
          </a:xfrm>
        </p:spPr>
        <p:txBody>
          <a:bodyPr lIns="0" tIns="0" rIns="0" bIns="0">
            <a:noAutofit/>
          </a:bodyPr>
          <a:lstStyle>
            <a:lvl1pPr marL="0" indent="0" algn="l">
              <a:lnSpc>
                <a:spcPts val="2500"/>
              </a:lnSpc>
              <a:spcBef>
                <a:spcPts val="0"/>
              </a:spcBef>
              <a:buNone/>
              <a:defRPr sz="2100">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dirty="0"/>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601" y="5986567"/>
            <a:ext cx="1848750" cy="720000"/>
          </a:xfrm>
          <a:prstGeom prst="rect">
            <a:avLst/>
          </a:prstGeom>
        </p:spPr>
      </p:pic>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0353" y="5997600"/>
            <a:ext cx="840609" cy="720000"/>
          </a:xfrm>
          <a:prstGeom prst="rect">
            <a:avLst/>
          </a:prstGeom>
        </p:spPr>
      </p:pic>
      <p:sp>
        <p:nvSpPr>
          <p:cNvPr id="8" name="Rechthoek 7"/>
          <p:cNvSpPr/>
          <p:nvPr userDrawn="1"/>
        </p:nvSpPr>
        <p:spPr>
          <a:xfrm>
            <a:off x="1312985" y="762000"/>
            <a:ext cx="4396153" cy="21804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76355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a:t>Klik op het pictogram als u een afbeelding wilt toevoegen</a:t>
            </a:r>
            <a:endParaRPr lang="nl-BE"/>
          </a:p>
        </p:txBody>
      </p:sp>
      <p:grpSp>
        <p:nvGrpSpPr>
          <p:cNvPr id="11" name="Groeperen 10"/>
          <p:cNvGrpSpPr/>
          <p:nvPr userDrawn="1"/>
        </p:nvGrpSpPr>
        <p:grpSpPr>
          <a:xfrm>
            <a:off x="288000" y="3402000"/>
            <a:ext cx="8856000" cy="3456000"/>
            <a:chOff x="288000" y="3402000"/>
            <a:chExt cx="8856000" cy="3456000"/>
          </a:xfrm>
        </p:grpSpPr>
        <p:sp>
          <p:nvSpPr>
            <p:cNvPr id="5" name="Rechthoek 4"/>
            <p:cNvSpPr/>
            <p:nvPr userDrawn="1"/>
          </p:nvSpPr>
          <p:spPr>
            <a:xfrm>
              <a:off x="288000" y="4266000"/>
              <a:ext cx="8856000" cy="259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ige driehoek 6"/>
            <p:cNvSpPr/>
            <p:nvPr userDrawn="1"/>
          </p:nvSpPr>
          <p:spPr>
            <a:xfrm flipH="1">
              <a:off x="288000" y="3402000"/>
              <a:ext cx="8856000" cy="864000"/>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 name="Titel 1"/>
          <p:cNvSpPr>
            <a:spLocks noGrp="1"/>
          </p:cNvSpPr>
          <p:nvPr>
            <p:ph type="ctrTitle"/>
          </p:nvPr>
        </p:nvSpPr>
        <p:spPr>
          <a:xfrm>
            <a:off x="1296002" y="756000"/>
            <a:ext cx="3686547"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001" y="5991926"/>
            <a:ext cx="1848750" cy="720000"/>
          </a:xfrm>
          <a:prstGeom prst="rect">
            <a:avLst/>
          </a:prstGeom>
        </p:spPr>
      </p:pic>
      <p:pic>
        <p:nvPicPr>
          <p:cNvPr id="10" name="Afbeelding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0353" y="5997600"/>
            <a:ext cx="840609" cy="720000"/>
          </a:xfrm>
          <a:prstGeom prst="rect">
            <a:avLst/>
          </a:prstGeom>
        </p:spPr>
      </p:pic>
      <p:sp>
        <p:nvSpPr>
          <p:cNvPr id="12" name="Rechthoek 11"/>
          <p:cNvSpPr/>
          <p:nvPr userDrawn="1"/>
        </p:nvSpPr>
        <p:spPr>
          <a:xfrm>
            <a:off x="1312985" y="762000"/>
            <a:ext cx="3681046" cy="21804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36198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
        <p:nvSpPr>
          <p:cNvPr id="3" name="Tijdelijke aanduiding voor inhoud 2"/>
          <p:cNvSpPr>
            <a:spLocks noGrp="1"/>
          </p:cNvSpPr>
          <p:nvPr>
            <p:ph idx="1"/>
          </p:nvPr>
        </p:nvSpPr>
        <p:spPr>
          <a:xfrm>
            <a:off x="5320146" y="1908000"/>
            <a:ext cx="3391854" cy="3780000"/>
          </a:xfrm>
        </p:spPr>
        <p:txBody>
          <a:bodyPr bIns="0"/>
          <a:lstStyle>
            <a:lvl1pPr>
              <a:spcBef>
                <a:spcPts val="300"/>
              </a:spcBef>
              <a:defRPr sz="2000"/>
            </a:lvl1pPr>
            <a:lvl2pPr>
              <a:spcBef>
                <a:spcPts val="300"/>
              </a:spcBef>
              <a:defRPr sz="2000">
                <a:solidFill>
                  <a:schemeClr val="bg1">
                    <a:lumMod val="50000"/>
                  </a:schemeClr>
                </a:solidFill>
              </a:defRPr>
            </a:lvl2pPr>
            <a:lvl3pPr>
              <a:spcBef>
                <a:spcPts val="300"/>
              </a:spcBef>
              <a:defRPr sz="1600"/>
            </a:lvl3pPr>
            <a:lvl4pPr>
              <a:spcBef>
                <a:spcPts val="300"/>
              </a:spcBef>
              <a:defRPr sz="1600"/>
            </a:lvl4pPr>
            <a:lvl5pPr>
              <a:spcBef>
                <a:spcPts val="300"/>
              </a:spcBef>
              <a:defRPr sz="16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afbeelding 4"/>
          <p:cNvSpPr>
            <a:spLocks noGrp="1"/>
          </p:cNvSpPr>
          <p:nvPr>
            <p:ph type="pic" sz="quarter" idx="13"/>
          </p:nvPr>
        </p:nvSpPr>
        <p:spPr>
          <a:xfrm>
            <a:off x="1294228" y="1908000"/>
            <a:ext cx="3708000" cy="3780000"/>
          </a:xfrm>
        </p:spPr>
        <p:txBody>
          <a:bodyPr anchor="ctr"/>
          <a:lstStyle>
            <a:lvl1pPr algn="ctr">
              <a:buNone/>
              <a:defRPr>
                <a:solidFill>
                  <a:srgbClr val="FF0000"/>
                </a:solidFill>
              </a:defRPr>
            </a:lvl1pPr>
          </a:lstStyle>
          <a:p>
            <a:r>
              <a:rPr lang="nl-NL"/>
              <a:t>Klik op het pictogram als u een afbeelding wilt toevoegen</a:t>
            </a:r>
            <a:endParaRPr lang="nl-BE"/>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000" y="5994000"/>
            <a:ext cx="1848753" cy="720000"/>
          </a:xfrm>
          <a:prstGeom prst="rect">
            <a:avLst/>
          </a:prstGeom>
        </p:spPr>
      </p:pic>
      <p:pic>
        <p:nvPicPr>
          <p:cNvPr id="8" name="Afbeelding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0353" y="5997600"/>
            <a:ext cx="840609" cy="720000"/>
          </a:xfrm>
          <a:prstGeom prst="rect">
            <a:avLst/>
          </a:prstGeom>
        </p:spPr>
      </p:pic>
    </p:spTree>
    <p:extLst>
      <p:ext uri="{BB962C8B-B14F-4D97-AF65-F5344CB8AC3E}">
        <p14:creationId xmlns:p14="http://schemas.microsoft.com/office/powerpoint/2010/main" val="933013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
        <p:nvSpPr>
          <p:cNvPr id="3" name="Tijdelijke aanduiding voor inhoud 2"/>
          <p:cNvSpPr>
            <a:spLocks noGrp="1"/>
          </p:cNvSpPr>
          <p:nvPr>
            <p:ph sz="half" idx="1"/>
          </p:nvPr>
        </p:nvSpPr>
        <p:spPr>
          <a:xfrm>
            <a:off x="1296000" y="1908000"/>
            <a:ext cx="3708000" cy="3780000"/>
          </a:xfrm>
        </p:spPr>
        <p:txBody>
          <a:bodyPr bIns="0"/>
          <a:lstStyle>
            <a:lvl1pPr>
              <a:spcBef>
                <a:spcPts val="300"/>
              </a:spcBef>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0" name="Tijdelijke aanduiding voor inhoud 3"/>
          <p:cNvSpPr>
            <a:spLocks noGrp="1"/>
          </p:cNvSpPr>
          <p:nvPr>
            <p:ph sz="half" idx="13"/>
          </p:nvPr>
        </p:nvSpPr>
        <p:spPr>
          <a:xfrm>
            <a:off x="5040000" y="1908000"/>
            <a:ext cx="3672000" cy="3780000"/>
          </a:xfrm>
        </p:spPr>
        <p:txBody>
          <a:bodyPr bIns="0"/>
          <a:lstStyle>
            <a:lvl1pPr>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000" y="5994000"/>
            <a:ext cx="1848753" cy="720000"/>
          </a:xfrm>
          <a:prstGeom prst="rect">
            <a:avLst/>
          </a:prstGeom>
        </p:spPr>
      </p:pic>
      <p:pic>
        <p:nvPicPr>
          <p:cNvPr id="9" name="Afbeelding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0353" y="5997600"/>
            <a:ext cx="840609" cy="720000"/>
          </a:xfrm>
          <a:prstGeom prst="rect">
            <a:avLst/>
          </a:prstGeom>
        </p:spPr>
      </p:pic>
    </p:spTree>
    <p:extLst>
      <p:ext uri="{BB962C8B-B14F-4D97-AF65-F5344CB8AC3E}">
        <p14:creationId xmlns:p14="http://schemas.microsoft.com/office/powerpoint/2010/main" val="27272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10" name="Afbeelding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6000" y="5994000"/>
            <a:ext cx="1848753" cy="720000"/>
          </a:xfrm>
          <a:prstGeom prst="rect">
            <a:avLst/>
          </a:prstGeom>
        </p:spPr>
      </p:pic>
      <p:pic>
        <p:nvPicPr>
          <p:cNvPr id="7" name="Afbeelding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70353" y="5997600"/>
            <a:ext cx="840609" cy="720000"/>
          </a:xfrm>
          <a:prstGeom prst="rect">
            <a:avLst/>
          </a:prstGeom>
        </p:spPr>
      </p:pic>
    </p:spTree>
    <p:extLst>
      <p:ext uri="{BB962C8B-B14F-4D97-AF65-F5344CB8AC3E}">
        <p14:creationId xmlns:p14="http://schemas.microsoft.com/office/powerpoint/2010/main" val="1785133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37775367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1296000" y="1916140"/>
            <a:ext cx="7416000" cy="3672000"/>
          </a:xfrm>
          <a:prstGeom prst="rect">
            <a:avLst/>
          </a:prstGeom>
        </p:spPr>
        <p:txBody>
          <a:bodyPr vert="horz" lIns="0" tIns="0" rIns="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
        <p:nvSpPr>
          <p:cNvPr id="4" name="Tijdelijke aanduiding voor datum 3"/>
          <p:cNvSpPr>
            <a:spLocks noGrp="1"/>
          </p:cNvSpPr>
          <p:nvPr>
            <p:ph type="dt" sz="half" idx="2"/>
          </p:nvPr>
        </p:nvSpPr>
        <p:spPr>
          <a:xfrm>
            <a:off x="3050875" y="6336000"/>
            <a:ext cx="900000" cy="360000"/>
          </a:xfrm>
          <a:prstGeom prst="rect">
            <a:avLst/>
          </a:prstGeom>
        </p:spPr>
        <p:txBody>
          <a:bodyPr vert="horz" lIns="91440" tIns="45720" rIns="91440" bIns="45720" rtlCol="0" anchor="ctr"/>
          <a:lstStyle>
            <a:lvl1pPr algn="l">
              <a:defRPr sz="900">
                <a:solidFill>
                  <a:schemeClr val="bg1">
                    <a:lumMod val="50000"/>
                  </a:schemeClr>
                </a:solidFill>
                <a:latin typeface="FlandersArtSans-Regular" panose="00000500000000000000" pitchFamily="2" charset="0"/>
              </a:defRPr>
            </a:lvl1pPr>
          </a:lstStyle>
          <a:p>
            <a:fld id="{FD6BEBD5-99F3-4C1B-B5AF-C9279F4847C2}" type="datetimeFigureOut">
              <a:rPr lang="nl-BE" smtClean="0"/>
              <a:pPr/>
              <a:t>2/10/2019</a:t>
            </a:fld>
            <a:endParaRPr lang="nl-BE" dirty="0"/>
          </a:p>
        </p:txBody>
      </p:sp>
      <p:sp>
        <p:nvSpPr>
          <p:cNvPr id="5" name="Tijdelijke aanduiding voor voettekst 4"/>
          <p:cNvSpPr>
            <a:spLocks noGrp="1"/>
          </p:cNvSpPr>
          <p:nvPr>
            <p:ph type="ftr" sz="quarter" idx="3"/>
          </p:nvPr>
        </p:nvSpPr>
        <p:spPr>
          <a:xfrm>
            <a:off x="3993393" y="6336000"/>
            <a:ext cx="1890000" cy="360000"/>
          </a:xfrm>
          <a:prstGeom prst="rect">
            <a:avLst/>
          </a:prstGeom>
        </p:spPr>
        <p:txBody>
          <a:bodyPr vert="horz" lIns="91440" tIns="45720" rIns="91440" bIns="45720" rtlCol="0" anchor="ctr"/>
          <a:lstStyle>
            <a:lvl1pPr algn="ctr">
              <a:defRPr sz="900">
                <a:solidFill>
                  <a:schemeClr val="bg1">
                    <a:lumMod val="50000"/>
                  </a:schemeClr>
                </a:solidFill>
                <a:latin typeface="FlandersArtSans-Regular" panose="00000500000000000000" pitchFamily="2" charset="0"/>
              </a:defRPr>
            </a:lvl1pPr>
          </a:lstStyle>
          <a:p>
            <a:endParaRPr lang="nl-BE" dirty="0"/>
          </a:p>
        </p:txBody>
      </p:sp>
      <p:sp>
        <p:nvSpPr>
          <p:cNvPr id="6" name="Tijdelijke aanduiding voor dianummer 5"/>
          <p:cNvSpPr>
            <a:spLocks noGrp="1"/>
          </p:cNvSpPr>
          <p:nvPr>
            <p:ph type="sldNum" sz="quarter" idx="4"/>
          </p:nvPr>
        </p:nvSpPr>
        <p:spPr>
          <a:xfrm>
            <a:off x="5944611" y="6336000"/>
            <a:ext cx="540000" cy="360000"/>
          </a:xfrm>
          <a:prstGeom prst="rect">
            <a:avLst/>
          </a:prstGeom>
        </p:spPr>
        <p:txBody>
          <a:bodyPr vert="horz" lIns="91440" tIns="45720" rIns="91440" bIns="45720" rtlCol="0" anchor="ctr"/>
          <a:lstStyle>
            <a:lvl1pPr algn="r">
              <a:defRPr sz="900">
                <a:solidFill>
                  <a:schemeClr val="bg1">
                    <a:lumMod val="50000"/>
                  </a:schemeClr>
                </a:solidFill>
                <a:latin typeface="FlandersArtSans-Regular" panose="00000500000000000000" pitchFamily="2" charset="0"/>
              </a:defRPr>
            </a:lvl1pPr>
          </a:lstStyle>
          <a:p>
            <a:fld id="{492AD3B4-D906-4191-84FB-4FE613E48036}" type="slidenum">
              <a:rPr lang="nl-BE" smtClean="0"/>
              <a:pPr/>
              <a:t>‹nr.›</a:t>
            </a:fld>
            <a:endParaRPr lang="nl-BE" dirty="0"/>
          </a:p>
        </p:txBody>
      </p:sp>
      <p:sp>
        <p:nvSpPr>
          <p:cNvPr id="7" name="Rechthoek 6"/>
          <p:cNvSpPr/>
          <p:nvPr/>
        </p:nvSpPr>
        <p:spPr>
          <a:xfrm>
            <a:off x="1" y="0"/>
            <a:ext cx="288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448228591"/>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2" r:id="rId3"/>
    <p:sldLayoutId id="2147483674" r:id="rId4"/>
    <p:sldLayoutId id="2147483678" r:id="rId5"/>
    <p:sldLayoutId id="2147483650" r:id="rId6"/>
    <p:sldLayoutId id="2147483652" r:id="rId7"/>
    <p:sldLayoutId id="2147483655" r:id="rId8"/>
    <p:sldLayoutId id="2147483679" r:id="rId9"/>
  </p:sldLayoutIdLst>
  <p:txStyles>
    <p:titleStyle>
      <a:lvl1pPr algn="l" defTabSz="914400" rtl="0" eaLnBrk="1" latinLnBrk="0" hangingPunct="1">
        <a:lnSpc>
          <a:spcPts val="3800"/>
        </a:lnSpc>
        <a:spcBef>
          <a:spcPts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p:titleStyle>
    <p:bodyStyle>
      <a:lvl1pPr marL="288000" indent="-288000" algn="l" defTabSz="914400" rtl="0" eaLnBrk="1" latinLnBrk="0" hangingPunct="1">
        <a:lnSpc>
          <a:spcPct val="90000"/>
        </a:lnSpc>
        <a:spcBef>
          <a:spcPts val="300"/>
        </a:spcBef>
        <a:buSzPct val="90000"/>
        <a:buFontTx/>
        <a:buBlip>
          <a:blip r:embed="rId11"/>
        </a:buBlip>
        <a:defRPr sz="2200" kern="1200" spc="0">
          <a:solidFill>
            <a:schemeClr val="tx1"/>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SzPct val="70000"/>
        <a:buFontTx/>
        <a:buBlip>
          <a:blip r:embed="rId12"/>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90000"/>
        <a:buFontTx/>
        <a:buBlip>
          <a:blip r:embed="rId13"/>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14"/>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11"/>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7" name="Tijdelijke aanduiding voor datum 3"/>
          <p:cNvSpPr>
            <a:spLocks noGrp="1"/>
          </p:cNvSpPr>
          <p:nvPr>
            <p:ph type="dt" sz="half" idx="2"/>
          </p:nvPr>
        </p:nvSpPr>
        <p:spPr>
          <a:xfrm>
            <a:off x="3050875" y="6339600"/>
            <a:ext cx="900000" cy="36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fld id="{FD6BEBD5-99F3-4C1B-B5AF-C9279F4847C2}" type="datetimeFigureOut">
              <a:rPr lang="nl-BE" smtClean="0"/>
              <a:pPr/>
              <a:t>2/10/2019</a:t>
            </a:fld>
            <a:endParaRPr lang="nl-BE" dirty="0"/>
          </a:p>
        </p:txBody>
      </p:sp>
      <p:sp>
        <p:nvSpPr>
          <p:cNvPr id="8" name="Tijdelijke aanduiding voor voettekst 4"/>
          <p:cNvSpPr>
            <a:spLocks noGrp="1"/>
          </p:cNvSpPr>
          <p:nvPr>
            <p:ph type="ftr" sz="quarter" idx="3"/>
          </p:nvPr>
        </p:nvSpPr>
        <p:spPr>
          <a:xfrm>
            <a:off x="3993393" y="6339600"/>
            <a:ext cx="189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dirty="0"/>
          </a:p>
        </p:txBody>
      </p:sp>
      <p:sp>
        <p:nvSpPr>
          <p:cNvPr id="9" name="Tijdelijke aanduiding voor dianummer 5"/>
          <p:cNvSpPr>
            <a:spLocks noGrp="1"/>
          </p:cNvSpPr>
          <p:nvPr>
            <p:ph type="sldNum" sz="quarter" idx="4"/>
          </p:nvPr>
        </p:nvSpPr>
        <p:spPr>
          <a:xfrm>
            <a:off x="5944611" y="6339600"/>
            <a:ext cx="540000" cy="36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pPr/>
              <a:t>‹nr.›</a:t>
            </a:fld>
            <a:endParaRPr lang="nl-BE" dirty="0"/>
          </a:p>
        </p:txBody>
      </p:sp>
      <p:sp>
        <p:nvSpPr>
          <p:cNvPr id="10" name="Tijdelijke aanduiding voor tekst 2"/>
          <p:cNvSpPr>
            <a:spLocks noGrp="1"/>
          </p:cNvSpPr>
          <p:nvPr>
            <p:ph type="body" idx="1"/>
          </p:nvPr>
        </p:nvSpPr>
        <p:spPr>
          <a:xfrm>
            <a:off x="1296000" y="1915200"/>
            <a:ext cx="7444800" cy="4352400"/>
          </a:xfrm>
          <a:prstGeom prst="rect">
            <a:avLst/>
          </a:prstGeom>
        </p:spPr>
        <p:txBody>
          <a:bodyPr vert="horz" lIns="0" tIns="0" rIns="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Tree>
    <p:extLst>
      <p:ext uri="{BB962C8B-B14F-4D97-AF65-F5344CB8AC3E}">
        <p14:creationId xmlns:p14="http://schemas.microsoft.com/office/powerpoint/2010/main" val="541548204"/>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77" r:id="rId3"/>
    <p:sldLayoutId id="2147483676" r:id="rId4"/>
  </p:sldLayoutIdLst>
  <p:txStyles>
    <p:titleStyle>
      <a:lvl1pPr algn="l" defTabSz="914400" rtl="0" eaLnBrk="1" latinLnBrk="0" hangingPunct="1">
        <a:lnSpc>
          <a:spcPts val="3800"/>
        </a:lnSpc>
        <a:spcBef>
          <a:spcPct val="0"/>
        </a:spcBef>
        <a:buNone/>
        <a:defRPr sz="37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6"/>
        </a:buBlip>
        <a:tabLst/>
        <a:defRPr sz="2200" kern="1200" spc="0" baseline="0">
          <a:solidFill>
            <a:schemeClr val="tx1"/>
          </a:solidFill>
          <a:latin typeface="FlandersArtSans-Bold" panose="00000800000000000000" pitchFamily="2"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7"/>
        </a:buBlip>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8"/>
        </a:buBlip>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9"/>
        </a:buBlip>
        <a:tabLst/>
        <a:defRPr sz="20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6"/>
        </a:buBlip>
        <a:tabLst/>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s://www.vlaanderen.be/kwaliteits-en-registratiemodel-van-dienstverleners-binnen-werk-en-sociale-economie/aantonen-dat-u-voldoet"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hyperlink" Target="https://www.vlaanderen.be/kwaliteits-en-registratiemodel-van-dienstverleners-binnen-werk-en-sociale-economie/registratieaanvraag-indienen-via-wse-loket"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https://esf.vlaanderen.be/esf/" TargetMode="External"/><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hyperlink" Target="http://www.rsvz.be/nl/faq/hoeveel-sociale-bijdragen-moet-ik-betalen" TargetMode="External"/><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mailto:eline.vermeersch@wse.vlaanderen.be" TargetMode="External"/><Relationship Id="rId7" Type="http://schemas.openxmlformats.org/officeDocument/2006/relationships/hyperlink" Target="http://www.google.be/url?sa=i&amp;rct=j&amp;q=&amp;esrc=s&amp;frm=1&amp;source=images&amp;cd=&amp;cad=rja&amp;uact=8&amp;ved=0CAcQjRw&amp;url=http://nl.dreamstime.com/stock-fotografie-geplaatste-contactpictogrammen-mobiel-telefoon-e-mail-envelop-image35404602&amp;ei=nJPkVLbDLcHgOJqygbgN&amp;bvm=bv.85970519,d.ZWU&amp;psig=AFQjCNFX7UKrkUaoFMdvTgzIUv9DvrRPqg&amp;ust=1424352537812343" TargetMode="External"/><Relationship Id="rId2" Type="http://schemas.openxmlformats.org/officeDocument/2006/relationships/notesSlide" Target="../notesSlides/notesSlide43.xml"/><Relationship Id="rId1" Type="http://schemas.openxmlformats.org/officeDocument/2006/relationships/slideLayout" Target="../slideLayouts/slideLayout9.xml"/><Relationship Id="rId6" Type="http://schemas.openxmlformats.org/officeDocument/2006/relationships/hyperlink" Target="mailto:esfsupport@vlaanderen.be" TargetMode="External"/><Relationship Id="rId5" Type="http://schemas.openxmlformats.org/officeDocument/2006/relationships/hyperlink" Target="mailto:benedict.wauters@wse.vlaanderen.be" TargetMode="External"/><Relationship Id="rId4" Type="http://schemas.openxmlformats.org/officeDocument/2006/relationships/hyperlink" Target="mailto:fien.synaeve@wse.vlaanderen.be"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15"/>
          <p:cNvSpPr>
            <a:spLocks noGrp="1"/>
          </p:cNvSpPr>
          <p:nvPr>
            <p:ph type="ctrTitle"/>
          </p:nvPr>
        </p:nvSpPr>
        <p:spPr>
          <a:xfrm>
            <a:off x="507659" y="1828660"/>
            <a:ext cx="8150017" cy="2146992"/>
          </a:xfrm>
        </p:spPr>
        <p:txBody>
          <a:bodyPr/>
          <a:lstStyle/>
          <a:p>
            <a:r>
              <a:rPr lang="nl-BE" sz="4000" dirty="0"/>
              <a:t>Oproep Innovatie door exploratie Oproep Innovatie door adaptatie</a:t>
            </a:r>
            <a:br>
              <a:rPr lang="nl-BE" dirty="0"/>
            </a:br>
            <a:endParaRPr lang="nl-BE" dirty="0"/>
          </a:p>
        </p:txBody>
      </p:sp>
      <p:sp>
        <p:nvSpPr>
          <p:cNvPr id="17" name="Ondertitel 16"/>
          <p:cNvSpPr>
            <a:spLocks noGrp="1"/>
          </p:cNvSpPr>
          <p:nvPr>
            <p:ph type="subTitle" idx="1"/>
          </p:nvPr>
        </p:nvSpPr>
        <p:spPr/>
        <p:txBody>
          <a:bodyPr/>
          <a:lstStyle/>
          <a:p>
            <a:r>
              <a:rPr lang="nl-BE" dirty="0"/>
              <a:t>OP ESF Vlaanderen 2014 - 2020</a:t>
            </a:r>
            <a:br>
              <a:rPr lang="nl-BE" dirty="0"/>
            </a:br>
            <a:r>
              <a:rPr lang="nl-BE" dirty="0"/>
              <a:t>Prioriteit uit OP: 5 – Innovatie en Transnationaliteit</a:t>
            </a:r>
          </a:p>
          <a:p>
            <a:endParaRPr lang="nl-BE" dirty="0"/>
          </a:p>
          <a:p>
            <a:r>
              <a:rPr lang="nl-BE" sz="1800" dirty="0"/>
              <a:t>Infosessie 2/22 oktober 2019</a:t>
            </a:r>
          </a:p>
        </p:txBody>
      </p:sp>
    </p:spTree>
    <p:extLst>
      <p:ext uri="{BB962C8B-B14F-4D97-AF65-F5344CB8AC3E}">
        <p14:creationId xmlns:p14="http://schemas.microsoft.com/office/powerpoint/2010/main" val="1314680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sz="half" idx="1"/>
          </p:nvPr>
        </p:nvSpPr>
        <p:spPr/>
        <p:txBody>
          <a:bodyPr/>
          <a:lstStyle/>
          <a:p>
            <a:endParaRPr lang="nl-BE"/>
          </a:p>
        </p:txBody>
      </p:sp>
      <p:sp>
        <p:nvSpPr>
          <p:cNvPr id="6" name="Rechthoek 5"/>
          <p:cNvSpPr/>
          <p:nvPr/>
        </p:nvSpPr>
        <p:spPr>
          <a:xfrm>
            <a:off x="8261063" y="5311820"/>
            <a:ext cx="901874" cy="4759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Afbeelding 6"/>
          <p:cNvPicPr>
            <a:picLocks noChangeAspect="1"/>
          </p:cNvPicPr>
          <p:nvPr/>
        </p:nvPicPr>
        <p:blipFill>
          <a:blip r:embed="rId3"/>
          <a:stretch>
            <a:fillRect/>
          </a:stretch>
        </p:blipFill>
        <p:spPr>
          <a:xfrm>
            <a:off x="18937" y="730518"/>
            <a:ext cx="9144000" cy="5057291"/>
          </a:xfrm>
          <a:prstGeom prst="rect">
            <a:avLst/>
          </a:prstGeom>
        </p:spPr>
      </p:pic>
    </p:spTree>
    <p:extLst>
      <p:ext uri="{BB962C8B-B14F-4D97-AF65-F5344CB8AC3E}">
        <p14:creationId xmlns:p14="http://schemas.microsoft.com/office/powerpoint/2010/main" val="2142321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a:xfrm>
            <a:off x="1296000" y="756000"/>
            <a:ext cx="7416000" cy="615600"/>
          </a:xfrm>
        </p:spPr>
        <p:txBody>
          <a:bodyPr/>
          <a:lstStyle/>
          <a:p>
            <a:r>
              <a:rPr lang="nl-BE" altLang="nl-BE" dirty="0"/>
              <a:t>Oproep IDE - Resultaat</a:t>
            </a:r>
          </a:p>
        </p:txBody>
      </p:sp>
      <p:sp>
        <p:nvSpPr>
          <p:cNvPr id="13315" name="Tijdelijke aanduiding voor inhoud 2"/>
          <p:cNvSpPr>
            <a:spLocks noGrp="1"/>
          </p:cNvSpPr>
          <p:nvPr>
            <p:ph sz="half" idx="1"/>
          </p:nvPr>
        </p:nvSpPr>
        <p:spPr>
          <a:xfrm>
            <a:off x="1202288" y="1291534"/>
            <a:ext cx="7416000" cy="4695260"/>
          </a:xfrm>
        </p:spPr>
        <p:txBody>
          <a:bodyPr/>
          <a:lstStyle/>
          <a:p>
            <a:r>
              <a:rPr lang="nl-BE" sz="2400" dirty="0">
                <a:cs typeface="Arial" charset="0"/>
              </a:rPr>
              <a:t>Het project leidt, na uitvoering van beide fasen, tot een dienstverlening die op impact geëvalueerd werd. </a:t>
            </a:r>
          </a:p>
          <a:p>
            <a:pPr>
              <a:buNone/>
            </a:pPr>
            <a:endParaRPr lang="nl-BE" sz="2400" dirty="0">
              <a:cs typeface="Arial" charset="0"/>
            </a:endParaRPr>
          </a:p>
          <a:p>
            <a:pPr lvl="1"/>
            <a:r>
              <a:rPr lang="nl-BE" sz="2000" dirty="0">
                <a:solidFill>
                  <a:schemeClr val="tx1"/>
                </a:solidFill>
              </a:rPr>
              <a:t>FASE 1 resulteert in één of meerdere concepten van dienstverlening</a:t>
            </a:r>
          </a:p>
          <a:p>
            <a:pPr lvl="2"/>
            <a:r>
              <a:rPr lang="nl-BE" dirty="0">
                <a:solidFill>
                  <a:schemeClr val="bg1">
                    <a:lumMod val="50000"/>
                  </a:schemeClr>
                </a:solidFill>
              </a:rPr>
              <a:t>Concepten worden in december 2020 ter beoordeling voorgelegd</a:t>
            </a:r>
          </a:p>
          <a:p>
            <a:endParaRPr lang="nl-BE" sz="2400" dirty="0">
              <a:cs typeface="Arial" charset="0"/>
            </a:endParaRPr>
          </a:p>
          <a:p>
            <a:pPr lvl="1"/>
            <a:r>
              <a:rPr lang="nl-BE" sz="2000" dirty="0">
                <a:solidFill>
                  <a:schemeClr val="tx1"/>
                </a:solidFill>
              </a:rPr>
              <a:t>FASE 2 resulteert in een dienstverlening, uitgevoerd in een piloot en op impact geëvalueerd</a:t>
            </a:r>
          </a:p>
          <a:p>
            <a:pPr lvl="2"/>
            <a:r>
              <a:rPr lang="nl-BE" dirty="0">
                <a:solidFill>
                  <a:schemeClr val="bg1">
                    <a:lumMod val="50000"/>
                  </a:schemeClr>
                </a:solidFill>
              </a:rPr>
              <a:t>Output wordt op het einde opnieuw voorgelegd</a:t>
            </a:r>
          </a:p>
          <a:p>
            <a:pPr marL="576000" lvl="2" indent="0">
              <a:buNone/>
            </a:pPr>
            <a:endParaRPr lang="nl-BE" dirty="0">
              <a:solidFill>
                <a:schemeClr val="bg1">
                  <a:lumMod val="50000"/>
                </a:schemeClr>
              </a:solidFill>
            </a:endParaRPr>
          </a:p>
          <a:p>
            <a:pPr marL="576000" lvl="2" indent="0">
              <a:buNone/>
            </a:pPr>
            <a:r>
              <a:rPr lang="nl-BE" dirty="0"/>
              <a:t>!!! Dienstverlening waarbij rechtstreeks in interactie gegaan</a:t>
            </a:r>
          </a:p>
          <a:p>
            <a:pPr marL="576000" lvl="2" indent="0">
              <a:buNone/>
            </a:pPr>
            <a:r>
              <a:rPr lang="nl-BE" dirty="0"/>
              <a:t>wordt met de gebruiker (= finale doelgroep van werkenden en/of werkzoekenden).</a:t>
            </a:r>
          </a:p>
          <a:p>
            <a:pPr marL="576000" lvl="2" indent="0">
              <a:buNone/>
            </a:pPr>
            <a:endParaRPr lang="nl-BE" dirty="0">
              <a:solidFill>
                <a:schemeClr val="bg1">
                  <a:lumMod val="50000"/>
                </a:schemeClr>
              </a:solidFill>
            </a:endParaRPr>
          </a:p>
          <a:p>
            <a:pPr>
              <a:buFontTx/>
              <a:buNone/>
              <a:defRPr/>
            </a:pPr>
            <a:endParaRPr lang="nl-BE" sz="2400" dirty="0">
              <a:cs typeface="Arial" charset="0"/>
            </a:endParaRPr>
          </a:p>
          <a:p>
            <a:pPr>
              <a:buFontTx/>
              <a:buNone/>
              <a:defRPr/>
            </a:pPr>
            <a:endParaRPr lang="nl-BE" sz="2400" dirty="0">
              <a:cs typeface="Arial" charset="0"/>
            </a:endParaRPr>
          </a:p>
          <a:p>
            <a:pPr>
              <a:buNone/>
              <a:defRPr/>
            </a:pPr>
            <a:endParaRPr lang="nl-BE" sz="2400" dirty="0">
              <a:cs typeface="Arial" charset="0"/>
            </a:endParaRPr>
          </a:p>
          <a:p>
            <a:pPr>
              <a:defRPr/>
            </a:pPr>
            <a:endParaRPr lang="nl-BE" sz="2400" dirty="0">
              <a:cs typeface="Arial" charset="0"/>
            </a:endParaRPr>
          </a:p>
          <a:p>
            <a:pPr>
              <a:buNone/>
              <a:defRPr/>
            </a:pPr>
            <a:endParaRPr lang="nl-BE" altLang="nl-BE" sz="2400" dirty="0">
              <a:cs typeface="Arial" charset="0"/>
            </a:endParaRPr>
          </a:p>
          <a:p>
            <a:pPr marL="457200" lvl="1" indent="0">
              <a:buFont typeface="Wingdings" pitchFamily="2" charset="2"/>
              <a:buNone/>
              <a:defRPr/>
            </a:pPr>
            <a:endParaRPr lang="nl-BE" altLang="nl-BE" sz="2000" dirty="0">
              <a:latin typeface="Arial" charset="0"/>
              <a:cs typeface="Arial" charset="0"/>
            </a:endParaRPr>
          </a:p>
          <a:p>
            <a:pPr lvl="1">
              <a:defRPr/>
            </a:pPr>
            <a:endParaRPr lang="nl-BE" altLang="nl-BE" sz="2000" dirty="0">
              <a:latin typeface="Arial" charset="0"/>
              <a:cs typeface="Arial" charset="0"/>
            </a:endParaRPr>
          </a:p>
          <a:p>
            <a:pPr lvl="1">
              <a:defRPr/>
            </a:pPr>
            <a:endParaRPr lang="nl-BE" altLang="nl-BE" sz="2400" dirty="0">
              <a:latin typeface="Arial" charset="0"/>
              <a:cs typeface="Arial" charset="0"/>
            </a:endParaRPr>
          </a:p>
          <a:p>
            <a:pPr marL="0" indent="0">
              <a:buFont typeface="Wingdings" pitchFamily="2" charset="2"/>
              <a:buNone/>
              <a:defRPr/>
            </a:pPr>
            <a:endParaRPr lang="nl-BE" altLang="nl-BE" sz="2800" dirty="0">
              <a:latin typeface="Arial" charset="0"/>
              <a:cs typeface="Arial" charset="0"/>
            </a:endParaRPr>
          </a:p>
        </p:txBody>
      </p:sp>
    </p:spTree>
    <p:extLst>
      <p:ext uri="{BB962C8B-B14F-4D97-AF65-F5344CB8AC3E}">
        <p14:creationId xmlns:p14="http://schemas.microsoft.com/office/powerpoint/2010/main" val="420091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el 1"/>
          <p:cNvSpPr>
            <a:spLocks noGrp="1"/>
          </p:cNvSpPr>
          <p:nvPr>
            <p:ph type="title"/>
          </p:nvPr>
        </p:nvSpPr>
        <p:spPr>
          <a:xfrm>
            <a:off x="1296000" y="756000"/>
            <a:ext cx="7416000" cy="615600"/>
          </a:xfrm>
        </p:spPr>
        <p:txBody>
          <a:bodyPr/>
          <a:lstStyle/>
          <a:p>
            <a:r>
              <a:rPr lang="nl-BE" altLang="nl-BE" dirty="0"/>
              <a:t>Oproep IDE – Output</a:t>
            </a:r>
          </a:p>
        </p:txBody>
      </p:sp>
      <p:sp>
        <p:nvSpPr>
          <p:cNvPr id="13315" name="Tijdelijke aanduiding voor inhoud 2"/>
          <p:cNvSpPr>
            <a:spLocks noGrp="1"/>
          </p:cNvSpPr>
          <p:nvPr>
            <p:ph sz="half" idx="1"/>
          </p:nvPr>
        </p:nvSpPr>
        <p:spPr>
          <a:xfrm>
            <a:off x="1264918" y="1505124"/>
            <a:ext cx="7416000" cy="3672000"/>
          </a:xfrm>
        </p:spPr>
        <p:txBody>
          <a:bodyPr/>
          <a:lstStyle/>
          <a:p>
            <a:r>
              <a:rPr lang="nl-BE" sz="2400" dirty="0">
                <a:cs typeface="Arial" charset="0"/>
              </a:rPr>
              <a:t>Op het einde van </a:t>
            </a:r>
            <a:r>
              <a:rPr lang="nl-BE" sz="2400" u="sng" dirty="0">
                <a:cs typeface="Arial" charset="0"/>
              </a:rPr>
              <a:t>fase 1</a:t>
            </a:r>
            <a:r>
              <a:rPr lang="nl-BE" sz="2400" dirty="0">
                <a:cs typeface="Arial" charset="0"/>
              </a:rPr>
              <a:t> moet volgende output opgeleverd worden: </a:t>
            </a:r>
          </a:p>
          <a:p>
            <a:pPr>
              <a:buNone/>
            </a:pPr>
            <a:endParaRPr lang="nl-BE" sz="2400" dirty="0">
              <a:cs typeface="Arial" charset="0"/>
            </a:endParaRPr>
          </a:p>
          <a:p>
            <a:pPr lvl="1"/>
            <a:r>
              <a:rPr lang="nl-BE" sz="2000" dirty="0" err="1">
                <a:solidFill>
                  <a:schemeClr val="tx1"/>
                </a:solidFill>
              </a:rPr>
              <a:t>Experience</a:t>
            </a:r>
            <a:r>
              <a:rPr lang="nl-BE" sz="2000" dirty="0">
                <a:solidFill>
                  <a:schemeClr val="tx1"/>
                </a:solidFill>
              </a:rPr>
              <a:t> map (visualisatie van de interactie van de dienstverlening met de gebruiker)</a:t>
            </a:r>
          </a:p>
          <a:p>
            <a:pPr lvl="1"/>
            <a:r>
              <a:rPr lang="nl-BE" sz="2000" dirty="0">
                <a:solidFill>
                  <a:schemeClr val="tx1"/>
                </a:solidFill>
              </a:rPr>
              <a:t>Business model (aspecten om dienstverlening op een duurzame wijze te kunnen ontplooien na afloop)</a:t>
            </a:r>
          </a:p>
          <a:p>
            <a:pPr lvl="1"/>
            <a:r>
              <a:rPr lang="nl-BE" sz="2000" dirty="0">
                <a:solidFill>
                  <a:schemeClr val="tx1"/>
                </a:solidFill>
              </a:rPr>
              <a:t>Indicatief evaluatieplan</a:t>
            </a:r>
          </a:p>
          <a:p>
            <a:pPr lvl="1"/>
            <a:r>
              <a:rPr lang="nl-BE" sz="2000" dirty="0">
                <a:solidFill>
                  <a:schemeClr val="tx1"/>
                </a:solidFill>
              </a:rPr>
              <a:t>Resultaten van een eerste prototyping voor elke belangrijke stap in de dienstverlening</a:t>
            </a:r>
          </a:p>
          <a:p>
            <a:pPr lvl="1"/>
            <a:endParaRPr lang="nl-BE" sz="2000" dirty="0">
              <a:solidFill>
                <a:schemeClr val="tx1"/>
              </a:solidFill>
            </a:endParaRPr>
          </a:p>
          <a:p>
            <a:r>
              <a:rPr lang="nl-BE" sz="2000" dirty="0"/>
              <a:t>Zie ook ‘sjabloon geïntegreerde output fase 1’</a:t>
            </a:r>
          </a:p>
          <a:p>
            <a:pPr>
              <a:buNone/>
            </a:pPr>
            <a:endParaRPr lang="nl-BE" sz="2000" dirty="0">
              <a:solidFill>
                <a:schemeClr val="tx1"/>
              </a:solidFill>
            </a:endParaRPr>
          </a:p>
          <a:p>
            <a:endParaRPr lang="nl-BE" sz="2400" dirty="0">
              <a:cs typeface="Arial" charset="0"/>
            </a:endParaRPr>
          </a:p>
          <a:p>
            <a:pPr>
              <a:buFontTx/>
              <a:buNone/>
              <a:defRPr/>
            </a:pPr>
            <a:endParaRPr lang="nl-BE" sz="2400" dirty="0">
              <a:cs typeface="Arial" charset="0"/>
            </a:endParaRPr>
          </a:p>
          <a:p>
            <a:pPr>
              <a:buFontTx/>
              <a:buNone/>
              <a:defRPr/>
            </a:pPr>
            <a:endParaRPr lang="nl-BE" sz="2400" dirty="0">
              <a:cs typeface="Arial" charset="0"/>
            </a:endParaRPr>
          </a:p>
          <a:p>
            <a:pPr>
              <a:buNone/>
              <a:defRPr/>
            </a:pPr>
            <a:endParaRPr lang="nl-BE" sz="2400" dirty="0">
              <a:cs typeface="Arial" charset="0"/>
            </a:endParaRPr>
          </a:p>
          <a:p>
            <a:pPr>
              <a:defRPr/>
            </a:pPr>
            <a:endParaRPr lang="nl-BE" sz="2400" dirty="0">
              <a:cs typeface="Arial" charset="0"/>
            </a:endParaRPr>
          </a:p>
          <a:p>
            <a:pPr>
              <a:buNone/>
              <a:defRPr/>
            </a:pPr>
            <a:endParaRPr lang="nl-BE" altLang="nl-BE" sz="2400" dirty="0">
              <a:cs typeface="Arial" charset="0"/>
            </a:endParaRPr>
          </a:p>
          <a:p>
            <a:pPr marL="457200" lvl="1" indent="0">
              <a:buFont typeface="Wingdings" pitchFamily="2" charset="2"/>
              <a:buNone/>
              <a:defRPr/>
            </a:pPr>
            <a:endParaRPr lang="nl-BE" altLang="nl-BE" sz="2000" dirty="0">
              <a:latin typeface="Arial" charset="0"/>
              <a:cs typeface="Arial" charset="0"/>
            </a:endParaRPr>
          </a:p>
          <a:p>
            <a:pPr lvl="1">
              <a:defRPr/>
            </a:pPr>
            <a:endParaRPr lang="nl-BE" altLang="nl-BE" sz="2000" dirty="0">
              <a:latin typeface="Arial" charset="0"/>
              <a:cs typeface="Arial" charset="0"/>
            </a:endParaRPr>
          </a:p>
          <a:p>
            <a:pPr lvl="1">
              <a:defRPr/>
            </a:pPr>
            <a:endParaRPr lang="nl-BE" altLang="nl-BE" sz="2400" dirty="0">
              <a:latin typeface="Arial" charset="0"/>
              <a:cs typeface="Arial" charset="0"/>
            </a:endParaRPr>
          </a:p>
          <a:p>
            <a:pPr marL="0" indent="0">
              <a:buFont typeface="Wingdings" pitchFamily="2" charset="2"/>
              <a:buNone/>
              <a:defRPr/>
            </a:pPr>
            <a:endParaRPr lang="nl-BE" altLang="nl-BE" sz="2800" dirty="0">
              <a:latin typeface="Arial" charset="0"/>
              <a:cs typeface="Arial" charset="0"/>
            </a:endParaRPr>
          </a:p>
        </p:txBody>
      </p:sp>
      <p:sp>
        <p:nvSpPr>
          <p:cNvPr id="2" name="Rechthoek 1"/>
          <p:cNvSpPr/>
          <p:nvPr/>
        </p:nvSpPr>
        <p:spPr>
          <a:xfrm>
            <a:off x="4187118" y="3244334"/>
            <a:ext cx="251992" cy="369332"/>
          </a:xfrm>
          <a:prstGeom prst="rect">
            <a:avLst/>
          </a:prstGeom>
        </p:spPr>
        <p:txBody>
          <a:bodyPr wrap="none">
            <a:spAutoFit/>
          </a:bodyPr>
          <a:lstStyle/>
          <a:p>
            <a:r>
              <a:rPr lang="nl-BE" u="sng" dirty="0">
                <a:cs typeface="Arial" charset="0"/>
              </a:rPr>
              <a:t> </a:t>
            </a:r>
            <a:endParaRPr lang="nl-BE" dirty="0"/>
          </a:p>
        </p:txBody>
      </p:sp>
    </p:spTree>
    <p:extLst>
      <p:ext uri="{BB962C8B-B14F-4D97-AF65-F5344CB8AC3E}">
        <p14:creationId xmlns:p14="http://schemas.microsoft.com/office/powerpoint/2010/main" val="1836804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el 1"/>
          <p:cNvSpPr>
            <a:spLocks noGrp="1"/>
          </p:cNvSpPr>
          <p:nvPr>
            <p:ph type="title"/>
          </p:nvPr>
        </p:nvSpPr>
        <p:spPr>
          <a:xfrm>
            <a:off x="1296000" y="756000"/>
            <a:ext cx="7416000" cy="615600"/>
          </a:xfrm>
        </p:spPr>
        <p:txBody>
          <a:bodyPr/>
          <a:lstStyle/>
          <a:p>
            <a:r>
              <a:rPr lang="nl-BE" altLang="nl-BE" dirty="0"/>
              <a:t>Oproep IDE – Output</a:t>
            </a:r>
          </a:p>
        </p:txBody>
      </p:sp>
      <p:sp>
        <p:nvSpPr>
          <p:cNvPr id="13315" name="Tijdelijke aanduiding voor inhoud 2"/>
          <p:cNvSpPr>
            <a:spLocks noGrp="1"/>
          </p:cNvSpPr>
          <p:nvPr>
            <p:ph sz="half" idx="1"/>
          </p:nvPr>
        </p:nvSpPr>
        <p:spPr>
          <a:xfrm>
            <a:off x="1264918" y="1505124"/>
            <a:ext cx="7416000" cy="3672000"/>
          </a:xfrm>
        </p:spPr>
        <p:txBody>
          <a:bodyPr/>
          <a:lstStyle/>
          <a:p>
            <a:endParaRPr lang="nl-BE" sz="2400" dirty="0">
              <a:cs typeface="Arial" charset="0"/>
            </a:endParaRPr>
          </a:p>
          <a:p>
            <a:r>
              <a:rPr lang="nl-BE" sz="2400" dirty="0">
                <a:cs typeface="Arial" charset="0"/>
              </a:rPr>
              <a:t>Na afloop van het project moet volgende output opgeleverd worden: </a:t>
            </a:r>
          </a:p>
          <a:p>
            <a:pPr>
              <a:buNone/>
            </a:pPr>
            <a:endParaRPr lang="nl-BE" sz="2400" dirty="0">
              <a:cs typeface="Arial" charset="0"/>
            </a:endParaRPr>
          </a:p>
          <a:p>
            <a:pPr lvl="1"/>
            <a:r>
              <a:rPr lang="nl-BE" sz="2000" dirty="0">
                <a:solidFill>
                  <a:schemeClr val="tx1"/>
                </a:solidFill>
              </a:rPr>
              <a:t>Service blueprint van de dienstverlening</a:t>
            </a:r>
          </a:p>
          <a:p>
            <a:pPr lvl="1"/>
            <a:r>
              <a:rPr lang="nl-BE" sz="2000" dirty="0">
                <a:solidFill>
                  <a:schemeClr val="tx1"/>
                </a:solidFill>
              </a:rPr>
              <a:t>Business model van de dienstverlening</a:t>
            </a:r>
          </a:p>
          <a:p>
            <a:pPr lvl="1"/>
            <a:r>
              <a:rPr lang="nl-BE" sz="2000" dirty="0">
                <a:solidFill>
                  <a:schemeClr val="tx1"/>
                </a:solidFill>
              </a:rPr>
              <a:t>Draaiboek van de dienstverlening</a:t>
            </a:r>
          </a:p>
          <a:p>
            <a:pPr lvl="1"/>
            <a:r>
              <a:rPr lang="nl-BE" sz="2000" dirty="0">
                <a:solidFill>
                  <a:schemeClr val="tx1"/>
                </a:solidFill>
              </a:rPr>
              <a:t>Resultaten van de impactevaluatie</a:t>
            </a:r>
          </a:p>
          <a:p>
            <a:pPr lvl="1"/>
            <a:endParaRPr lang="nl-BE" sz="2000" dirty="0">
              <a:solidFill>
                <a:schemeClr val="tx1"/>
              </a:solidFill>
            </a:endParaRPr>
          </a:p>
          <a:p>
            <a:r>
              <a:rPr lang="nl-BE" sz="2000" dirty="0"/>
              <a:t>Zie ook ‘sjabloon geïntegreerde output fase 2’</a:t>
            </a:r>
          </a:p>
          <a:p>
            <a:pPr>
              <a:buNone/>
            </a:pPr>
            <a:endParaRPr lang="nl-BE" sz="2000" dirty="0">
              <a:solidFill>
                <a:schemeClr val="tx1"/>
              </a:solidFill>
            </a:endParaRPr>
          </a:p>
          <a:p>
            <a:pPr lvl="1"/>
            <a:endParaRPr lang="nl-BE" sz="2000" dirty="0">
              <a:solidFill>
                <a:schemeClr val="tx1"/>
              </a:solidFill>
            </a:endParaRPr>
          </a:p>
          <a:p>
            <a:endParaRPr lang="nl-BE" sz="2400" dirty="0">
              <a:cs typeface="Arial" charset="0"/>
            </a:endParaRPr>
          </a:p>
          <a:p>
            <a:pPr>
              <a:buFontTx/>
              <a:buNone/>
              <a:defRPr/>
            </a:pPr>
            <a:endParaRPr lang="nl-BE" sz="2400" dirty="0">
              <a:cs typeface="Arial" charset="0"/>
            </a:endParaRPr>
          </a:p>
          <a:p>
            <a:pPr>
              <a:buFontTx/>
              <a:buNone/>
              <a:defRPr/>
            </a:pPr>
            <a:endParaRPr lang="nl-BE" sz="2400" dirty="0">
              <a:cs typeface="Arial" charset="0"/>
            </a:endParaRPr>
          </a:p>
          <a:p>
            <a:pPr>
              <a:buNone/>
              <a:defRPr/>
            </a:pPr>
            <a:endParaRPr lang="nl-BE" sz="2400" dirty="0">
              <a:cs typeface="Arial" charset="0"/>
            </a:endParaRPr>
          </a:p>
          <a:p>
            <a:pPr>
              <a:defRPr/>
            </a:pPr>
            <a:endParaRPr lang="nl-BE" sz="2400" dirty="0">
              <a:cs typeface="Arial" charset="0"/>
            </a:endParaRPr>
          </a:p>
          <a:p>
            <a:pPr>
              <a:buNone/>
              <a:defRPr/>
            </a:pPr>
            <a:endParaRPr lang="nl-BE" altLang="nl-BE" sz="2400" dirty="0">
              <a:cs typeface="Arial" charset="0"/>
            </a:endParaRPr>
          </a:p>
          <a:p>
            <a:pPr marL="457200" lvl="1" indent="0">
              <a:buFont typeface="Wingdings" pitchFamily="2" charset="2"/>
              <a:buNone/>
              <a:defRPr/>
            </a:pPr>
            <a:endParaRPr lang="nl-BE" altLang="nl-BE" sz="2000" dirty="0">
              <a:latin typeface="Arial" charset="0"/>
              <a:cs typeface="Arial" charset="0"/>
            </a:endParaRPr>
          </a:p>
          <a:p>
            <a:pPr lvl="1">
              <a:defRPr/>
            </a:pPr>
            <a:endParaRPr lang="nl-BE" altLang="nl-BE" sz="2000" dirty="0">
              <a:latin typeface="Arial" charset="0"/>
              <a:cs typeface="Arial" charset="0"/>
            </a:endParaRPr>
          </a:p>
          <a:p>
            <a:pPr lvl="1">
              <a:defRPr/>
            </a:pPr>
            <a:endParaRPr lang="nl-BE" altLang="nl-BE" sz="2400" dirty="0">
              <a:latin typeface="Arial" charset="0"/>
              <a:cs typeface="Arial" charset="0"/>
            </a:endParaRPr>
          </a:p>
          <a:p>
            <a:pPr marL="0" indent="0">
              <a:buFont typeface="Wingdings" pitchFamily="2" charset="2"/>
              <a:buNone/>
              <a:defRPr/>
            </a:pPr>
            <a:endParaRPr lang="nl-BE" altLang="nl-BE" sz="2800" dirty="0">
              <a:latin typeface="Arial" charset="0"/>
              <a:cs typeface="Arial" charset="0"/>
            </a:endParaRPr>
          </a:p>
        </p:txBody>
      </p:sp>
    </p:spTree>
    <p:extLst>
      <p:ext uri="{BB962C8B-B14F-4D97-AF65-F5344CB8AC3E}">
        <p14:creationId xmlns:p14="http://schemas.microsoft.com/office/powerpoint/2010/main" val="4204503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p:txBody>
          <a:bodyPr/>
          <a:lstStyle/>
          <a:p>
            <a:r>
              <a:rPr lang="nl-BE" altLang="nl-BE" dirty="0"/>
              <a:t>Oproep IDE - opvolging  </a:t>
            </a:r>
            <a:br>
              <a:rPr lang="nl-BE" altLang="nl-BE" dirty="0"/>
            </a:br>
            <a:r>
              <a:rPr lang="nl-BE" altLang="nl-BE" sz="2800" dirty="0">
                <a:solidFill>
                  <a:schemeClr val="accent6">
                    <a:lumMod val="60000"/>
                    <a:lumOff val="40000"/>
                  </a:schemeClr>
                </a:solidFill>
              </a:rPr>
              <a:t>Fase 1</a:t>
            </a:r>
            <a:endParaRPr lang="nl-BE" altLang="nl-BE" sz="2800" dirty="0"/>
          </a:p>
        </p:txBody>
      </p:sp>
      <p:sp>
        <p:nvSpPr>
          <p:cNvPr id="20483" name="Tijdelijke aanduiding voor inhoud 2"/>
          <p:cNvSpPr>
            <a:spLocks noGrp="1"/>
          </p:cNvSpPr>
          <p:nvPr>
            <p:ph sz="half" idx="1"/>
          </p:nvPr>
        </p:nvSpPr>
        <p:spPr>
          <a:xfrm>
            <a:off x="1296000" y="1915199"/>
            <a:ext cx="7416000" cy="3921929"/>
          </a:xfrm>
        </p:spPr>
        <p:txBody>
          <a:bodyPr/>
          <a:lstStyle/>
          <a:p>
            <a:endParaRPr lang="nl-BE" altLang="nl-BE" sz="2100" dirty="0"/>
          </a:p>
          <a:p>
            <a:r>
              <a:rPr lang="nl-BE" altLang="nl-BE" sz="2100" dirty="0"/>
              <a:t>Startmeeting na goedkeuring: </a:t>
            </a:r>
            <a:r>
              <a:rPr lang="nl-BE" altLang="nl-BE" sz="2100" dirty="0">
                <a:solidFill>
                  <a:srgbClr val="9B9B9B"/>
                </a:solidFill>
              </a:rPr>
              <a:t>april 2020</a:t>
            </a:r>
            <a:endParaRPr lang="nl-BE" altLang="nl-BE" sz="2100" dirty="0"/>
          </a:p>
          <a:p>
            <a:r>
              <a:rPr lang="nl-BE" altLang="nl-BE" sz="2100" dirty="0"/>
              <a:t>Opvolging door projectbeheerder: </a:t>
            </a:r>
            <a:r>
              <a:rPr lang="nl-BE" altLang="nl-BE" sz="2100" dirty="0">
                <a:solidFill>
                  <a:srgbClr val="9B9B9B"/>
                </a:solidFill>
              </a:rPr>
              <a:t>januari/februari 2020</a:t>
            </a:r>
            <a:endParaRPr lang="nl-BE" altLang="nl-BE" sz="2100" dirty="0"/>
          </a:p>
          <a:p>
            <a:r>
              <a:rPr lang="nl-BE" altLang="nl-BE" sz="2100" dirty="0"/>
              <a:t>Opleiding impactevaluatie: </a:t>
            </a:r>
            <a:r>
              <a:rPr lang="nl-BE" altLang="nl-BE" sz="2100" dirty="0">
                <a:solidFill>
                  <a:srgbClr val="9B9B9B"/>
                </a:solidFill>
              </a:rPr>
              <a:t>mei 2020</a:t>
            </a:r>
            <a:endParaRPr lang="nl-BE" altLang="nl-BE" sz="2100" dirty="0"/>
          </a:p>
          <a:p>
            <a:r>
              <a:rPr lang="nl-BE" altLang="nl-BE" sz="2100" dirty="0"/>
              <a:t>Opleiding </a:t>
            </a:r>
            <a:r>
              <a:rPr lang="nl-BE" altLang="nl-BE" sz="2100" dirty="0" err="1"/>
              <a:t>pitching</a:t>
            </a:r>
            <a:r>
              <a:rPr lang="nl-BE" altLang="nl-BE" sz="2100" dirty="0"/>
              <a:t> ter voorbereiding conceptvalidering: </a:t>
            </a:r>
            <a:r>
              <a:rPr lang="nl-BE" altLang="nl-BE" sz="2100" dirty="0">
                <a:solidFill>
                  <a:srgbClr val="9B9B9B"/>
                </a:solidFill>
              </a:rPr>
              <a:t>november 2020</a:t>
            </a:r>
          </a:p>
          <a:p>
            <a:r>
              <a:rPr lang="nl-BE" altLang="nl-BE" sz="2100" dirty="0"/>
              <a:t>Opleveren output fase 1: </a:t>
            </a:r>
            <a:r>
              <a:rPr lang="nl-BE" altLang="nl-BE" sz="2100" dirty="0">
                <a:solidFill>
                  <a:srgbClr val="9B9B9B"/>
                </a:solidFill>
              </a:rPr>
              <a:t>begin december 2020</a:t>
            </a:r>
          </a:p>
          <a:p>
            <a:r>
              <a:rPr lang="nl-BE" altLang="nl-BE" sz="2100" dirty="0"/>
              <a:t>Conceptvalidering: </a:t>
            </a:r>
            <a:r>
              <a:rPr lang="nl-BE" altLang="nl-BE" sz="2100" dirty="0">
                <a:solidFill>
                  <a:srgbClr val="9B9B9B"/>
                </a:solidFill>
              </a:rPr>
              <a:t>midden december 2020</a:t>
            </a:r>
          </a:p>
          <a:p>
            <a:endParaRPr lang="nl-BE" altLang="nl-BE" dirty="0">
              <a:solidFill>
                <a:srgbClr val="9B9B9B"/>
              </a:solidFill>
            </a:endParaRPr>
          </a:p>
          <a:p>
            <a:pPr lvl="1"/>
            <a:endParaRPr lang="nl-BE" altLang="nl-BE" dirty="0"/>
          </a:p>
          <a:p>
            <a:endParaRPr lang="nl-BE" altLang="nl-BE" dirty="0"/>
          </a:p>
          <a:p>
            <a:pPr>
              <a:buNone/>
            </a:pPr>
            <a:endParaRPr lang="nl-BE" altLang="nl-BE" dirty="0"/>
          </a:p>
        </p:txBody>
      </p:sp>
    </p:spTree>
    <p:extLst>
      <p:ext uri="{BB962C8B-B14F-4D97-AF65-F5344CB8AC3E}">
        <p14:creationId xmlns:p14="http://schemas.microsoft.com/office/powerpoint/2010/main" val="3899995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p:txBody>
          <a:bodyPr/>
          <a:lstStyle/>
          <a:p>
            <a:r>
              <a:rPr lang="nl-BE" altLang="nl-BE" dirty="0"/>
              <a:t>Oproep IDE - opvolging  </a:t>
            </a:r>
            <a:br>
              <a:rPr lang="nl-BE" altLang="nl-BE" dirty="0"/>
            </a:br>
            <a:r>
              <a:rPr lang="nl-BE" altLang="nl-BE" sz="2800" dirty="0">
                <a:solidFill>
                  <a:schemeClr val="accent6">
                    <a:lumMod val="60000"/>
                    <a:lumOff val="40000"/>
                  </a:schemeClr>
                </a:solidFill>
              </a:rPr>
              <a:t>Fase 2</a:t>
            </a:r>
            <a:endParaRPr lang="nl-BE" altLang="nl-BE" sz="2800" dirty="0"/>
          </a:p>
        </p:txBody>
      </p:sp>
      <p:sp>
        <p:nvSpPr>
          <p:cNvPr id="20483" name="Tijdelijke aanduiding voor inhoud 2"/>
          <p:cNvSpPr>
            <a:spLocks noGrp="1"/>
          </p:cNvSpPr>
          <p:nvPr>
            <p:ph sz="half" idx="1"/>
          </p:nvPr>
        </p:nvSpPr>
        <p:spPr/>
        <p:txBody>
          <a:bodyPr/>
          <a:lstStyle/>
          <a:p>
            <a:endParaRPr lang="nl-BE" altLang="nl-BE" sz="2100" dirty="0"/>
          </a:p>
          <a:p>
            <a:r>
              <a:rPr lang="nl-BE" altLang="nl-BE" sz="2100" dirty="0"/>
              <a:t>Startmeeting na goedkeuring conceptvalidering: </a:t>
            </a:r>
            <a:r>
              <a:rPr lang="nl-BE" altLang="nl-BE" sz="2100" dirty="0">
                <a:solidFill>
                  <a:srgbClr val="9B9B9B"/>
                </a:solidFill>
              </a:rPr>
              <a:t>januari 2021</a:t>
            </a:r>
            <a:endParaRPr lang="nl-BE" altLang="nl-BE" sz="2100" dirty="0"/>
          </a:p>
          <a:p>
            <a:r>
              <a:rPr lang="nl-BE" altLang="nl-BE" sz="2100" dirty="0"/>
              <a:t>Opvolging door projectbeheerder: </a:t>
            </a:r>
            <a:r>
              <a:rPr lang="nl-BE" altLang="nl-BE" sz="2100" dirty="0">
                <a:solidFill>
                  <a:srgbClr val="9B9B9B"/>
                </a:solidFill>
              </a:rPr>
              <a:t>3-maandelijks doorheen projectduur</a:t>
            </a:r>
          </a:p>
          <a:p>
            <a:r>
              <a:rPr lang="nl-BE" altLang="nl-BE" sz="2100" dirty="0"/>
              <a:t>Voor het uitvoeren van de piloot: </a:t>
            </a:r>
            <a:r>
              <a:rPr lang="nl-BE" altLang="nl-BE" sz="2100" dirty="0">
                <a:solidFill>
                  <a:srgbClr val="9B9B9B"/>
                </a:solidFill>
              </a:rPr>
              <a:t>service blueprint, draaiboek en BMC voorleggen aan de projectbeheerder</a:t>
            </a:r>
          </a:p>
          <a:p>
            <a:r>
              <a:rPr lang="nl-BE" altLang="nl-BE" sz="2100" dirty="0"/>
              <a:t>Vanuit de evaluatiefunctie van ESF: </a:t>
            </a:r>
            <a:r>
              <a:rPr lang="nl-BE" altLang="nl-BE" sz="2100" dirty="0">
                <a:solidFill>
                  <a:srgbClr val="9B9B9B"/>
                </a:solidFill>
              </a:rPr>
              <a:t>ondersteuning bij opstellen evaluatieplan impactevaluatie</a:t>
            </a:r>
          </a:p>
          <a:p>
            <a:pPr>
              <a:buNone/>
            </a:pPr>
            <a:endParaRPr lang="nl-BE" altLang="nl-BE" sz="2100" dirty="0">
              <a:solidFill>
                <a:srgbClr val="9B9B9B"/>
              </a:solidFill>
            </a:endParaRPr>
          </a:p>
          <a:p>
            <a:r>
              <a:rPr lang="nl-BE" altLang="nl-BE" sz="2100" dirty="0"/>
              <a:t>Individuele ondersteuning bij tools en methodieken: </a:t>
            </a:r>
            <a:r>
              <a:rPr lang="nl-BE" altLang="nl-BE" sz="2100" dirty="0">
                <a:solidFill>
                  <a:srgbClr val="9B9B9B"/>
                </a:solidFill>
              </a:rPr>
              <a:t>doorheen projectduur</a:t>
            </a:r>
            <a:endParaRPr lang="nl-BE" altLang="nl-BE" sz="2100" dirty="0"/>
          </a:p>
          <a:p>
            <a:endParaRPr lang="nl-BE" altLang="nl-BE" sz="2100" dirty="0">
              <a:solidFill>
                <a:srgbClr val="9B9B9B"/>
              </a:solidFill>
            </a:endParaRPr>
          </a:p>
          <a:p>
            <a:pPr>
              <a:buNone/>
            </a:pPr>
            <a:endParaRPr lang="nl-BE" altLang="nl-BE" sz="2100" dirty="0"/>
          </a:p>
          <a:p>
            <a:endParaRPr lang="nl-BE" altLang="nl-BE" dirty="0">
              <a:solidFill>
                <a:srgbClr val="9B9B9B"/>
              </a:solidFill>
            </a:endParaRPr>
          </a:p>
          <a:p>
            <a:pPr lvl="1"/>
            <a:endParaRPr lang="nl-BE" altLang="nl-BE" dirty="0"/>
          </a:p>
          <a:p>
            <a:endParaRPr lang="nl-BE" altLang="nl-BE" dirty="0"/>
          </a:p>
          <a:p>
            <a:endParaRPr lang="nl-BE" altLang="nl-BE" dirty="0"/>
          </a:p>
        </p:txBody>
      </p:sp>
    </p:spTree>
    <p:extLst>
      <p:ext uri="{BB962C8B-B14F-4D97-AF65-F5344CB8AC3E}">
        <p14:creationId xmlns:p14="http://schemas.microsoft.com/office/powerpoint/2010/main" val="716848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15"/>
          <p:cNvSpPr>
            <a:spLocks noGrp="1"/>
          </p:cNvSpPr>
          <p:nvPr>
            <p:ph type="ctrTitle"/>
          </p:nvPr>
        </p:nvSpPr>
        <p:spPr>
          <a:xfrm>
            <a:off x="1296000" y="2969342"/>
            <a:ext cx="7416000" cy="2088000"/>
          </a:xfrm>
        </p:spPr>
        <p:txBody>
          <a:bodyPr/>
          <a:lstStyle/>
          <a:p>
            <a:pPr algn="ctr"/>
            <a:r>
              <a:rPr lang="nl-BE" sz="4600" dirty="0">
                <a:solidFill>
                  <a:schemeClr val="accent4"/>
                </a:solidFill>
              </a:rPr>
              <a:t>Oproep 471</a:t>
            </a:r>
            <a:br>
              <a:rPr lang="nl-BE" sz="4600" dirty="0">
                <a:solidFill>
                  <a:schemeClr val="accent4"/>
                </a:solidFill>
              </a:rPr>
            </a:br>
            <a:r>
              <a:rPr lang="nl-BE" sz="4600" dirty="0">
                <a:solidFill>
                  <a:schemeClr val="accent4"/>
                </a:solidFill>
              </a:rPr>
              <a:t>Innovatie door adaptatie (IDA)</a:t>
            </a:r>
            <a:br>
              <a:rPr lang="nl-BE" sz="4800" dirty="0"/>
            </a:br>
            <a:endParaRPr lang="nl-BE" sz="4800" dirty="0"/>
          </a:p>
        </p:txBody>
      </p:sp>
      <p:sp>
        <p:nvSpPr>
          <p:cNvPr id="3" name="Ondertitel 2"/>
          <p:cNvSpPr>
            <a:spLocks noGrp="1"/>
          </p:cNvSpPr>
          <p:nvPr>
            <p:ph type="subTitle" idx="1"/>
          </p:nvPr>
        </p:nvSpPr>
        <p:spPr/>
        <p:txBody>
          <a:bodyPr/>
          <a:lstStyle/>
          <a:p>
            <a:endParaRPr lang="nl-BE" dirty="0"/>
          </a:p>
        </p:txBody>
      </p:sp>
    </p:spTree>
    <p:extLst>
      <p:ext uri="{BB962C8B-B14F-4D97-AF65-F5344CB8AC3E}">
        <p14:creationId xmlns:p14="http://schemas.microsoft.com/office/powerpoint/2010/main" val="3205867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a:xfrm>
            <a:off x="1296000" y="756000"/>
            <a:ext cx="7416000" cy="615600"/>
          </a:xfrm>
        </p:spPr>
        <p:txBody>
          <a:bodyPr/>
          <a:lstStyle/>
          <a:p>
            <a:r>
              <a:rPr lang="nl-BE" altLang="nl-BE" dirty="0"/>
              <a:t>Oproep IDA - Doelstelling</a:t>
            </a:r>
          </a:p>
        </p:txBody>
      </p:sp>
      <p:sp>
        <p:nvSpPr>
          <p:cNvPr id="13315" name="Tijdelijke aanduiding voor inhoud 2"/>
          <p:cNvSpPr>
            <a:spLocks noGrp="1"/>
          </p:cNvSpPr>
          <p:nvPr>
            <p:ph sz="half" idx="1"/>
          </p:nvPr>
        </p:nvSpPr>
        <p:spPr>
          <a:xfrm>
            <a:off x="1264918" y="1505124"/>
            <a:ext cx="7416000" cy="3672000"/>
          </a:xfrm>
        </p:spPr>
        <p:txBody>
          <a:bodyPr/>
          <a:lstStyle/>
          <a:p>
            <a:pPr>
              <a:buNone/>
              <a:defRPr/>
            </a:pPr>
            <a:endParaRPr lang="nl-BE" altLang="nl-BE" sz="2400" u="sng" dirty="0">
              <a:cs typeface="Arial" charset="0"/>
            </a:endParaRPr>
          </a:p>
          <a:p>
            <a:pPr>
              <a:buNone/>
              <a:defRPr/>
            </a:pPr>
            <a:r>
              <a:rPr lang="nl-BE" altLang="nl-BE" sz="2400" u="sng" dirty="0">
                <a:cs typeface="Arial" charset="0"/>
              </a:rPr>
              <a:t>Werkenden, werkzoekenden en/of inactieven </a:t>
            </a:r>
            <a:r>
              <a:rPr lang="nl-BE" altLang="nl-BE" sz="2400" dirty="0">
                <a:cs typeface="Arial" charset="0"/>
              </a:rPr>
              <a:t>op de Vlaamse arbeidsmarkt versterken door het ontwikkelen van een nieuwe dienstverlening, gericht op deze doelgroep. </a:t>
            </a:r>
          </a:p>
          <a:p>
            <a:pPr>
              <a:defRPr/>
            </a:pPr>
            <a:endParaRPr lang="nl-BE" sz="2400" dirty="0">
              <a:cs typeface="Arial" charset="0"/>
            </a:endParaRPr>
          </a:p>
          <a:p>
            <a:pPr>
              <a:defRPr/>
            </a:pPr>
            <a:endParaRPr lang="nl-BE" sz="2400" dirty="0">
              <a:cs typeface="Arial" charset="0"/>
            </a:endParaRPr>
          </a:p>
          <a:p>
            <a:pPr>
              <a:buNone/>
              <a:defRPr/>
            </a:pPr>
            <a:endParaRPr lang="nl-BE" altLang="nl-BE" sz="2400" dirty="0">
              <a:cs typeface="Arial" charset="0"/>
            </a:endParaRPr>
          </a:p>
          <a:p>
            <a:pPr marL="457200" lvl="1" indent="0">
              <a:buFont typeface="Wingdings" pitchFamily="2" charset="2"/>
              <a:buNone/>
              <a:defRPr/>
            </a:pPr>
            <a:endParaRPr lang="nl-BE" altLang="nl-BE" sz="2000" dirty="0">
              <a:latin typeface="Arial" charset="0"/>
              <a:cs typeface="Arial" charset="0"/>
            </a:endParaRPr>
          </a:p>
          <a:p>
            <a:pPr lvl="1">
              <a:defRPr/>
            </a:pPr>
            <a:endParaRPr lang="nl-BE" altLang="nl-BE" sz="2000" dirty="0">
              <a:latin typeface="Arial" charset="0"/>
              <a:cs typeface="Arial" charset="0"/>
            </a:endParaRPr>
          </a:p>
          <a:p>
            <a:pPr lvl="1">
              <a:defRPr/>
            </a:pPr>
            <a:endParaRPr lang="nl-BE" altLang="nl-BE" sz="2400" dirty="0">
              <a:latin typeface="Arial" charset="0"/>
              <a:cs typeface="Arial" charset="0"/>
            </a:endParaRPr>
          </a:p>
          <a:p>
            <a:pPr marL="0" indent="0">
              <a:buFont typeface="Wingdings" pitchFamily="2" charset="2"/>
              <a:buNone/>
              <a:defRPr/>
            </a:pPr>
            <a:endParaRPr lang="nl-BE" altLang="nl-BE" sz="2800" dirty="0">
              <a:latin typeface="Arial" charset="0"/>
              <a:cs typeface="Arial" charset="0"/>
            </a:endParaRPr>
          </a:p>
        </p:txBody>
      </p:sp>
    </p:spTree>
    <p:extLst>
      <p:ext uri="{BB962C8B-B14F-4D97-AF65-F5344CB8AC3E}">
        <p14:creationId xmlns:p14="http://schemas.microsoft.com/office/powerpoint/2010/main" val="4190391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a:xfrm>
            <a:off x="1296000" y="756000"/>
            <a:ext cx="7416000" cy="615600"/>
          </a:xfrm>
        </p:spPr>
        <p:txBody>
          <a:bodyPr/>
          <a:lstStyle/>
          <a:p>
            <a:r>
              <a:rPr lang="nl-BE" altLang="nl-BE" dirty="0"/>
              <a:t>Oproep IDA - Doelstelling</a:t>
            </a:r>
          </a:p>
        </p:txBody>
      </p:sp>
      <p:sp>
        <p:nvSpPr>
          <p:cNvPr id="13315" name="Tijdelijke aanduiding voor inhoud 2"/>
          <p:cNvSpPr>
            <a:spLocks noGrp="1"/>
          </p:cNvSpPr>
          <p:nvPr>
            <p:ph sz="half" idx="1"/>
          </p:nvPr>
        </p:nvSpPr>
        <p:spPr>
          <a:xfrm>
            <a:off x="1296000" y="1327759"/>
            <a:ext cx="7416000" cy="3672000"/>
          </a:xfrm>
        </p:spPr>
        <p:txBody>
          <a:bodyPr/>
          <a:lstStyle/>
          <a:p>
            <a:pPr>
              <a:defRPr/>
            </a:pPr>
            <a:endParaRPr lang="nl-BE" sz="2400" dirty="0">
              <a:cs typeface="Arial" charset="0"/>
            </a:endParaRPr>
          </a:p>
          <a:p>
            <a:pPr>
              <a:defRPr/>
            </a:pPr>
            <a:r>
              <a:rPr lang="nl-BE" sz="2400" dirty="0">
                <a:cs typeface="Arial" charset="0"/>
              </a:rPr>
              <a:t>Verschil met IDE is het startpunt: het concept van de dienstverlening moet reeds beschreven worden in het projectvoorstel</a:t>
            </a:r>
          </a:p>
          <a:p>
            <a:pPr>
              <a:defRPr/>
            </a:pPr>
            <a:endParaRPr lang="nl-BE" sz="2400" dirty="0">
              <a:cs typeface="Arial" charset="0"/>
            </a:endParaRPr>
          </a:p>
          <a:p>
            <a:pPr>
              <a:defRPr/>
            </a:pPr>
            <a:r>
              <a:rPr lang="nl-BE" sz="2400" dirty="0">
                <a:cs typeface="Arial" charset="0"/>
              </a:rPr>
              <a:t>Dienstverlening waarbij rechtstreeks in interactie gegaan wordt met de gebruiker (= finale doelgroep van werkenden en/of werkzoekenden).</a:t>
            </a:r>
          </a:p>
          <a:p>
            <a:pPr marL="0" indent="0">
              <a:buFont typeface="Wingdings" pitchFamily="2" charset="2"/>
              <a:buNone/>
              <a:defRPr/>
            </a:pPr>
            <a:endParaRPr lang="nl-BE" altLang="nl-BE" sz="2800" dirty="0">
              <a:latin typeface="Arial" charset="0"/>
              <a:cs typeface="Arial" charset="0"/>
            </a:endParaRPr>
          </a:p>
        </p:txBody>
      </p:sp>
    </p:spTree>
    <p:extLst>
      <p:ext uri="{BB962C8B-B14F-4D97-AF65-F5344CB8AC3E}">
        <p14:creationId xmlns:p14="http://schemas.microsoft.com/office/powerpoint/2010/main" val="2545832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a:xfrm>
            <a:off x="1296000" y="756000"/>
            <a:ext cx="7416000" cy="615600"/>
          </a:xfrm>
        </p:spPr>
        <p:txBody>
          <a:bodyPr/>
          <a:lstStyle/>
          <a:p>
            <a:r>
              <a:rPr lang="nl-BE" altLang="nl-BE" dirty="0"/>
              <a:t>Oproep IDA - Doelstelling</a:t>
            </a:r>
          </a:p>
        </p:txBody>
      </p:sp>
      <p:sp>
        <p:nvSpPr>
          <p:cNvPr id="13315" name="Tijdelijke aanduiding voor inhoud 2"/>
          <p:cNvSpPr>
            <a:spLocks noGrp="1"/>
          </p:cNvSpPr>
          <p:nvPr>
            <p:ph sz="half" idx="1"/>
          </p:nvPr>
        </p:nvSpPr>
        <p:spPr>
          <a:xfrm>
            <a:off x="1296000" y="1327759"/>
            <a:ext cx="7416000" cy="3672000"/>
          </a:xfrm>
        </p:spPr>
        <p:txBody>
          <a:bodyPr/>
          <a:lstStyle/>
          <a:p>
            <a:pPr>
              <a:buNone/>
              <a:defRPr/>
            </a:pPr>
            <a:endParaRPr lang="nl-BE" sz="2000" dirty="0">
              <a:cs typeface="Arial" charset="0"/>
            </a:endParaRPr>
          </a:p>
          <a:p>
            <a:pPr>
              <a:defRPr/>
            </a:pPr>
            <a:r>
              <a:rPr lang="nl-BE" sz="2000" dirty="0">
                <a:cs typeface="Arial" charset="0"/>
              </a:rPr>
              <a:t>Volgende concepten komen in aanmerking:</a:t>
            </a:r>
          </a:p>
          <a:p>
            <a:pPr lvl="1">
              <a:defRPr/>
            </a:pPr>
            <a:r>
              <a:rPr lang="nl-BE" sz="2000" dirty="0">
                <a:cs typeface="Arial" charset="0"/>
              </a:rPr>
              <a:t>Het concept kan gestoeld zijn op een </a:t>
            </a:r>
            <a:r>
              <a:rPr lang="nl-BE" sz="2000" u="sng" dirty="0">
                <a:cs typeface="Arial" charset="0"/>
              </a:rPr>
              <a:t>reeds bestaande, maar in Vlaanderen nog onderbenutte praktijk</a:t>
            </a:r>
            <a:r>
              <a:rPr lang="nl-BE" sz="2000" dirty="0">
                <a:cs typeface="Arial" charset="0"/>
              </a:rPr>
              <a:t> waarvan het potentieel aangetoond kan worden voor een specifieke doelgroep van werkenden en/of werkzoekenden </a:t>
            </a:r>
          </a:p>
          <a:p>
            <a:pPr lvl="1">
              <a:defRPr/>
            </a:pPr>
            <a:r>
              <a:rPr lang="nl-BE" altLang="nl-BE" sz="2000" dirty="0">
                <a:cs typeface="Arial" charset="0"/>
              </a:rPr>
              <a:t>Het concept kan gestoeld zijn op </a:t>
            </a:r>
            <a:r>
              <a:rPr lang="nl-BE" altLang="nl-BE" sz="2000" u="sng" dirty="0">
                <a:cs typeface="Arial" charset="0"/>
              </a:rPr>
              <a:t>eerder studiewerk </a:t>
            </a:r>
            <a:r>
              <a:rPr lang="nl-BE" altLang="nl-BE" sz="2000" dirty="0">
                <a:cs typeface="Arial" charset="0"/>
              </a:rPr>
              <a:t>(</a:t>
            </a:r>
            <a:r>
              <a:rPr lang="nl-BE" altLang="nl-BE" sz="2000" dirty="0" err="1">
                <a:cs typeface="Arial" charset="0"/>
              </a:rPr>
              <a:t>bvb</a:t>
            </a:r>
            <a:r>
              <a:rPr lang="nl-BE" altLang="nl-BE" sz="2000" dirty="0">
                <a:cs typeface="Arial" charset="0"/>
              </a:rPr>
              <a:t>. eerder academisch onderzoek, een praktijkgericht service design traject,…) waaruit voldoende potentieel blijkt zonder dat dit concept reeds ergens in de praktijk omgezet werd.</a:t>
            </a:r>
          </a:p>
          <a:p>
            <a:pPr marL="288000" lvl="1" indent="0">
              <a:buNone/>
              <a:defRPr/>
            </a:pPr>
            <a:endParaRPr lang="nl-BE" altLang="nl-BE" sz="2000" dirty="0">
              <a:cs typeface="Arial" charset="0"/>
            </a:endParaRPr>
          </a:p>
          <a:p>
            <a:pPr>
              <a:defRPr/>
            </a:pPr>
            <a:r>
              <a:rPr lang="nl-BE" sz="2000" dirty="0"/>
              <a:t>Niet: een bestaande dienstverlening die reeds breed wordt ingezet in Vlaanderen te verbeteren voor dezelfde doelgroep waar de dienstverlening zich al op richt. </a:t>
            </a:r>
            <a:endParaRPr lang="nl-BE" altLang="nl-BE" sz="2400" dirty="0">
              <a:latin typeface="Arial" charset="0"/>
              <a:cs typeface="Arial" charset="0"/>
            </a:endParaRPr>
          </a:p>
          <a:p>
            <a:pPr marL="0" indent="0">
              <a:buFont typeface="Wingdings" pitchFamily="2" charset="2"/>
              <a:buNone/>
              <a:defRPr/>
            </a:pPr>
            <a:endParaRPr lang="nl-BE" altLang="nl-BE" sz="2800" dirty="0">
              <a:latin typeface="Arial" charset="0"/>
              <a:cs typeface="Arial" charset="0"/>
            </a:endParaRPr>
          </a:p>
        </p:txBody>
      </p:sp>
    </p:spTree>
    <p:extLst>
      <p:ext uri="{BB962C8B-B14F-4D97-AF65-F5344CB8AC3E}">
        <p14:creationId xmlns:p14="http://schemas.microsoft.com/office/powerpoint/2010/main" val="450499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729900"/>
          </a:xfrm>
        </p:spPr>
        <p:txBody>
          <a:bodyPr/>
          <a:lstStyle/>
          <a:p>
            <a:r>
              <a:rPr lang="nl-BE" dirty="0"/>
              <a:t>Agenda</a:t>
            </a:r>
          </a:p>
        </p:txBody>
      </p:sp>
      <p:sp>
        <p:nvSpPr>
          <p:cNvPr id="3" name="Tijdelijke aanduiding voor inhoud 2"/>
          <p:cNvSpPr>
            <a:spLocks noGrp="1"/>
          </p:cNvSpPr>
          <p:nvPr>
            <p:ph sz="half" idx="1"/>
          </p:nvPr>
        </p:nvSpPr>
        <p:spPr>
          <a:xfrm>
            <a:off x="1296000" y="1571625"/>
            <a:ext cx="7848000" cy="4015575"/>
          </a:xfrm>
        </p:spPr>
        <p:txBody>
          <a:bodyPr/>
          <a:lstStyle/>
          <a:p>
            <a:r>
              <a:rPr lang="nl-NL" dirty="0"/>
              <a:t>13u30: Toelichting oproepen 470 en 471</a:t>
            </a:r>
          </a:p>
          <a:p>
            <a:r>
              <a:rPr lang="nl-NL" dirty="0"/>
              <a:t>15u00: Pauze</a:t>
            </a:r>
          </a:p>
          <a:p>
            <a:r>
              <a:rPr lang="nl-NL" dirty="0"/>
              <a:t>15u15: Korte kennismaking met service design</a:t>
            </a:r>
          </a:p>
          <a:p>
            <a:r>
              <a:rPr lang="nl-NL" dirty="0"/>
              <a:t>17u00: Einde</a:t>
            </a:r>
          </a:p>
          <a:p>
            <a:endParaRPr lang="nl-BE" dirty="0"/>
          </a:p>
          <a:p>
            <a:pPr>
              <a:buNone/>
            </a:pPr>
            <a:endParaRPr lang="nl-BE" sz="1400" dirty="0"/>
          </a:p>
        </p:txBody>
      </p:sp>
    </p:spTree>
    <p:extLst>
      <p:ext uri="{BB962C8B-B14F-4D97-AF65-F5344CB8AC3E}">
        <p14:creationId xmlns:p14="http://schemas.microsoft.com/office/powerpoint/2010/main" val="2904209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a:xfrm>
            <a:off x="1296000" y="756000"/>
            <a:ext cx="7416000" cy="615600"/>
          </a:xfrm>
        </p:spPr>
        <p:txBody>
          <a:bodyPr/>
          <a:lstStyle/>
          <a:p>
            <a:r>
              <a:rPr lang="nl-BE" altLang="nl-BE" dirty="0"/>
              <a:t>Oproep IDA - Acties</a:t>
            </a:r>
          </a:p>
        </p:txBody>
      </p:sp>
      <p:sp>
        <p:nvSpPr>
          <p:cNvPr id="13315" name="Tijdelijke aanduiding voor inhoud 2"/>
          <p:cNvSpPr>
            <a:spLocks noGrp="1"/>
          </p:cNvSpPr>
          <p:nvPr>
            <p:ph sz="half" idx="1"/>
          </p:nvPr>
        </p:nvSpPr>
        <p:spPr>
          <a:xfrm>
            <a:off x="1296000" y="1327759"/>
            <a:ext cx="7416000" cy="3672000"/>
          </a:xfrm>
        </p:spPr>
        <p:txBody>
          <a:bodyPr/>
          <a:lstStyle/>
          <a:p>
            <a:pPr>
              <a:buNone/>
              <a:defRPr/>
            </a:pPr>
            <a:endParaRPr lang="nl-BE" sz="2400" dirty="0">
              <a:cs typeface="Arial" charset="0"/>
            </a:endParaRPr>
          </a:p>
          <a:p>
            <a:pPr>
              <a:buNone/>
              <a:defRPr/>
            </a:pPr>
            <a:endParaRPr lang="nl-BE" sz="2400" dirty="0">
              <a:cs typeface="Arial" charset="0"/>
            </a:endParaRPr>
          </a:p>
          <a:p>
            <a:pPr>
              <a:defRPr/>
            </a:pPr>
            <a:r>
              <a:rPr lang="nl-BE" sz="2400" dirty="0" err="1">
                <a:cs typeface="Arial" charset="0"/>
              </a:rPr>
              <a:t>Rough</a:t>
            </a:r>
            <a:r>
              <a:rPr lang="nl-BE" sz="2400" dirty="0">
                <a:cs typeface="Arial" charset="0"/>
              </a:rPr>
              <a:t> prototyping (uitwerken van elementen van de dienstverlening via rollenspellen, </a:t>
            </a:r>
            <a:r>
              <a:rPr lang="nl-BE" sz="2400" dirty="0" err="1">
                <a:cs typeface="Arial" charset="0"/>
              </a:rPr>
              <a:t>serious</a:t>
            </a:r>
            <a:r>
              <a:rPr lang="nl-BE" sz="2400" dirty="0">
                <a:cs typeface="Arial" charset="0"/>
              </a:rPr>
              <a:t> </a:t>
            </a:r>
            <a:r>
              <a:rPr lang="nl-BE" sz="2400" dirty="0" err="1">
                <a:cs typeface="Arial" charset="0"/>
              </a:rPr>
              <a:t>play</a:t>
            </a:r>
            <a:r>
              <a:rPr lang="nl-BE" sz="2400" dirty="0">
                <a:cs typeface="Arial" charset="0"/>
              </a:rPr>
              <a:t>, story boarding,…)</a:t>
            </a:r>
          </a:p>
          <a:p>
            <a:pPr>
              <a:defRPr/>
            </a:pPr>
            <a:r>
              <a:rPr lang="nl-BE" sz="2400" dirty="0">
                <a:cs typeface="Arial" charset="0"/>
              </a:rPr>
              <a:t>Live prototyping (veldtesten van onderdelen van de dienstverlening)</a:t>
            </a:r>
          </a:p>
          <a:p>
            <a:pPr>
              <a:defRPr/>
            </a:pPr>
            <a:r>
              <a:rPr lang="nl-BE" sz="2400" dirty="0">
                <a:cs typeface="Arial" charset="0"/>
              </a:rPr>
              <a:t>Piloot (uitvoeren van de dienstverlening in de </a:t>
            </a:r>
            <a:r>
              <a:rPr lang="nl-BE" sz="2400" dirty="0" err="1">
                <a:cs typeface="Arial" charset="0"/>
              </a:rPr>
              <a:t>reëele</a:t>
            </a:r>
            <a:r>
              <a:rPr lang="nl-BE" sz="2400" dirty="0">
                <a:cs typeface="Arial" charset="0"/>
              </a:rPr>
              <a:t> context)</a:t>
            </a:r>
          </a:p>
          <a:p>
            <a:pPr>
              <a:defRPr/>
            </a:pPr>
            <a:r>
              <a:rPr lang="nl-BE" sz="2400" dirty="0">
                <a:cs typeface="Arial" charset="0"/>
              </a:rPr>
              <a:t>Impactevaluatie</a:t>
            </a:r>
          </a:p>
          <a:p>
            <a:pPr marL="0" indent="0">
              <a:buFont typeface="Wingdings" pitchFamily="2" charset="2"/>
              <a:buNone/>
              <a:defRPr/>
            </a:pPr>
            <a:endParaRPr lang="nl-BE" altLang="nl-BE" sz="2800" dirty="0">
              <a:latin typeface="Arial" charset="0"/>
              <a:cs typeface="Arial" charset="0"/>
            </a:endParaRPr>
          </a:p>
        </p:txBody>
      </p:sp>
    </p:spTree>
    <p:extLst>
      <p:ext uri="{BB962C8B-B14F-4D97-AF65-F5344CB8AC3E}">
        <p14:creationId xmlns:p14="http://schemas.microsoft.com/office/powerpoint/2010/main" val="3931666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a:xfrm>
            <a:off x="1296000" y="756000"/>
            <a:ext cx="7416000" cy="615600"/>
          </a:xfrm>
        </p:spPr>
        <p:txBody>
          <a:bodyPr/>
          <a:lstStyle/>
          <a:p>
            <a:r>
              <a:rPr lang="nl-BE" altLang="nl-BE" dirty="0"/>
              <a:t>Oproep IDA – Output</a:t>
            </a:r>
          </a:p>
        </p:txBody>
      </p:sp>
      <p:sp>
        <p:nvSpPr>
          <p:cNvPr id="13315" name="Tijdelijke aanduiding voor inhoud 2"/>
          <p:cNvSpPr>
            <a:spLocks noGrp="1"/>
          </p:cNvSpPr>
          <p:nvPr>
            <p:ph sz="half" idx="1"/>
          </p:nvPr>
        </p:nvSpPr>
        <p:spPr>
          <a:xfrm>
            <a:off x="1264918" y="1505124"/>
            <a:ext cx="7416000" cy="3672000"/>
          </a:xfrm>
        </p:spPr>
        <p:txBody>
          <a:bodyPr/>
          <a:lstStyle/>
          <a:p>
            <a:endParaRPr lang="nl-BE" sz="2400" dirty="0">
              <a:cs typeface="Arial" charset="0"/>
            </a:endParaRPr>
          </a:p>
          <a:p>
            <a:r>
              <a:rPr lang="nl-BE" sz="2400" dirty="0">
                <a:cs typeface="Arial" charset="0"/>
              </a:rPr>
              <a:t>Na afloop van het project dient volgende output opgeleverd te worden: </a:t>
            </a:r>
          </a:p>
          <a:p>
            <a:pPr>
              <a:buNone/>
            </a:pPr>
            <a:endParaRPr lang="nl-BE" sz="2400" dirty="0">
              <a:cs typeface="Arial" charset="0"/>
            </a:endParaRPr>
          </a:p>
          <a:p>
            <a:pPr lvl="1"/>
            <a:r>
              <a:rPr lang="nl-BE" sz="2000" dirty="0">
                <a:solidFill>
                  <a:schemeClr val="tx1"/>
                </a:solidFill>
              </a:rPr>
              <a:t>Service blueprint van de dienstverlening</a:t>
            </a:r>
          </a:p>
          <a:p>
            <a:pPr lvl="1"/>
            <a:r>
              <a:rPr lang="nl-BE" sz="2000" dirty="0">
                <a:solidFill>
                  <a:schemeClr val="tx1"/>
                </a:solidFill>
              </a:rPr>
              <a:t>Business model van de dienstverlening</a:t>
            </a:r>
          </a:p>
          <a:p>
            <a:pPr lvl="1"/>
            <a:r>
              <a:rPr lang="nl-BE" sz="2000" dirty="0">
                <a:solidFill>
                  <a:schemeClr val="tx1"/>
                </a:solidFill>
              </a:rPr>
              <a:t>Draaiboek van de dienstverlening</a:t>
            </a:r>
          </a:p>
          <a:p>
            <a:pPr lvl="1"/>
            <a:r>
              <a:rPr lang="nl-BE" sz="2000" dirty="0">
                <a:solidFill>
                  <a:schemeClr val="tx1"/>
                </a:solidFill>
              </a:rPr>
              <a:t>Resultaten van de impactevaluatie</a:t>
            </a:r>
          </a:p>
          <a:p>
            <a:pPr lvl="1"/>
            <a:endParaRPr lang="nl-BE" sz="2000" dirty="0">
              <a:solidFill>
                <a:schemeClr val="tx1"/>
              </a:solidFill>
            </a:endParaRPr>
          </a:p>
          <a:p>
            <a:r>
              <a:rPr lang="nl-BE" sz="2000" dirty="0"/>
              <a:t>Zie ook ‘sjabloon geïntegreerde output project’</a:t>
            </a:r>
            <a:endParaRPr lang="nl-BE" sz="2000" dirty="0">
              <a:solidFill>
                <a:schemeClr val="tx1"/>
              </a:solidFill>
            </a:endParaRPr>
          </a:p>
          <a:p>
            <a:pPr lvl="1"/>
            <a:endParaRPr lang="nl-BE" sz="2000" dirty="0">
              <a:solidFill>
                <a:schemeClr val="tx1"/>
              </a:solidFill>
            </a:endParaRPr>
          </a:p>
          <a:p>
            <a:endParaRPr lang="nl-BE" sz="2400" dirty="0">
              <a:cs typeface="Arial" charset="0"/>
            </a:endParaRPr>
          </a:p>
          <a:p>
            <a:pPr>
              <a:buFontTx/>
              <a:buNone/>
              <a:defRPr/>
            </a:pPr>
            <a:endParaRPr lang="nl-BE" sz="2400" dirty="0">
              <a:cs typeface="Arial" charset="0"/>
            </a:endParaRPr>
          </a:p>
          <a:p>
            <a:pPr>
              <a:buFontTx/>
              <a:buNone/>
              <a:defRPr/>
            </a:pPr>
            <a:endParaRPr lang="nl-BE" sz="2400" dirty="0">
              <a:cs typeface="Arial" charset="0"/>
            </a:endParaRPr>
          </a:p>
          <a:p>
            <a:pPr>
              <a:buNone/>
              <a:defRPr/>
            </a:pPr>
            <a:endParaRPr lang="nl-BE" sz="2400" dirty="0">
              <a:cs typeface="Arial" charset="0"/>
            </a:endParaRPr>
          </a:p>
          <a:p>
            <a:pPr>
              <a:defRPr/>
            </a:pPr>
            <a:endParaRPr lang="nl-BE" sz="2400" dirty="0">
              <a:cs typeface="Arial" charset="0"/>
            </a:endParaRPr>
          </a:p>
          <a:p>
            <a:pPr>
              <a:buNone/>
              <a:defRPr/>
            </a:pPr>
            <a:endParaRPr lang="nl-BE" altLang="nl-BE" sz="2400" dirty="0">
              <a:cs typeface="Arial" charset="0"/>
            </a:endParaRPr>
          </a:p>
          <a:p>
            <a:pPr marL="457200" lvl="1" indent="0">
              <a:buFont typeface="Wingdings" pitchFamily="2" charset="2"/>
              <a:buNone/>
              <a:defRPr/>
            </a:pPr>
            <a:endParaRPr lang="nl-BE" altLang="nl-BE" sz="2000" dirty="0">
              <a:latin typeface="Arial" charset="0"/>
              <a:cs typeface="Arial" charset="0"/>
            </a:endParaRPr>
          </a:p>
          <a:p>
            <a:pPr lvl="1">
              <a:defRPr/>
            </a:pPr>
            <a:endParaRPr lang="nl-BE" altLang="nl-BE" sz="2000" dirty="0">
              <a:latin typeface="Arial" charset="0"/>
              <a:cs typeface="Arial" charset="0"/>
            </a:endParaRPr>
          </a:p>
          <a:p>
            <a:pPr lvl="1">
              <a:defRPr/>
            </a:pPr>
            <a:endParaRPr lang="nl-BE" altLang="nl-BE" sz="2400" dirty="0">
              <a:latin typeface="Arial" charset="0"/>
              <a:cs typeface="Arial" charset="0"/>
            </a:endParaRPr>
          </a:p>
          <a:p>
            <a:pPr marL="0" indent="0">
              <a:buFont typeface="Wingdings" pitchFamily="2" charset="2"/>
              <a:buNone/>
              <a:defRPr/>
            </a:pPr>
            <a:endParaRPr lang="nl-BE" altLang="nl-BE" sz="2800" dirty="0">
              <a:latin typeface="Arial" charset="0"/>
              <a:cs typeface="Arial" charset="0"/>
            </a:endParaRPr>
          </a:p>
        </p:txBody>
      </p:sp>
    </p:spTree>
    <p:extLst>
      <p:ext uri="{BB962C8B-B14F-4D97-AF65-F5344CB8AC3E}">
        <p14:creationId xmlns:p14="http://schemas.microsoft.com/office/powerpoint/2010/main" val="1704655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p:txBody>
          <a:bodyPr/>
          <a:lstStyle/>
          <a:p>
            <a:r>
              <a:rPr lang="nl-BE" altLang="nl-BE" dirty="0"/>
              <a:t>Oproep IDA - opvolging  </a:t>
            </a:r>
            <a:br>
              <a:rPr lang="nl-BE" altLang="nl-BE" dirty="0"/>
            </a:br>
            <a:endParaRPr lang="nl-BE" altLang="nl-BE" sz="2800" dirty="0"/>
          </a:p>
        </p:txBody>
      </p:sp>
      <p:sp>
        <p:nvSpPr>
          <p:cNvPr id="20483" name="Tijdelijke aanduiding voor inhoud 2"/>
          <p:cNvSpPr>
            <a:spLocks noGrp="1"/>
          </p:cNvSpPr>
          <p:nvPr>
            <p:ph sz="half" idx="1"/>
          </p:nvPr>
        </p:nvSpPr>
        <p:spPr>
          <a:xfrm>
            <a:off x="1296000" y="1673462"/>
            <a:ext cx="7416000" cy="3672000"/>
          </a:xfrm>
        </p:spPr>
        <p:txBody>
          <a:bodyPr/>
          <a:lstStyle/>
          <a:p>
            <a:pPr>
              <a:buNone/>
            </a:pPr>
            <a:endParaRPr lang="nl-BE" altLang="nl-BE" sz="2100" dirty="0"/>
          </a:p>
          <a:p>
            <a:r>
              <a:rPr lang="nl-BE" altLang="nl-BE" sz="2100" dirty="0"/>
              <a:t>Startmeeting na goedkeuring project: </a:t>
            </a:r>
            <a:r>
              <a:rPr lang="nl-BE" altLang="nl-BE" sz="2100" dirty="0">
                <a:solidFill>
                  <a:srgbClr val="9B9B9B"/>
                </a:solidFill>
              </a:rPr>
              <a:t>april 2020</a:t>
            </a:r>
            <a:endParaRPr lang="nl-BE" altLang="nl-BE" sz="2100" dirty="0"/>
          </a:p>
          <a:p>
            <a:r>
              <a:rPr lang="nl-BE" altLang="nl-BE" sz="2100" dirty="0"/>
              <a:t>Opvolging door projectbeheerder: </a:t>
            </a:r>
            <a:r>
              <a:rPr lang="nl-BE" altLang="nl-BE" sz="2100" dirty="0">
                <a:solidFill>
                  <a:srgbClr val="9B9B9B"/>
                </a:solidFill>
              </a:rPr>
              <a:t>3-maandelijks doorheen projectduur</a:t>
            </a:r>
          </a:p>
          <a:p>
            <a:r>
              <a:rPr lang="nl-BE" altLang="nl-BE" sz="2100" dirty="0"/>
              <a:t>Voor het uitvoeren van de piloot: </a:t>
            </a:r>
            <a:r>
              <a:rPr lang="nl-BE" altLang="nl-BE" sz="2100" dirty="0">
                <a:solidFill>
                  <a:srgbClr val="9B9B9B"/>
                </a:solidFill>
              </a:rPr>
              <a:t>service blueprint, draaiboek en BMC voorleggen aan de projectbeheerder</a:t>
            </a:r>
          </a:p>
          <a:p>
            <a:r>
              <a:rPr lang="nl-BE" altLang="nl-BE" sz="2100" dirty="0"/>
              <a:t>Vanuit de evaluatiefunctie van ESF: </a:t>
            </a:r>
            <a:r>
              <a:rPr lang="nl-BE" altLang="nl-BE" sz="2100" dirty="0">
                <a:solidFill>
                  <a:srgbClr val="9B9B9B"/>
                </a:solidFill>
              </a:rPr>
              <a:t>ondersteuning bij opstellen evaluatieplan  impactevaluatie</a:t>
            </a:r>
          </a:p>
          <a:p>
            <a:pPr>
              <a:buNone/>
            </a:pPr>
            <a:endParaRPr lang="nl-BE" altLang="nl-BE" sz="2100" dirty="0">
              <a:solidFill>
                <a:srgbClr val="9B9B9B"/>
              </a:solidFill>
            </a:endParaRPr>
          </a:p>
          <a:p>
            <a:r>
              <a:rPr lang="nl-BE" altLang="nl-BE" sz="2100" dirty="0"/>
              <a:t>Individuele ondersteuning bij tools en methodieken: </a:t>
            </a:r>
            <a:r>
              <a:rPr lang="nl-BE" altLang="nl-BE" sz="2100" dirty="0">
                <a:solidFill>
                  <a:srgbClr val="9B9B9B"/>
                </a:solidFill>
              </a:rPr>
              <a:t>doorheen projectduur</a:t>
            </a:r>
          </a:p>
          <a:p>
            <a:pPr>
              <a:buNone/>
            </a:pPr>
            <a:endParaRPr lang="nl-BE" altLang="nl-BE" sz="2100" dirty="0"/>
          </a:p>
          <a:p>
            <a:endParaRPr lang="nl-BE" altLang="nl-BE" sz="2100" dirty="0">
              <a:solidFill>
                <a:srgbClr val="9B9B9B"/>
              </a:solidFill>
            </a:endParaRPr>
          </a:p>
          <a:p>
            <a:pPr>
              <a:buNone/>
            </a:pPr>
            <a:endParaRPr lang="nl-BE" altLang="nl-BE" sz="2100" dirty="0"/>
          </a:p>
          <a:p>
            <a:endParaRPr lang="nl-BE" altLang="nl-BE" dirty="0">
              <a:solidFill>
                <a:srgbClr val="9B9B9B"/>
              </a:solidFill>
            </a:endParaRPr>
          </a:p>
          <a:p>
            <a:pPr lvl="1"/>
            <a:endParaRPr lang="nl-BE" altLang="nl-BE" dirty="0"/>
          </a:p>
          <a:p>
            <a:endParaRPr lang="nl-BE" altLang="nl-BE" dirty="0"/>
          </a:p>
          <a:p>
            <a:endParaRPr lang="nl-BE" altLang="nl-BE" dirty="0"/>
          </a:p>
        </p:txBody>
      </p:sp>
    </p:spTree>
    <p:extLst>
      <p:ext uri="{BB962C8B-B14F-4D97-AF65-F5344CB8AC3E}">
        <p14:creationId xmlns:p14="http://schemas.microsoft.com/office/powerpoint/2010/main" val="854935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C64CD71-A47E-4EB2-958A-2B71C5BE99FC}"/>
              </a:ext>
            </a:extLst>
          </p:cNvPr>
          <p:cNvSpPr>
            <a:spLocks noGrp="1"/>
          </p:cNvSpPr>
          <p:nvPr>
            <p:ph type="ctrTitle"/>
          </p:nvPr>
        </p:nvSpPr>
        <p:spPr/>
        <p:txBody>
          <a:bodyPr/>
          <a:lstStyle/>
          <a:p>
            <a:pPr algn="ctr"/>
            <a:r>
              <a:rPr lang="nl-BE" sz="4800" dirty="0"/>
              <a:t>Promotor en partners, timing en subsidie</a:t>
            </a:r>
          </a:p>
        </p:txBody>
      </p:sp>
      <p:sp>
        <p:nvSpPr>
          <p:cNvPr id="5" name="Ondertitel 4">
            <a:extLst>
              <a:ext uri="{FF2B5EF4-FFF2-40B4-BE49-F238E27FC236}">
                <a16:creationId xmlns:a16="http://schemas.microsoft.com/office/drawing/2014/main" id="{FFF61007-1DA5-48EB-B87B-AEFB7A6A04CD}"/>
              </a:ext>
            </a:extLst>
          </p:cNvPr>
          <p:cNvSpPr>
            <a:spLocks noGrp="1"/>
          </p:cNvSpPr>
          <p:nvPr>
            <p:ph type="subTitle" idx="1"/>
          </p:nvPr>
        </p:nvSpPr>
        <p:spPr/>
        <p:txBody>
          <a:bodyPr/>
          <a:lstStyle/>
          <a:p>
            <a:endParaRPr lang="nl-BE"/>
          </a:p>
        </p:txBody>
      </p:sp>
    </p:spTree>
    <p:extLst>
      <p:ext uri="{BB962C8B-B14F-4D97-AF65-F5344CB8AC3E}">
        <p14:creationId xmlns:p14="http://schemas.microsoft.com/office/powerpoint/2010/main" val="3228971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a:xfrm>
            <a:off x="1295844" y="668325"/>
            <a:ext cx="7416000" cy="597787"/>
          </a:xfrm>
        </p:spPr>
        <p:txBody>
          <a:bodyPr/>
          <a:lstStyle/>
          <a:p>
            <a:r>
              <a:rPr lang="nl-BE" altLang="nl-BE" dirty="0"/>
              <a:t>Wie kan indienen?</a:t>
            </a:r>
          </a:p>
        </p:txBody>
      </p:sp>
      <p:sp>
        <p:nvSpPr>
          <p:cNvPr id="14339" name="Tijdelijke aanduiding voor inhoud 2"/>
          <p:cNvSpPr>
            <a:spLocks noGrp="1"/>
          </p:cNvSpPr>
          <p:nvPr>
            <p:ph sz="half" idx="1"/>
          </p:nvPr>
        </p:nvSpPr>
        <p:spPr>
          <a:xfrm>
            <a:off x="1295844" y="1593000"/>
            <a:ext cx="7416000" cy="3672000"/>
          </a:xfrm>
        </p:spPr>
        <p:txBody>
          <a:bodyPr/>
          <a:lstStyle/>
          <a:p>
            <a:r>
              <a:rPr lang="nl-NL" sz="2000" dirty="0"/>
              <a:t>Organisaties, ondernemingen of vakbonden kunnen een project indienen als zij aan een van volgende voorwaarden voldoen: </a:t>
            </a:r>
          </a:p>
          <a:p>
            <a:pPr lvl="1"/>
            <a:r>
              <a:rPr lang="nl-NL" sz="1800" dirty="0"/>
              <a:t>1° zij hebben hun zetel en werking in het Nederlandse taalgebied; </a:t>
            </a:r>
          </a:p>
          <a:p>
            <a:pPr lvl="1"/>
            <a:r>
              <a:rPr lang="nl-NL" sz="1800" dirty="0"/>
              <a:t>2° zij hebben hun zetel en werking op het grondgebied van het tweetalige gebied Brussel-Hoofdstad, en worden wegens hun activiteiten beschouwd als behorende tot de Vlaamse Gemeenschap.</a:t>
            </a:r>
          </a:p>
          <a:p>
            <a:pPr marL="288000" lvl="1" indent="0">
              <a:buNone/>
            </a:pPr>
            <a:r>
              <a:rPr lang="nl-NL" sz="1800" dirty="0"/>
              <a:t> </a:t>
            </a:r>
            <a:endParaRPr lang="nl-BE" altLang="nl-BE" sz="1800" dirty="0">
              <a:cs typeface="Arial" charset="0"/>
            </a:endParaRPr>
          </a:p>
          <a:p>
            <a:r>
              <a:rPr lang="nl-BE" sz="2000" dirty="0">
                <a:cs typeface="Arial" charset="0"/>
              </a:rPr>
              <a:t>Indien relevant voor het project, wordt samenwerking in partnerschap aangeraden. </a:t>
            </a:r>
          </a:p>
          <a:p>
            <a:pPr>
              <a:buNone/>
            </a:pPr>
            <a:endParaRPr lang="nl-BE" sz="2000" dirty="0">
              <a:cs typeface="Arial" charset="0"/>
            </a:endParaRPr>
          </a:p>
          <a:p>
            <a:r>
              <a:rPr lang="nl-BE" sz="2000" dirty="0"/>
              <a:t>Overheidsadministraties en – diensten op nationaal, regionaal of lokaal niveau kunnen niet deelnemen aan deze oproep indien de finale doelgroep het eigen personeel is.</a:t>
            </a:r>
          </a:p>
          <a:p>
            <a:pPr>
              <a:buNone/>
            </a:pPr>
            <a:endParaRPr lang="nl-BE" sz="2400" dirty="0">
              <a:cs typeface="Arial" charset="0"/>
            </a:endParaRPr>
          </a:p>
        </p:txBody>
      </p:sp>
    </p:spTree>
    <p:extLst>
      <p:ext uri="{BB962C8B-B14F-4D97-AF65-F5344CB8AC3E}">
        <p14:creationId xmlns:p14="http://schemas.microsoft.com/office/powerpoint/2010/main" val="535119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nl-BE" dirty="0"/>
              <a:t>Wie kan indienen?</a:t>
            </a:r>
            <a:br>
              <a:rPr lang="nl-BE" dirty="0"/>
            </a:br>
            <a:endParaRPr lang="nl-BE" sz="2800" dirty="0"/>
          </a:p>
        </p:txBody>
      </p:sp>
      <p:sp>
        <p:nvSpPr>
          <p:cNvPr id="3" name="Tijdelijke aanduiding voor inhoud 2"/>
          <p:cNvSpPr>
            <a:spLocks noGrp="1"/>
          </p:cNvSpPr>
          <p:nvPr>
            <p:ph sz="half" idx="1"/>
          </p:nvPr>
        </p:nvSpPr>
        <p:spPr>
          <a:xfrm>
            <a:off x="959668" y="1452744"/>
            <a:ext cx="7416000" cy="3672000"/>
          </a:xfrm>
        </p:spPr>
        <p:txBody>
          <a:bodyPr/>
          <a:lstStyle/>
          <a:p>
            <a:pPr lvl="1"/>
            <a:endParaRPr lang="nl-NL" altLang="nl-BE" dirty="0">
              <a:sym typeface="Wingdings" pitchFamily="2" charset="2"/>
            </a:endParaRPr>
          </a:p>
          <a:p>
            <a:r>
              <a:rPr lang="nl-NL" altLang="nl-BE" dirty="0">
                <a:sym typeface="Wingdings" pitchFamily="2" charset="2"/>
              </a:rPr>
              <a:t>Organisaties gevestigd in Vlaanderen en Brussel, indien werking gericht is op Vlaamse gemeenschap</a:t>
            </a:r>
          </a:p>
          <a:p>
            <a:pPr>
              <a:buNone/>
            </a:pPr>
            <a:endParaRPr lang="nl-NL" altLang="nl-BE" dirty="0">
              <a:sym typeface="Wingdings" pitchFamily="2" charset="2"/>
            </a:endParaRPr>
          </a:p>
          <a:p>
            <a:r>
              <a:rPr lang="nl-NL" altLang="nl-BE" dirty="0"/>
              <a:t>Promotor en partners moeten over </a:t>
            </a:r>
            <a:r>
              <a:rPr lang="nl-NL" altLang="nl-BE" b="1" dirty="0"/>
              <a:t>rechtspersoonlijkheid</a:t>
            </a:r>
            <a:r>
              <a:rPr lang="nl-NL" altLang="nl-BE" dirty="0"/>
              <a:t> beschikken </a:t>
            </a:r>
          </a:p>
          <a:p>
            <a:pPr>
              <a:buNone/>
            </a:pPr>
            <a:endParaRPr lang="nl-NL" altLang="nl-BE" dirty="0"/>
          </a:p>
          <a:p>
            <a:r>
              <a:rPr lang="nl-BE" altLang="nl-BE" dirty="0"/>
              <a:t>De promotor moet </a:t>
            </a:r>
            <a:r>
              <a:rPr lang="nl-BE" altLang="nl-BE" b="1" dirty="0"/>
              <a:t>voldoende</a:t>
            </a:r>
            <a:r>
              <a:rPr lang="nl-BE" altLang="nl-BE" dirty="0"/>
              <a:t> </a:t>
            </a:r>
            <a:r>
              <a:rPr lang="nl-BE" altLang="nl-BE" b="1" dirty="0"/>
              <a:t>kredietwaardig</a:t>
            </a:r>
            <a:r>
              <a:rPr lang="nl-BE" altLang="nl-BE" dirty="0"/>
              <a:t> zijn om het ingediende project te dragen</a:t>
            </a:r>
          </a:p>
          <a:p>
            <a:pPr lvl="1"/>
            <a:r>
              <a:rPr lang="nl-NL" altLang="nl-BE" dirty="0">
                <a:sym typeface="Wingdings" pitchFamily="2" charset="2"/>
              </a:rPr>
              <a:t>Deze check gebeurt via een koppeling met </a:t>
            </a:r>
            <a:r>
              <a:rPr lang="nl-NL" altLang="nl-BE" dirty="0" err="1">
                <a:sym typeface="Wingdings" pitchFamily="2" charset="2"/>
              </a:rPr>
              <a:t>Digiflow</a:t>
            </a:r>
            <a:r>
              <a:rPr lang="nl-NL" altLang="nl-BE" dirty="0">
                <a:sym typeface="Wingdings" pitchFamily="2" charset="2"/>
              </a:rPr>
              <a:t> van de federale overheid</a:t>
            </a:r>
          </a:p>
          <a:p>
            <a:pPr lvl="1"/>
            <a:endParaRPr lang="nl-NL" altLang="nl-BE" dirty="0">
              <a:sym typeface="Wingdings" pitchFamily="2" charset="2"/>
            </a:endParaRPr>
          </a:p>
          <a:p>
            <a:endParaRPr lang="nl-NL" altLang="nl-BE" dirty="0">
              <a:sym typeface="Wingdings" pitchFamily="2" charset="2"/>
            </a:endParaRPr>
          </a:p>
          <a:p>
            <a:pPr>
              <a:buNone/>
            </a:pPr>
            <a:endParaRPr lang="nl-BE" altLang="nl-BE" dirty="0">
              <a:sym typeface="Wingdings" pitchFamily="2" charset="2"/>
            </a:endParaRPr>
          </a:p>
          <a:p>
            <a:pPr lvl="1"/>
            <a:endParaRPr lang="nl-NL" altLang="nl-BE" dirty="0">
              <a:sym typeface="Wingdings" pitchFamily="2" charset="2"/>
            </a:endParaRPr>
          </a:p>
          <a:p>
            <a:endParaRPr lang="nl-BE" dirty="0"/>
          </a:p>
          <a:p>
            <a:pPr>
              <a:buNone/>
            </a:pPr>
            <a:r>
              <a:rPr lang="nl-NL" dirty="0">
                <a:sym typeface="Wingdings" pitchFamily="2" charset="2"/>
              </a:rPr>
              <a:t>	</a:t>
            </a:r>
            <a:endParaRPr lang="nl-NL" altLang="nl-BE" dirty="0">
              <a:sym typeface="Wingdings" pitchFamily="2" charset="2"/>
            </a:endParaRPr>
          </a:p>
          <a:p>
            <a:endParaRPr lang="nl-BE" dirty="0"/>
          </a:p>
        </p:txBody>
      </p:sp>
    </p:spTree>
    <p:extLst>
      <p:ext uri="{BB962C8B-B14F-4D97-AF65-F5344CB8AC3E}">
        <p14:creationId xmlns:p14="http://schemas.microsoft.com/office/powerpoint/2010/main" val="1972408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tLang="nl-BE" dirty="0"/>
              <a:t>Wie kan indienen?</a:t>
            </a:r>
            <a:br>
              <a:rPr lang="nl-BE" dirty="0"/>
            </a:br>
            <a:endParaRPr lang="nl-BE" sz="2800" dirty="0"/>
          </a:p>
        </p:txBody>
      </p:sp>
      <p:sp>
        <p:nvSpPr>
          <p:cNvPr id="3" name="Tijdelijke aanduiding voor inhoud 2"/>
          <p:cNvSpPr>
            <a:spLocks noGrp="1"/>
          </p:cNvSpPr>
          <p:nvPr>
            <p:ph sz="half" idx="1"/>
          </p:nvPr>
        </p:nvSpPr>
        <p:spPr>
          <a:xfrm>
            <a:off x="1296000" y="1915200"/>
            <a:ext cx="7721000" cy="3672000"/>
          </a:xfrm>
        </p:spPr>
        <p:txBody>
          <a:bodyPr/>
          <a:lstStyle/>
          <a:p>
            <a:r>
              <a:rPr lang="nl-BE" dirty="0"/>
              <a:t>De promotor moet aan het kwaliteits- en registratiemodel van dienstverleners binnen Werk en Sociale Economie voldoen</a:t>
            </a:r>
          </a:p>
          <a:p>
            <a:pPr>
              <a:buNone/>
            </a:pPr>
            <a:endParaRPr lang="nl-BE" dirty="0"/>
          </a:p>
          <a:p>
            <a:pPr lvl="1"/>
            <a:r>
              <a:rPr lang="nl-BE" sz="2000" dirty="0">
                <a:sym typeface="Wingdings" pitchFamily="2" charset="2"/>
              </a:rPr>
              <a:t>Kan aangetoond worden via een </a:t>
            </a:r>
            <a:r>
              <a:rPr lang="nl-BE" sz="2000" dirty="0">
                <a:sym typeface="Wingdings" pitchFamily="2" charset="2"/>
                <a:hlinkClick r:id="rId3"/>
              </a:rPr>
              <a:t>privélabel of door een kwaliteitssysteem van een ander beleidsdomein</a:t>
            </a:r>
            <a:endParaRPr lang="nl-BE" sz="2000" dirty="0">
              <a:sym typeface="Wingdings" pitchFamily="2" charset="2"/>
            </a:endParaRPr>
          </a:p>
          <a:p>
            <a:pPr lvl="1"/>
            <a:r>
              <a:rPr lang="nl-BE" sz="2000" dirty="0">
                <a:sym typeface="Wingdings" pitchFamily="2" charset="2"/>
              </a:rPr>
              <a:t>Indien niets van bovenstaande: WSE standaard</a:t>
            </a:r>
          </a:p>
          <a:p>
            <a:pPr lvl="1"/>
            <a:r>
              <a:rPr lang="nl-BE" sz="2000" dirty="0">
                <a:sym typeface="Wingdings" pitchFamily="2" charset="2"/>
              </a:rPr>
              <a:t>Minimaal moet een aanvraag tot registratie gebeurd zijn </a:t>
            </a:r>
            <a:r>
              <a:rPr lang="nl-NL" sz="2000" dirty="0">
                <a:sym typeface="Wingdings" pitchFamily="2" charset="2"/>
              </a:rPr>
              <a:t>via het </a:t>
            </a:r>
            <a:r>
              <a:rPr lang="nl-NL" sz="2000" dirty="0">
                <a:sym typeface="Wingdings" pitchFamily="2" charset="2"/>
                <a:hlinkClick r:id="rId4"/>
              </a:rPr>
              <a:t>WSE-loket</a:t>
            </a:r>
            <a:endParaRPr lang="nl-NL" sz="2000" dirty="0">
              <a:sym typeface="Wingdings" pitchFamily="2" charset="2"/>
            </a:endParaRPr>
          </a:p>
          <a:p>
            <a:pPr marL="288000" lvl="1" indent="0">
              <a:buNone/>
            </a:pPr>
            <a:endParaRPr lang="nl-NL" sz="1800" dirty="0">
              <a:sym typeface="Wingdings" pitchFamily="2" charset="2"/>
            </a:endParaRPr>
          </a:p>
          <a:p>
            <a:pPr marL="288000" lvl="1" indent="0">
              <a:buNone/>
            </a:pPr>
            <a:r>
              <a:rPr lang="nl-NL" sz="2000" dirty="0">
                <a:sym typeface="Wingdings" pitchFamily="2" charset="2"/>
              </a:rPr>
              <a:t>    	</a:t>
            </a:r>
            <a:endParaRPr lang="nl-NL" altLang="nl-BE" sz="2000" dirty="0">
              <a:sym typeface="Wingdings" pitchFamily="2" charset="2"/>
            </a:endParaRPr>
          </a:p>
          <a:p>
            <a:endParaRPr lang="nl-BE" dirty="0"/>
          </a:p>
        </p:txBody>
      </p:sp>
    </p:spTree>
    <p:extLst>
      <p:ext uri="{BB962C8B-B14F-4D97-AF65-F5344CB8AC3E}">
        <p14:creationId xmlns:p14="http://schemas.microsoft.com/office/powerpoint/2010/main" val="1839019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r>
              <a:rPr lang="nl-BE" altLang="nl-BE" sz="3600" b="1" dirty="0"/>
              <a:t>Wanneer?</a:t>
            </a:r>
          </a:p>
        </p:txBody>
      </p:sp>
      <p:sp>
        <p:nvSpPr>
          <p:cNvPr id="3" name="Tijdelijke aanduiding voor inhoud 2"/>
          <p:cNvSpPr>
            <a:spLocks noGrp="1"/>
          </p:cNvSpPr>
          <p:nvPr>
            <p:ph sz="half" idx="1"/>
          </p:nvPr>
        </p:nvSpPr>
        <p:spPr>
          <a:xfrm>
            <a:off x="1296000" y="1479093"/>
            <a:ext cx="7416000" cy="3672000"/>
          </a:xfrm>
        </p:spPr>
        <p:txBody>
          <a:bodyPr/>
          <a:lstStyle/>
          <a:p>
            <a:r>
              <a:rPr lang="nl-BE" sz="2000" dirty="0"/>
              <a:t>Openstelling oproep: vanaf 1 september 2019 met als uiterste indieningsdatum </a:t>
            </a:r>
            <a:r>
              <a:rPr lang="nl-BE" sz="2000" b="1" dirty="0"/>
              <a:t>20 december 2019 (middernacht)</a:t>
            </a:r>
          </a:p>
          <a:p>
            <a:endParaRPr lang="nl-BE" sz="2000" b="1" dirty="0"/>
          </a:p>
          <a:p>
            <a:r>
              <a:rPr lang="nl-BE" sz="2000" dirty="0"/>
              <a:t>Bekenmaking beslissing: eind maart 2020</a:t>
            </a:r>
          </a:p>
          <a:p>
            <a:endParaRPr lang="nl-BE" sz="2000" dirty="0"/>
          </a:p>
          <a:p>
            <a:r>
              <a:rPr lang="nl-BE" sz="2000" dirty="0"/>
              <a:t>Goedgekeurde projecten gaan van start op 1 april 2020</a:t>
            </a:r>
          </a:p>
          <a:p>
            <a:endParaRPr lang="nl-BE" sz="2000" dirty="0"/>
          </a:p>
          <a:p>
            <a:r>
              <a:rPr lang="nl-BE" sz="2000" dirty="0"/>
              <a:t>Looptijd: </a:t>
            </a:r>
            <a:r>
              <a:rPr lang="nl-BE" sz="2000" dirty="0">
                <a:solidFill>
                  <a:schemeClr val="bg1">
                    <a:lumMod val="50000"/>
                  </a:schemeClr>
                </a:solidFill>
              </a:rPr>
              <a:t>eens looptijd bepaald, geen verlenging van het project meer mogelijk!</a:t>
            </a:r>
          </a:p>
          <a:p>
            <a:pPr lvl="1"/>
            <a:r>
              <a:rPr lang="nl-BE" sz="2000" dirty="0">
                <a:solidFill>
                  <a:schemeClr val="tx1"/>
                </a:solidFill>
              </a:rPr>
              <a:t>Oproep 470 (IDE): 32 maanden</a:t>
            </a:r>
          </a:p>
          <a:p>
            <a:pPr lvl="2"/>
            <a:r>
              <a:rPr lang="nl-BE" sz="1800" dirty="0">
                <a:solidFill>
                  <a:schemeClr val="bg1">
                    <a:lumMod val="50000"/>
                  </a:schemeClr>
                </a:solidFill>
              </a:rPr>
              <a:t>Fase 1: 9 maanden</a:t>
            </a:r>
          </a:p>
          <a:p>
            <a:pPr lvl="2"/>
            <a:r>
              <a:rPr lang="nl-BE" altLang="nl-BE" sz="1800" dirty="0">
                <a:solidFill>
                  <a:schemeClr val="bg1">
                    <a:lumMod val="50000"/>
                  </a:schemeClr>
                </a:solidFill>
              </a:rPr>
              <a:t>Fase 2: 23 maanden </a:t>
            </a:r>
          </a:p>
          <a:p>
            <a:pPr lvl="1"/>
            <a:r>
              <a:rPr lang="nl-BE" sz="2000" dirty="0">
                <a:solidFill>
                  <a:schemeClr val="tx1"/>
                </a:solidFill>
              </a:rPr>
              <a:t>Oproep 471 (IDA): 24 maanden </a:t>
            </a:r>
            <a:endParaRPr lang="nl-BE" dirty="0"/>
          </a:p>
          <a:p>
            <a:endParaRPr lang="nl-BE" dirty="0"/>
          </a:p>
        </p:txBody>
      </p:sp>
    </p:spTree>
    <p:extLst>
      <p:ext uri="{BB962C8B-B14F-4D97-AF65-F5344CB8AC3E}">
        <p14:creationId xmlns:p14="http://schemas.microsoft.com/office/powerpoint/2010/main" val="565709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a:xfrm>
            <a:off x="1296000" y="800140"/>
            <a:ext cx="7416000" cy="1116000"/>
          </a:xfrm>
        </p:spPr>
        <p:txBody>
          <a:bodyPr/>
          <a:lstStyle/>
          <a:p>
            <a:r>
              <a:rPr lang="nl-BE" altLang="nl-BE" dirty="0"/>
              <a:t>Subsidie</a:t>
            </a:r>
            <a:br>
              <a:rPr lang="nl-BE" altLang="nl-BE" dirty="0"/>
            </a:br>
            <a:endParaRPr lang="nl-BE" altLang="nl-BE" sz="2800" dirty="0"/>
          </a:p>
        </p:txBody>
      </p:sp>
      <p:sp>
        <p:nvSpPr>
          <p:cNvPr id="21507" name="Tijdelijke aanduiding voor inhoud 2"/>
          <p:cNvSpPr>
            <a:spLocks noGrp="1"/>
          </p:cNvSpPr>
          <p:nvPr>
            <p:ph idx="1"/>
          </p:nvPr>
        </p:nvSpPr>
        <p:spPr/>
        <p:txBody>
          <a:bodyPr/>
          <a:lstStyle/>
          <a:p>
            <a:pPr lvl="1"/>
            <a:r>
              <a:rPr lang="nl-BE" altLang="nl-BE" dirty="0"/>
              <a:t>Oproepbudget van 10.000.000 euro voor IDE en IDA samen </a:t>
            </a:r>
          </a:p>
          <a:p>
            <a:pPr lvl="2"/>
            <a:r>
              <a:rPr lang="nl-BE" altLang="nl-BE" dirty="0"/>
              <a:t>5.000.000 euro ESF-middelen (50%)</a:t>
            </a:r>
          </a:p>
          <a:p>
            <a:pPr lvl="2"/>
            <a:r>
              <a:rPr lang="nl-BE" altLang="nl-BE" dirty="0"/>
              <a:t>5.000.000 euro Vlaamse subsidiemiddelen (50%)</a:t>
            </a:r>
          </a:p>
          <a:p>
            <a:pPr lvl="2"/>
            <a:endParaRPr lang="nl-BE" altLang="nl-BE" dirty="0"/>
          </a:p>
          <a:p>
            <a:pPr lvl="1"/>
            <a:r>
              <a:rPr lang="nl-BE" altLang="nl-BE" dirty="0"/>
              <a:t>Maximale subsidie van 300.000 euro voor een project binnen oproep 470 (IDE): </a:t>
            </a:r>
          </a:p>
          <a:p>
            <a:pPr lvl="2"/>
            <a:r>
              <a:rPr lang="nl-BE" altLang="nl-BE" dirty="0"/>
              <a:t>Fase 1 =&gt; maximaal 70.000 euro</a:t>
            </a:r>
          </a:p>
          <a:p>
            <a:pPr lvl="3">
              <a:buFont typeface="Arial" panose="020B0604020202020204" pitchFamily="34" charset="0"/>
              <a:buChar char="•"/>
            </a:pPr>
            <a:r>
              <a:rPr lang="nl-BE" altLang="nl-BE" sz="1800" dirty="0">
                <a:solidFill>
                  <a:schemeClr val="bg1">
                    <a:lumMod val="50000"/>
                  </a:schemeClr>
                </a:solidFill>
              </a:rPr>
              <a:t>Maximaal 35.000 euro ESF (50%)</a:t>
            </a:r>
          </a:p>
          <a:p>
            <a:pPr lvl="3">
              <a:buFont typeface="Arial" panose="020B0604020202020204" pitchFamily="34" charset="0"/>
              <a:buChar char="•"/>
            </a:pPr>
            <a:r>
              <a:rPr lang="nl-BE" altLang="nl-BE" sz="1800" dirty="0">
                <a:solidFill>
                  <a:schemeClr val="bg1">
                    <a:lumMod val="50000"/>
                  </a:schemeClr>
                </a:solidFill>
              </a:rPr>
              <a:t>Maximaal 35.000 euro VCF (50%)</a:t>
            </a:r>
          </a:p>
          <a:p>
            <a:pPr lvl="2"/>
            <a:r>
              <a:rPr lang="nl-BE" altLang="nl-BE" dirty="0"/>
              <a:t>Fase 2 =&gt; maximaal 230.000 euro </a:t>
            </a:r>
          </a:p>
          <a:p>
            <a:pPr lvl="3">
              <a:buFont typeface="Arial" panose="020B0604020202020204" pitchFamily="34" charset="0"/>
              <a:buChar char="•"/>
            </a:pPr>
            <a:r>
              <a:rPr lang="nl-BE" altLang="nl-BE" sz="1800" dirty="0">
                <a:solidFill>
                  <a:schemeClr val="bg1">
                    <a:lumMod val="50000"/>
                  </a:schemeClr>
                </a:solidFill>
              </a:rPr>
              <a:t>Maximaal 115.000 euro ESF (50%)</a:t>
            </a:r>
          </a:p>
          <a:p>
            <a:pPr lvl="3">
              <a:buFont typeface="Arial" panose="020B0604020202020204" pitchFamily="34" charset="0"/>
              <a:buChar char="•"/>
            </a:pPr>
            <a:r>
              <a:rPr lang="nl-BE" altLang="nl-BE" sz="1800" dirty="0">
                <a:solidFill>
                  <a:schemeClr val="bg1">
                    <a:lumMod val="50000"/>
                  </a:schemeClr>
                </a:solidFill>
              </a:rPr>
              <a:t>Maximaal 115.000 euro VCF (50%)</a:t>
            </a:r>
          </a:p>
          <a:p>
            <a:pPr marL="576000" lvl="2" indent="0">
              <a:buNone/>
            </a:pPr>
            <a:endParaRPr lang="nl-BE" altLang="nl-BE" dirty="0"/>
          </a:p>
          <a:p>
            <a:pPr marL="288000" lvl="1" indent="0">
              <a:buNone/>
            </a:pPr>
            <a:endParaRPr lang="nl-BE" altLang="nl-BE" dirty="0"/>
          </a:p>
          <a:p>
            <a:pPr lvl="1"/>
            <a:endParaRPr lang="nl-BE" altLang="nl-BE" dirty="0"/>
          </a:p>
        </p:txBody>
      </p:sp>
    </p:spTree>
    <p:extLst>
      <p:ext uri="{BB962C8B-B14F-4D97-AF65-F5344CB8AC3E}">
        <p14:creationId xmlns:p14="http://schemas.microsoft.com/office/powerpoint/2010/main" val="248750834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p:txBody>
          <a:bodyPr/>
          <a:lstStyle/>
          <a:p>
            <a:r>
              <a:rPr lang="nl-BE" altLang="nl-BE" dirty="0"/>
              <a:t>Subsidie</a:t>
            </a:r>
            <a:endParaRPr lang="nl-BE" altLang="nl-BE" sz="2800" dirty="0"/>
          </a:p>
        </p:txBody>
      </p:sp>
      <p:sp>
        <p:nvSpPr>
          <p:cNvPr id="21507" name="Tijdelijke aanduiding voor inhoud 2"/>
          <p:cNvSpPr>
            <a:spLocks noGrp="1"/>
          </p:cNvSpPr>
          <p:nvPr>
            <p:ph idx="1"/>
          </p:nvPr>
        </p:nvSpPr>
        <p:spPr/>
        <p:txBody>
          <a:bodyPr/>
          <a:lstStyle/>
          <a:p>
            <a:pPr lvl="1"/>
            <a:r>
              <a:rPr lang="nl-BE" altLang="nl-BE" dirty="0"/>
              <a:t>Maximale subsidie van 240.000 euro voor een project binnen oproep 471 (IDA):</a:t>
            </a:r>
          </a:p>
          <a:p>
            <a:pPr lvl="2"/>
            <a:r>
              <a:rPr lang="nl-BE" altLang="nl-BE" dirty="0"/>
              <a:t>Maximaal 120.000 euro ESF (50%)</a:t>
            </a:r>
          </a:p>
          <a:p>
            <a:pPr lvl="2"/>
            <a:r>
              <a:rPr lang="nl-BE" altLang="nl-BE" dirty="0"/>
              <a:t>Maximaal 120.000 euro VCF (50%)</a:t>
            </a:r>
          </a:p>
          <a:p>
            <a:pPr marL="576000" lvl="2" indent="0">
              <a:buNone/>
            </a:pPr>
            <a:endParaRPr lang="nl-BE" altLang="nl-BE" dirty="0"/>
          </a:p>
          <a:p>
            <a:pPr lvl="1"/>
            <a:r>
              <a:rPr lang="nl-BE" altLang="nl-BE" dirty="0"/>
              <a:t>Voorschotten:</a:t>
            </a:r>
          </a:p>
          <a:p>
            <a:pPr marL="576000" lvl="2" indent="0">
              <a:buNone/>
            </a:pPr>
            <a:r>
              <a:rPr lang="nl-BE" altLang="nl-BE" dirty="0"/>
              <a:t>Oproep 470 (IDE):</a:t>
            </a:r>
          </a:p>
          <a:p>
            <a:pPr lvl="2"/>
            <a:r>
              <a:rPr lang="nl-BE" altLang="nl-BE" sz="1800" dirty="0">
                <a:solidFill>
                  <a:schemeClr val="bg1">
                    <a:lumMod val="50000"/>
                  </a:schemeClr>
                </a:solidFill>
              </a:rPr>
              <a:t>70% van de toegewezen middelen uit het Vlaams cofinancieringsfonds voor fase 1</a:t>
            </a:r>
          </a:p>
          <a:p>
            <a:pPr lvl="2"/>
            <a:r>
              <a:rPr lang="nl-BE" altLang="nl-BE" sz="1800" dirty="0">
                <a:solidFill>
                  <a:schemeClr val="bg1">
                    <a:lumMod val="50000"/>
                  </a:schemeClr>
                </a:solidFill>
              </a:rPr>
              <a:t>70% van de toegewezen middelen uit het Vlaams cofinancieringsfonds versleuteld per kalenderjaar voor fase 2</a:t>
            </a:r>
          </a:p>
          <a:p>
            <a:pPr marL="576000" lvl="2" indent="0">
              <a:buNone/>
            </a:pPr>
            <a:r>
              <a:rPr lang="nl-BE" altLang="nl-BE" dirty="0"/>
              <a:t>Oproep 471 (IDA):</a:t>
            </a:r>
          </a:p>
          <a:p>
            <a:pPr lvl="2"/>
            <a:r>
              <a:rPr lang="nl-BE" altLang="nl-BE" sz="1800" dirty="0">
                <a:solidFill>
                  <a:schemeClr val="bg1">
                    <a:lumMod val="50000"/>
                  </a:schemeClr>
                </a:solidFill>
              </a:rPr>
              <a:t>70% van de toegewezen middelen uit het Vlaams cofinancieringsfonds versleuteld per kalenderjaar</a:t>
            </a:r>
          </a:p>
          <a:p>
            <a:pPr marL="576000" lvl="2" indent="0">
              <a:buNone/>
            </a:pPr>
            <a:endParaRPr lang="nl-BE" altLang="nl-BE" dirty="0"/>
          </a:p>
          <a:p>
            <a:pPr lvl="1"/>
            <a:endParaRPr lang="nl-BE" altLang="nl-BE" dirty="0"/>
          </a:p>
        </p:txBody>
      </p:sp>
    </p:spTree>
    <p:extLst>
      <p:ext uri="{BB962C8B-B14F-4D97-AF65-F5344CB8AC3E}">
        <p14:creationId xmlns:p14="http://schemas.microsoft.com/office/powerpoint/2010/main" val="264902081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r>
              <a:rPr lang="nl-BE" altLang="nl-BE" dirty="0">
                <a:cs typeface="Arial" charset="0"/>
              </a:rPr>
              <a:t>Agenda</a:t>
            </a:r>
            <a:endParaRPr lang="nl-BE" altLang="nl-BE" dirty="0">
              <a:latin typeface="Arial" charset="0"/>
              <a:cs typeface="Arial" charset="0"/>
            </a:endParaRPr>
          </a:p>
        </p:txBody>
      </p:sp>
      <p:sp>
        <p:nvSpPr>
          <p:cNvPr id="3075" name="Tijdelijke aanduiding voor inhoud 2"/>
          <p:cNvSpPr>
            <a:spLocks noGrp="1"/>
          </p:cNvSpPr>
          <p:nvPr>
            <p:ph sz="half" idx="1"/>
          </p:nvPr>
        </p:nvSpPr>
        <p:spPr>
          <a:xfrm>
            <a:off x="1296000" y="1535200"/>
            <a:ext cx="7416000" cy="3672000"/>
          </a:xfrm>
        </p:spPr>
        <p:txBody>
          <a:bodyPr/>
          <a:lstStyle/>
          <a:p>
            <a:pPr marL="0" indent="0"/>
            <a:r>
              <a:rPr lang="nl-BE" altLang="nl-BE" dirty="0">
                <a:latin typeface="FlandersArtSans-Regular" panose="00000500000000000000" pitchFamily="2" charset="0"/>
              </a:rPr>
              <a:t>Wat is ESF?</a:t>
            </a:r>
          </a:p>
          <a:p>
            <a:pPr marL="0" indent="0"/>
            <a:r>
              <a:rPr lang="nl-BE" altLang="nl-BE" dirty="0">
                <a:latin typeface="FlandersArtSans-Regular" panose="00000500000000000000" pitchFamily="2" charset="0"/>
              </a:rPr>
              <a:t>Een ESF project</a:t>
            </a:r>
          </a:p>
          <a:p>
            <a:pPr marL="0" indent="0"/>
            <a:r>
              <a:rPr lang="nl-BE" altLang="nl-BE" dirty="0">
                <a:latin typeface="FlandersArtSans-Regular" panose="00000500000000000000" pitchFamily="2" charset="0"/>
              </a:rPr>
              <a:t>Oproep 470 Innovatie door exploratie (IDE)</a:t>
            </a:r>
          </a:p>
          <a:p>
            <a:pPr lvl="1" indent="0"/>
            <a:r>
              <a:rPr lang="nl-BE" altLang="nl-BE" dirty="0"/>
              <a:t>Inhoudelijke toelichting</a:t>
            </a:r>
          </a:p>
          <a:p>
            <a:pPr marL="0" indent="0"/>
            <a:r>
              <a:rPr lang="nl-BE" altLang="nl-BE" dirty="0">
                <a:latin typeface="FlandersArtSans-Regular" panose="00000500000000000000" pitchFamily="2" charset="0"/>
              </a:rPr>
              <a:t>Oproep </a:t>
            </a:r>
            <a:r>
              <a:rPr lang="nl-BE" altLang="nl-BE" dirty="0"/>
              <a:t>471</a:t>
            </a:r>
            <a:r>
              <a:rPr lang="nl-BE" altLang="nl-BE" dirty="0">
                <a:latin typeface="FlandersArtSans-Regular" panose="00000500000000000000" pitchFamily="2" charset="0"/>
              </a:rPr>
              <a:t> Innovatie door adaptatie (IDA)</a:t>
            </a:r>
          </a:p>
          <a:p>
            <a:pPr lvl="1" indent="0"/>
            <a:r>
              <a:rPr lang="nl-BE" altLang="nl-BE" dirty="0"/>
              <a:t>Inhoudelijk toelichting</a:t>
            </a:r>
          </a:p>
          <a:p>
            <a:r>
              <a:rPr lang="nl-BE" altLang="nl-BE" dirty="0">
                <a:latin typeface="FlandersArtSans-Regular" panose="00000500000000000000" pitchFamily="2" charset="0"/>
              </a:rPr>
              <a:t>Promotor, partners, timing en subsidie</a:t>
            </a:r>
          </a:p>
          <a:p>
            <a:r>
              <a:rPr lang="nl-BE" altLang="nl-BE" dirty="0">
                <a:latin typeface="FlandersArtSans-Regular" panose="00000500000000000000" pitchFamily="2" charset="0"/>
              </a:rPr>
              <a:t>Opmaak projectvoorstel</a:t>
            </a:r>
          </a:p>
          <a:p>
            <a:r>
              <a:rPr lang="nl-BE" altLang="nl-BE" dirty="0">
                <a:latin typeface="FlandersArtSans-Regular" panose="00000500000000000000" pitchFamily="2" charset="0"/>
              </a:rPr>
              <a:t>Kostenrubrieken, tijdsregistratie, overheidsopdrachten en </a:t>
            </a:r>
            <a:r>
              <a:rPr lang="nl-BE" altLang="nl-BE" dirty="0"/>
              <a:t>staatssteun</a:t>
            </a:r>
          </a:p>
          <a:p>
            <a:pPr>
              <a:buNone/>
            </a:pPr>
            <a:endParaRPr lang="nl-BE" altLang="nl-BE" dirty="0">
              <a:solidFill>
                <a:srgbClr val="373636"/>
              </a:solidFill>
              <a:latin typeface="FlandersArtSans-Regular"/>
            </a:endParaRPr>
          </a:p>
          <a:p>
            <a:r>
              <a:rPr lang="nl-BE" altLang="nl-BE" dirty="0">
                <a:latin typeface="FlandersArtSans-Regular" panose="00000500000000000000" pitchFamily="2" charset="0"/>
              </a:rPr>
              <a:t>Vragenronde</a:t>
            </a:r>
          </a:p>
          <a:p>
            <a:pPr marL="514350" indent="-514350">
              <a:buFont typeface="Palatino" pitchFamily="18" charset="0"/>
              <a:buAutoNum type="arabicPeriod"/>
            </a:pPr>
            <a:endParaRPr lang="nl-BE" altLang="nl-BE" sz="2800" dirty="0">
              <a:latin typeface="Arial" charset="0"/>
              <a:cs typeface="Arial" charset="0"/>
            </a:endParaRPr>
          </a:p>
        </p:txBody>
      </p:sp>
    </p:spTree>
    <p:extLst>
      <p:ext uri="{BB962C8B-B14F-4D97-AF65-F5344CB8AC3E}">
        <p14:creationId xmlns:p14="http://schemas.microsoft.com/office/powerpoint/2010/main" val="809543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nl-BE" altLang="nl-BE" sz="3600" dirty="0"/>
              <a:t>Hoe indienen? </a:t>
            </a:r>
          </a:p>
        </p:txBody>
      </p:sp>
      <p:sp>
        <p:nvSpPr>
          <p:cNvPr id="3" name="Tijdelijke aanduiding voor inhoud 2"/>
          <p:cNvSpPr>
            <a:spLocks noGrp="1"/>
          </p:cNvSpPr>
          <p:nvPr>
            <p:ph sz="half" idx="1"/>
          </p:nvPr>
        </p:nvSpPr>
        <p:spPr>
          <a:xfrm>
            <a:off x="1296000" y="4537466"/>
            <a:ext cx="7416000" cy="492686"/>
          </a:xfrm>
        </p:spPr>
        <p:txBody>
          <a:bodyPr/>
          <a:lstStyle/>
          <a:p>
            <a:pPr>
              <a:buNone/>
            </a:pPr>
            <a:r>
              <a:rPr lang="nl-NL" dirty="0"/>
              <a:t>Online via de ESF-applicatie </a:t>
            </a:r>
          </a:p>
          <a:p>
            <a:pPr lvl="1"/>
            <a:r>
              <a:rPr lang="nl-NL" sz="1800" dirty="0">
                <a:hlinkClick r:id="rId3"/>
              </a:rPr>
              <a:t>https://esf.vlaanderen.be/esf/</a:t>
            </a:r>
            <a:r>
              <a:rPr lang="nl-NL" sz="1800" dirty="0"/>
              <a:t> </a:t>
            </a:r>
            <a:endParaRPr lang="nl-BE" dirty="0"/>
          </a:p>
        </p:txBody>
      </p:sp>
      <p:pic>
        <p:nvPicPr>
          <p:cNvPr id="2" name="Afbeelding 1"/>
          <p:cNvPicPr>
            <a:picLocks noChangeAspect="1"/>
          </p:cNvPicPr>
          <p:nvPr/>
        </p:nvPicPr>
        <p:blipFill>
          <a:blip r:embed="rId4"/>
          <a:stretch>
            <a:fillRect/>
          </a:stretch>
        </p:blipFill>
        <p:spPr>
          <a:xfrm>
            <a:off x="303965" y="1754823"/>
            <a:ext cx="8408035" cy="2554958"/>
          </a:xfrm>
          <a:prstGeom prst="rect">
            <a:avLst/>
          </a:prstGeom>
        </p:spPr>
      </p:pic>
    </p:spTree>
    <p:extLst>
      <p:ext uri="{BB962C8B-B14F-4D97-AF65-F5344CB8AC3E}">
        <p14:creationId xmlns:p14="http://schemas.microsoft.com/office/powerpoint/2010/main" val="1231618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15"/>
          <p:cNvSpPr>
            <a:spLocks noGrp="1"/>
          </p:cNvSpPr>
          <p:nvPr>
            <p:ph type="ctrTitle"/>
          </p:nvPr>
        </p:nvSpPr>
        <p:spPr>
          <a:xfrm>
            <a:off x="1296000" y="2133600"/>
            <a:ext cx="7416000" cy="2021840"/>
          </a:xfrm>
        </p:spPr>
        <p:txBody>
          <a:bodyPr/>
          <a:lstStyle/>
          <a:p>
            <a:pPr algn="ctr"/>
            <a:r>
              <a:rPr lang="nl-BE" sz="4600" dirty="0"/>
              <a:t>Opmaak projectvoorstel</a:t>
            </a:r>
            <a:br>
              <a:rPr lang="nl-BE" sz="4800" dirty="0"/>
            </a:br>
            <a:endParaRPr lang="nl-BE" sz="4800" dirty="0"/>
          </a:p>
        </p:txBody>
      </p:sp>
      <p:sp>
        <p:nvSpPr>
          <p:cNvPr id="3" name="Ondertitel 2"/>
          <p:cNvSpPr>
            <a:spLocks noGrp="1"/>
          </p:cNvSpPr>
          <p:nvPr>
            <p:ph type="subTitle" idx="1"/>
          </p:nvPr>
        </p:nvSpPr>
        <p:spPr/>
        <p:txBody>
          <a:bodyPr/>
          <a:lstStyle/>
          <a:p>
            <a:endParaRPr lang="nl-BE" dirty="0"/>
          </a:p>
        </p:txBody>
      </p:sp>
    </p:spTree>
    <p:extLst>
      <p:ext uri="{BB962C8B-B14F-4D97-AF65-F5344CB8AC3E}">
        <p14:creationId xmlns:p14="http://schemas.microsoft.com/office/powerpoint/2010/main" val="3210103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a:xfrm>
            <a:off x="1296000" y="756000"/>
            <a:ext cx="7416000" cy="562161"/>
          </a:xfrm>
        </p:spPr>
        <p:txBody>
          <a:bodyPr/>
          <a:lstStyle/>
          <a:p>
            <a:r>
              <a:rPr lang="nl-BE" altLang="nl-BE" dirty="0"/>
              <a:t>Opmaak projectvoorstel </a:t>
            </a:r>
          </a:p>
        </p:txBody>
      </p:sp>
      <p:sp>
        <p:nvSpPr>
          <p:cNvPr id="4" name="Tijdelijke aanduiding voor inhoud 2"/>
          <p:cNvSpPr txBox="1">
            <a:spLocks/>
          </p:cNvSpPr>
          <p:nvPr/>
        </p:nvSpPr>
        <p:spPr>
          <a:xfrm>
            <a:off x="1295844" y="1428560"/>
            <a:ext cx="7416000" cy="3672000"/>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FlandersArtSans-Regular" panose="00000500000000000000" pitchFamily="2" charset="0"/>
                <a:ea typeface="+mn-ea"/>
                <a:cs typeface="+mn-cs"/>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dirty="0"/>
          </a:p>
          <a:p>
            <a:r>
              <a:rPr lang="nl-BE" dirty="0"/>
              <a:t>Drie documenten </a:t>
            </a:r>
          </a:p>
          <a:p>
            <a:pPr>
              <a:buNone/>
            </a:pPr>
            <a:endParaRPr lang="nl-BE" dirty="0"/>
          </a:p>
          <a:p>
            <a:pPr marL="745200" lvl="1" indent="-457200">
              <a:buFont typeface="+mj-lt"/>
              <a:buAutoNum type="arabicPeriod"/>
              <a:defRPr/>
            </a:pPr>
            <a:r>
              <a:rPr lang="nl-BE" altLang="nl-BE" dirty="0">
                <a:cs typeface="Arial" charset="0"/>
              </a:rPr>
              <a:t>Inhoudelijke analyse</a:t>
            </a:r>
          </a:p>
          <a:p>
            <a:pPr marL="745200" lvl="1" indent="-457200">
              <a:buFont typeface="+mj-lt"/>
              <a:buAutoNum type="arabicPeriod" startAt="2"/>
              <a:defRPr/>
            </a:pPr>
            <a:r>
              <a:rPr lang="nl-BE" dirty="0">
                <a:cs typeface="Arial" charset="0"/>
              </a:rPr>
              <a:t>Projectplanning</a:t>
            </a:r>
          </a:p>
          <a:p>
            <a:pPr marL="745200" lvl="1" indent="-457200">
              <a:buFont typeface="+mj-lt"/>
              <a:buAutoNum type="arabicPeriod" startAt="2"/>
              <a:defRPr/>
            </a:pPr>
            <a:r>
              <a:rPr lang="nl-BE" dirty="0">
                <a:cs typeface="Arial" charset="0"/>
              </a:rPr>
              <a:t>Begroting</a:t>
            </a:r>
            <a:endParaRPr lang="nl-BE" dirty="0"/>
          </a:p>
        </p:txBody>
      </p:sp>
    </p:spTree>
    <p:extLst>
      <p:ext uri="{BB962C8B-B14F-4D97-AF65-F5344CB8AC3E}">
        <p14:creationId xmlns:p14="http://schemas.microsoft.com/office/powerpoint/2010/main" val="386546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p:txBody>
          <a:bodyPr/>
          <a:lstStyle/>
          <a:p>
            <a:r>
              <a:rPr lang="nl-BE" altLang="nl-BE" dirty="0"/>
              <a:t>Opmaak projectvoorstel  </a:t>
            </a:r>
            <a:br>
              <a:rPr lang="nl-BE" altLang="nl-BE" dirty="0"/>
            </a:br>
            <a:r>
              <a:rPr lang="nl-BE" altLang="nl-BE" sz="2800" dirty="0">
                <a:solidFill>
                  <a:schemeClr val="accent6">
                    <a:lumMod val="60000"/>
                    <a:lumOff val="40000"/>
                  </a:schemeClr>
                </a:solidFill>
              </a:rPr>
              <a:t>1. Inhoudelijke analyse</a:t>
            </a:r>
            <a:endParaRPr lang="nl-BE" altLang="nl-BE" sz="2800" dirty="0"/>
          </a:p>
        </p:txBody>
      </p:sp>
      <p:sp>
        <p:nvSpPr>
          <p:cNvPr id="2" name="Tijdelijke aanduiding voor inhoud 1"/>
          <p:cNvSpPr>
            <a:spLocks noGrp="1"/>
          </p:cNvSpPr>
          <p:nvPr>
            <p:ph sz="half" idx="1"/>
          </p:nvPr>
        </p:nvSpPr>
        <p:spPr/>
        <p:txBody>
          <a:bodyPr/>
          <a:lstStyle/>
          <a:p>
            <a:r>
              <a:rPr lang="nl-BE" dirty="0"/>
              <a:t>Handleiding</a:t>
            </a:r>
          </a:p>
          <a:p>
            <a:pPr>
              <a:buNone/>
            </a:pPr>
            <a:endParaRPr lang="nl-BE" dirty="0"/>
          </a:p>
          <a:p>
            <a:r>
              <a:rPr lang="nl-BE" dirty="0"/>
              <a:t>Sjabloon in de applicatie</a:t>
            </a:r>
          </a:p>
          <a:p>
            <a:endParaRPr lang="nl-BE" dirty="0"/>
          </a:p>
        </p:txBody>
      </p:sp>
    </p:spTree>
    <p:extLst>
      <p:ext uri="{BB962C8B-B14F-4D97-AF65-F5344CB8AC3E}">
        <p14:creationId xmlns:p14="http://schemas.microsoft.com/office/powerpoint/2010/main" val="12038737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IDE: uitdaging en visie</a:t>
            </a:r>
          </a:p>
        </p:txBody>
      </p:sp>
      <p:sp>
        <p:nvSpPr>
          <p:cNvPr id="3" name="Tijdelijke aanduiding voor inhoud 2"/>
          <p:cNvSpPr>
            <a:spLocks noGrp="1"/>
          </p:cNvSpPr>
          <p:nvPr>
            <p:ph sz="half" idx="1"/>
          </p:nvPr>
        </p:nvSpPr>
        <p:spPr>
          <a:xfrm>
            <a:off x="1217018" y="1431416"/>
            <a:ext cx="7416000" cy="3672000"/>
          </a:xfrm>
        </p:spPr>
        <p:txBody>
          <a:bodyPr/>
          <a:lstStyle/>
          <a:p>
            <a:r>
              <a:rPr lang="nl-BE" dirty="0"/>
              <a:t>Beschrijf de maatschappelijke uitdaging </a:t>
            </a:r>
            <a:r>
              <a:rPr lang="nl-BE" b="1" dirty="0"/>
              <a:t>voor de gebruiker </a:t>
            </a:r>
            <a:r>
              <a:rPr lang="nl-BE" dirty="0"/>
              <a:t>(= iemand uit de finale doelgroep van werkenden, werkzoekenden en/of inactieven) ZONDER een oplossing te vermelden</a:t>
            </a:r>
          </a:p>
          <a:p>
            <a:pPr>
              <a:buNone/>
            </a:pPr>
            <a:endParaRPr lang="nl-BE" dirty="0"/>
          </a:p>
          <a:p>
            <a:r>
              <a:rPr lang="nl-BE" dirty="0"/>
              <a:t>Onderbouw de uitdaging: </a:t>
            </a:r>
          </a:p>
          <a:p>
            <a:pPr lvl="1"/>
            <a:r>
              <a:rPr lang="nl-BE" dirty="0"/>
              <a:t>Hoeveel mensen kunnen vooruitgang boeken? EN/OF hoe intens is de uitdaging voor de gebruikers?  </a:t>
            </a:r>
          </a:p>
          <a:p>
            <a:pPr lvl="1"/>
            <a:r>
              <a:rPr lang="nl-BE" dirty="0"/>
              <a:t>Is de groep kwetsbaar ten opzichte van de uitdaging? (uitsluiting op basis van socio-economische situatie, geografische situering, taal of cultuur, mentale of fysieke handicap?)</a:t>
            </a:r>
          </a:p>
          <a:p>
            <a:pPr lvl="1"/>
            <a:r>
              <a:rPr lang="nl-BE" dirty="0"/>
              <a:t>Schets de trend</a:t>
            </a:r>
          </a:p>
          <a:p>
            <a:pPr lvl="1"/>
            <a:r>
              <a:rPr lang="nl-BE" dirty="0"/>
              <a:t>Kwantificeer met cijfers en euro’s (bronnen!)</a:t>
            </a:r>
          </a:p>
          <a:p>
            <a:pPr marL="288000" lvl="1" indent="0">
              <a:buNone/>
            </a:pPr>
            <a:r>
              <a:rPr lang="nl-BE" dirty="0"/>
              <a:t> 	</a:t>
            </a:r>
          </a:p>
          <a:p>
            <a:endParaRPr lang="nl-BE" dirty="0"/>
          </a:p>
        </p:txBody>
      </p:sp>
    </p:spTree>
    <p:extLst>
      <p:ext uri="{BB962C8B-B14F-4D97-AF65-F5344CB8AC3E}">
        <p14:creationId xmlns:p14="http://schemas.microsoft.com/office/powerpoint/2010/main" val="3106662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IDE: uitdaging en visie</a:t>
            </a:r>
          </a:p>
        </p:txBody>
      </p:sp>
      <p:sp>
        <p:nvSpPr>
          <p:cNvPr id="3" name="Tijdelijke aanduiding voor inhoud 2"/>
          <p:cNvSpPr>
            <a:spLocks noGrp="1"/>
          </p:cNvSpPr>
          <p:nvPr>
            <p:ph sz="half" idx="1"/>
          </p:nvPr>
        </p:nvSpPr>
        <p:spPr>
          <a:xfrm>
            <a:off x="1174977" y="1673154"/>
            <a:ext cx="7416000" cy="3672000"/>
          </a:xfrm>
        </p:spPr>
        <p:txBody>
          <a:bodyPr/>
          <a:lstStyle/>
          <a:p>
            <a:r>
              <a:rPr lang="nl-BE" dirty="0"/>
              <a:t>Formuleer de uitdaging op een originele manier</a:t>
            </a:r>
          </a:p>
          <a:p>
            <a:pPr lvl="1"/>
            <a:r>
              <a:rPr lang="nl-BE" dirty="0"/>
              <a:t>Argumenteer dat er weinig aandacht voor is geweest of </a:t>
            </a:r>
            <a:r>
              <a:rPr lang="nl-BE" dirty="0" err="1"/>
              <a:t>herkader</a:t>
            </a:r>
            <a:r>
              <a:rPr lang="nl-BE" dirty="0"/>
              <a:t> de uitdaging</a:t>
            </a:r>
          </a:p>
          <a:p>
            <a:pPr marL="288000" lvl="1" indent="0">
              <a:buNone/>
            </a:pPr>
            <a:endParaRPr lang="nl-BE" dirty="0"/>
          </a:p>
          <a:p>
            <a:r>
              <a:rPr lang="nl-BE" dirty="0"/>
              <a:t>Wat is jouw lange termijnvisie rond de uitdaging? </a:t>
            </a:r>
          </a:p>
          <a:p>
            <a:pPr lvl="1"/>
            <a:r>
              <a:rPr lang="nl-BE" dirty="0"/>
              <a:t>Mag radicaal anders zijn dan dominante zienswijze </a:t>
            </a:r>
          </a:p>
          <a:p>
            <a:pPr lvl="1"/>
            <a:r>
              <a:rPr lang="nl-BE" dirty="0"/>
              <a:t>Wie is er al bij betrokken, in hoeverre wijkt deze af van de gangbare visie, welke andere initiatieven maken er al deel van uit…? </a:t>
            </a:r>
          </a:p>
          <a:p>
            <a:pPr lvl="1"/>
            <a:endParaRPr lang="nl-BE" dirty="0"/>
          </a:p>
        </p:txBody>
      </p:sp>
    </p:spTree>
    <p:extLst>
      <p:ext uri="{BB962C8B-B14F-4D97-AF65-F5344CB8AC3E}">
        <p14:creationId xmlns:p14="http://schemas.microsoft.com/office/powerpoint/2010/main" val="1040769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69106" y="638378"/>
            <a:ext cx="7416000" cy="1116000"/>
          </a:xfrm>
        </p:spPr>
        <p:txBody>
          <a:bodyPr/>
          <a:lstStyle/>
          <a:p>
            <a:r>
              <a:rPr lang="nl-BE" dirty="0"/>
              <a:t>IDE: plan van aanpak</a:t>
            </a:r>
          </a:p>
        </p:txBody>
      </p:sp>
      <p:sp>
        <p:nvSpPr>
          <p:cNvPr id="3" name="Tijdelijke aanduiding voor inhoud 2"/>
          <p:cNvSpPr>
            <a:spLocks noGrp="1"/>
          </p:cNvSpPr>
          <p:nvPr>
            <p:ph sz="half" idx="1"/>
          </p:nvPr>
        </p:nvSpPr>
        <p:spPr>
          <a:xfrm>
            <a:off x="1118647" y="1593000"/>
            <a:ext cx="7716918" cy="3672000"/>
          </a:xfrm>
        </p:spPr>
        <p:txBody>
          <a:bodyPr/>
          <a:lstStyle/>
          <a:p>
            <a:r>
              <a:rPr lang="nl-BE" dirty="0"/>
              <a:t>Maak je projectplanning op voor fase 1</a:t>
            </a:r>
          </a:p>
          <a:p>
            <a:pPr lvl="1"/>
            <a:r>
              <a:rPr lang="nl-BE" dirty="0"/>
              <a:t>In detail voor de eerste 8 weken, vervolgens in grotere lijnen</a:t>
            </a:r>
          </a:p>
          <a:p>
            <a:pPr lvl="1"/>
            <a:r>
              <a:rPr lang="nl-BE" dirty="0"/>
              <a:t>Beperk desk research en ga voluit voor immersie in de reële wereld van de gebruikers</a:t>
            </a:r>
          </a:p>
          <a:p>
            <a:pPr lvl="1"/>
            <a:r>
              <a:rPr lang="nl-BE" dirty="0"/>
              <a:t>Neem het perspectief in van anderen. Ga voor diversiteit in de perspectieven die je inneemt. </a:t>
            </a:r>
          </a:p>
          <a:p>
            <a:pPr lvl="1"/>
            <a:r>
              <a:rPr lang="nl-BE" dirty="0"/>
              <a:t>Wees concreet over tools en methodieken. Hoe en waarom, evenals met en bij wie, worden innovatieprocessen ingezet? Vermijd copy paste.</a:t>
            </a:r>
          </a:p>
          <a:p>
            <a:pPr lvl="1"/>
            <a:r>
              <a:rPr lang="nl-BE" dirty="0"/>
              <a:t>Zorg voor diversiteit in het team (achtergrond, functies, kenmerken, …) dat taken oppakt</a:t>
            </a:r>
          </a:p>
          <a:p>
            <a:pPr lvl="1"/>
            <a:r>
              <a:rPr lang="nl-BE" dirty="0"/>
              <a:t>Minimum één persoon zorgt voor continuïteit</a:t>
            </a:r>
          </a:p>
          <a:p>
            <a:pPr>
              <a:buNone/>
            </a:pPr>
            <a:endParaRPr lang="nl-BE" dirty="0"/>
          </a:p>
        </p:txBody>
      </p:sp>
    </p:spTree>
    <p:extLst>
      <p:ext uri="{BB962C8B-B14F-4D97-AF65-F5344CB8AC3E}">
        <p14:creationId xmlns:p14="http://schemas.microsoft.com/office/powerpoint/2010/main" val="2059364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69106" y="638378"/>
            <a:ext cx="7416000" cy="1116000"/>
          </a:xfrm>
        </p:spPr>
        <p:txBody>
          <a:bodyPr/>
          <a:lstStyle/>
          <a:p>
            <a:r>
              <a:rPr lang="nl-BE" dirty="0"/>
              <a:t>IDE: plan van aanpak</a:t>
            </a:r>
          </a:p>
        </p:txBody>
      </p:sp>
      <p:sp>
        <p:nvSpPr>
          <p:cNvPr id="3" name="Tijdelijke aanduiding voor inhoud 2"/>
          <p:cNvSpPr>
            <a:spLocks noGrp="1"/>
          </p:cNvSpPr>
          <p:nvPr>
            <p:ph sz="half" idx="1"/>
          </p:nvPr>
        </p:nvSpPr>
        <p:spPr>
          <a:xfrm>
            <a:off x="1118647" y="1593000"/>
            <a:ext cx="7716918" cy="3672000"/>
          </a:xfrm>
        </p:spPr>
        <p:txBody>
          <a:bodyPr/>
          <a:lstStyle/>
          <a:p>
            <a:r>
              <a:rPr lang="nl-BE" dirty="0"/>
              <a:t>Welke belanghebbenden worden betrokken? Hoe, waarom en wanneer? In welke netwerken bent u actief? Hoe worden deze ingezet voor het project? </a:t>
            </a:r>
          </a:p>
          <a:p>
            <a:pPr lvl="1"/>
            <a:r>
              <a:rPr lang="nl-BE" dirty="0"/>
              <a:t>Wees concreet (lijst niet gewoon </a:t>
            </a:r>
            <a:r>
              <a:rPr lang="nl-BE" dirty="0" err="1"/>
              <a:t>linkedin</a:t>
            </a:r>
            <a:r>
              <a:rPr lang="nl-BE" dirty="0"/>
              <a:t> groepen op)</a:t>
            </a:r>
          </a:p>
          <a:p>
            <a:pPr>
              <a:buNone/>
            </a:pPr>
            <a:endParaRPr lang="nl-BE" dirty="0"/>
          </a:p>
        </p:txBody>
      </p:sp>
    </p:spTree>
    <p:extLst>
      <p:ext uri="{BB962C8B-B14F-4D97-AF65-F5344CB8AC3E}">
        <p14:creationId xmlns:p14="http://schemas.microsoft.com/office/powerpoint/2010/main" val="34089706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61530" y="703449"/>
            <a:ext cx="8492359" cy="1116000"/>
          </a:xfrm>
        </p:spPr>
        <p:txBody>
          <a:bodyPr/>
          <a:lstStyle/>
          <a:p>
            <a:r>
              <a:rPr lang="nl-BE" dirty="0"/>
              <a:t>IDE: capaciteit van het team</a:t>
            </a:r>
          </a:p>
        </p:txBody>
      </p:sp>
      <p:sp>
        <p:nvSpPr>
          <p:cNvPr id="3" name="Tijdelijke aanduiding voor inhoud 2"/>
          <p:cNvSpPr>
            <a:spLocks noGrp="1"/>
          </p:cNvSpPr>
          <p:nvPr>
            <p:ph sz="half" idx="1"/>
          </p:nvPr>
        </p:nvSpPr>
        <p:spPr>
          <a:xfrm>
            <a:off x="1161530" y="1700048"/>
            <a:ext cx="7416000" cy="3672000"/>
          </a:xfrm>
        </p:spPr>
        <p:txBody>
          <a:bodyPr/>
          <a:lstStyle/>
          <a:p>
            <a:r>
              <a:rPr lang="nl-BE" sz="2000" dirty="0"/>
              <a:t>Waarom jullie? </a:t>
            </a:r>
          </a:p>
          <a:p>
            <a:pPr lvl="1"/>
            <a:r>
              <a:rPr lang="nl-BE" sz="2000" dirty="0"/>
              <a:t>Goed geplaatst inzake de thematiek</a:t>
            </a:r>
          </a:p>
          <a:p>
            <a:pPr lvl="2"/>
            <a:r>
              <a:rPr lang="nl-BE" sz="1800" dirty="0"/>
              <a:t>Sluit dit project aan bij missie en kerncompetenties van de promotor en partner(s)? </a:t>
            </a:r>
          </a:p>
          <a:p>
            <a:pPr lvl="2"/>
            <a:r>
              <a:rPr lang="nl-BE" sz="1800" dirty="0"/>
              <a:t>Hoe uniek zijn jullie t.o.v. anderen? Waar zijn jullie beter in? </a:t>
            </a:r>
          </a:p>
          <a:p>
            <a:pPr lvl="1"/>
            <a:r>
              <a:rPr lang="nl-BE" sz="2000" dirty="0"/>
              <a:t>Innovatie expertise </a:t>
            </a:r>
          </a:p>
          <a:p>
            <a:pPr lvl="2"/>
            <a:r>
              <a:rPr lang="nl-BE" sz="1800" dirty="0"/>
              <a:t>Minimaal één projectmedewerker die minimaal één keer een business model, </a:t>
            </a:r>
            <a:r>
              <a:rPr lang="nl-BE" sz="1800" dirty="0" err="1"/>
              <a:t>experience</a:t>
            </a:r>
            <a:r>
              <a:rPr lang="nl-BE" sz="1800" dirty="0"/>
              <a:t> map/</a:t>
            </a:r>
            <a:r>
              <a:rPr lang="nl-BE" sz="1800" dirty="0" err="1"/>
              <a:t>journey</a:t>
            </a:r>
            <a:r>
              <a:rPr lang="nl-BE" sz="1800" dirty="0"/>
              <a:t> en prototyping, betreffende een dienstverlening, succesvol afgeleverd heeft</a:t>
            </a:r>
          </a:p>
          <a:p>
            <a:pPr lvl="3"/>
            <a:r>
              <a:rPr lang="nl-BE" sz="1800" dirty="0"/>
              <a:t>wees concreet: welke rol, bijdrage had de persoon in een specifiek project</a:t>
            </a:r>
          </a:p>
          <a:p>
            <a:pPr lvl="3"/>
            <a:r>
              <a:rPr lang="nl-BE" sz="1800" dirty="0"/>
              <a:t>wat is “succesvol”</a:t>
            </a:r>
          </a:p>
          <a:p>
            <a:pPr lvl="3"/>
            <a:r>
              <a:rPr lang="nl-BE" sz="1800" dirty="0"/>
              <a:t>mag van buitenaf komen: voeg offerte bij waarin voldoende details aanwezig zijn betreffende de expertise</a:t>
            </a:r>
          </a:p>
          <a:p>
            <a:pPr lvl="2"/>
            <a:endParaRPr lang="nl-BE" dirty="0"/>
          </a:p>
          <a:p>
            <a:endParaRPr lang="nl-BE" dirty="0"/>
          </a:p>
        </p:txBody>
      </p:sp>
    </p:spTree>
    <p:extLst>
      <p:ext uri="{BB962C8B-B14F-4D97-AF65-F5344CB8AC3E}">
        <p14:creationId xmlns:p14="http://schemas.microsoft.com/office/powerpoint/2010/main" val="32275740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IDA: uitdaging</a:t>
            </a:r>
            <a:br>
              <a:rPr lang="nl-BE" dirty="0"/>
            </a:br>
            <a:br>
              <a:rPr lang="nl-BE" dirty="0"/>
            </a:br>
            <a:r>
              <a:rPr lang="nl-BE" dirty="0"/>
              <a:t> </a:t>
            </a:r>
          </a:p>
        </p:txBody>
      </p:sp>
      <p:sp>
        <p:nvSpPr>
          <p:cNvPr id="3" name="Tijdelijke aanduiding voor inhoud 2"/>
          <p:cNvSpPr>
            <a:spLocks noGrp="1"/>
          </p:cNvSpPr>
          <p:nvPr>
            <p:ph sz="half" idx="1"/>
          </p:nvPr>
        </p:nvSpPr>
        <p:spPr>
          <a:xfrm>
            <a:off x="1296000" y="1619365"/>
            <a:ext cx="7416000" cy="3672000"/>
          </a:xfrm>
        </p:spPr>
        <p:txBody>
          <a:bodyPr/>
          <a:lstStyle/>
          <a:p>
            <a:r>
              <a:rPr lang="nl-BE" dirty="0"/>
              <a:t>Zie ‘IDE: uitdaging en visie’. Met uitzondering van de lange termijnvisie. </a:t>
            </a:r>
          </a:p>
          <a:p>
            <a:pPr>
              <a:buNone/>
            </a:pPr>
            <a:endParaRPr lang="nl-BE" dirty="0"/>
          </a:p>
          <a:p>
            <a:pPr>
              <a:buNone/>
            </a:pPr>
            <a:endParaRPr lang="nl-BE" dirty="0"/>
          </a:p>
        </p:txBody>
      </p:sp>
    </p:spTree>
    <p:extLst>
      <p:ext uri="{BB962C8B-B14F-4D97-AF65-F5344CB8AC3E}">
        <p14:creationId xmlns:p14="http://schemas.microsoft.com/office/powerpoint/2010/main" val="3874342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p:txBody>
          <a:bodyPr/>
          <a:lstStyle/>
          <a:p>
            <a:r>
              <a:rPr lang="nl-BE" altLang="nl-BE" dirty="0"/>
              <a:t>Wat is ESF?</a:t>
            </a:r>
          </a:p>
        </p:txBody>
      </p:sp>
      <p:sp>
        <p:nvSpPr>
          <p:cNvPr id="4099" name="Tijdelijke aanduiding voor inhoud 2"/>
          <p:cNvSpPr>
            <a:spLocks noGrp="1"/>
          </p:cNvSpPr>
          <p:nvPr>
            <p:ph sz="half" idx="1"/>
          </p:nvPr>
        </p:nvSpPr>
        <p:spPr/>
        <p:txBody>
          <a:bodyPr/>
          <a:lstStyle/>
          <a:p>
            <a:pPr>
              <a:defRPr/>
            </a:pPr>
            <a:r>
              <a:rPr lang="nl-NL" altLang="nl-BE" dirty="0"/>
              <a:t>ESF = Europees Sociaal Fonds</a:t>
            </a:r>
          </a:p>
          <a:p>
            <a:pPr>
              <a:defRPr/>
            </a:pPr>
            <a:r>
              <a:rPr lang="nl-BE" altLang="nl-BE" dirty="0"/>
              <a:t>Afdeling binnen Departement Werk en Sociale Economie</a:t>
            </a:r>
          </a:p>
          <a:p>
            <a:pPr>
              <a:buNone/>
              <a:defRPr/>
            </a:pPr>
            <a:endParaRPr lang="nl-NL" altLang="nl-BE" dirty="0"/>
          </a:p>
          <a:p>
            <a:pPr>
              <a:defRPr/>
            </a:pPr>
            <a:r>
              <a:rPr lang="nl-BE" altLang="nl-BE" dirty="0"/>
              <a:t>Doel is om maximaal</a:t>
            </a:r>
            <a:r>
              <a:rPr lang="nl-NL" altLang="nl-BE" dirty="0"/>
              <a:t> de uitvoering en vernieuwing van het Vlaamse Werkgelegenheidsbeleid te versterken via middelen van de Europese Unie en de Vlaamse overheid</a:t>
            </a:r>
          </a:p>
          <a:p>
            <a:pPr>
              <a:buNone/>
              <a:defRPr/>
            </a:pPr>
            <a:endParaRPr lang="nl-NL" altLang="nl-BE" dirty="0"/>
          </a:p>
          <a:p>
            <a:pPr>
              <a:defRPr/>
            </a:pPr>
            <a:r>
              <a:rPr lang="nl-BE" dirty="0"/>
              <a:t>Het ESF verdeelt deze middelen - in de vorm van subsidies - onder organisaties die de Vlaamse arbeidsmarkt versterken en de werkgelegenheid vergroten</a:t>
            </a:r>
            <a:endParaRPr lang="nl-BE" altLang="nl-BE" dirty="0"/>
          </a:p>
          <a:p>
            <a:pPr eaLnBrk="1" hangingPunct="1">
              <a:lnSpc>
                <a:spcPct val="80000"/>
              </a:lnSpc>
              <a:defRPr/>
            </a:pPr>
            <a:endParaRPr lang="nl-NL" altLang="nl-BE" sz="2400" dirty="0"/>
          </a:p>
          <a:p>
            <a:pPr marL="0" indent="0">
              <a:buFont typeface="Wingdings" pitchFamily="2" charset="2"/>
              <a:buNone/>
              <a:defRPr/>
            </a:pPr>
            <a:endParaRPr lang="nl-BE" altLang="nl-BE" sz="2800" dirty="0">
              <a:latin typeface="Arial" charset="0"/>
              <a:cs typeface="Arial" charset="0"/>
            </a:endParaRPr>
          </a:p>
        </p:txBody>
      </p:sp>
      <p:pic>
        <p:nvPicPr>
          <p:cNvPr id="2050" name="Picture 2" descr="D:\Gebruikersgegevens\bonnarca\Documents\Mijn afbeeldingen\ES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4275" y="200400"/>
            <a:ext cx="1307770" cy="1307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2601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IDA: innovatieve oplossing</a:t>
            </a:r>
            <a:br>
              <a:rPr lang="nl-BE" dirty="0"/>
            </a:br>
            <a:br>
              <a:rPr lang="nl-BE" dirty="0"/>
            </a:br>
            <a:r>
              <a:rPr lang="nl-BE" dirty="0"/>
              <a:t> </a:t>
            </a:r>
          </a:p>
        </p:txBody>
      </p:sp>
      <p:sp>
        <p:nvSpPr>
          <p:cNvPr id="3" name="Tijdelijke aanduiding voor inhoud 2"/>
          <p:cNvSpPr>
            <a:spLocks noGrp="1"/>
          </p:cNvSpPr>
          <p:nvPr>
            <p:ph sz="half" idx="1"/>
          </p:nvPr>
        </p:nvSpPr>
        <p:spPr>
          <a:xfrm>
            <a:off x="1117324" y="1593000"/>
            <a:ext cx="7416000" cy="3672000"/>
          </a:xfrm>
        </p:spPr>
        <p:txBody>
          <a:bodyPr/>
          <a:lstStyle/>
          <a:p>
            <a:r>
              <a:rPr lang="nl-BE" dirty="0"/>
              <a:t>Beschrijf het concept van de dienstverlening</a:t>
            </a:r>
          </a:p>
          <a:p>
            <a:pPr lvl="1"/>
            <a:r>
              <a:rPr lang="nl-BE" dirty="0"/>
              <a:t>Kan je reeds als </a:t>
            </a:r>
            <a:r>
              <a:rPr lang="nl-BE" dirty="0" err="1"/>
              <a:t>experience</a:t>
            </a:r>
            <a:r>
              <a:rPr lang="nl-BE" dirty="0"/>
              <a:t> map/</a:t>
            </a:r>
            <a:r>
              <a:rPr lang="nl-BE" dirty="0" err="1"/>
              <a:t>journey</a:t>
            </a:r>
            <a:r>
              <a:rPr lang="nl-BE" dirty="0"/>
              <a:t> weergeven (als een proces doorheen de tijd van werving tot uitkomst, met een focus op contactmomenten)</a:t>
            </a:r>
          </a:p>
          <a:p>
            <a:r>
              <a:rPr lang="nl-BE" dirty="0"/>
              <a:t>Aantrekkelijkheid voor gebruikers</a:t>
            </a:r>
          </a:p>
          <a:p>
            <a:pPr lvl="1"/>
            <a:r>
              <a:rPr lang="nl-BE" dirty="0"/>
              <a:t>Waarom wil een gebruiker gebruik maken van de dienst? Aan welke nood wordt voldaan? </a:t>
            </a:r>
          </a:p>
          <a:p>
            <a:pPr lvl="1"/>
            <a:r>
              <a:rPr lang="nl-BE" dirty="0"/>
              <a:t>Hoe wordt aan een bepaalde nood voldaan? Wordt hierbij rekening gehouden met de gebruikerseisen? </a:t>
            </a:r>
          </a:p>
          <a:p>
            <a:pPr lvl="1"/>
            <a:r>
              <a:rPr lang="nl-BE" dirty="0"/>
              <a:t>Wordt er gesegmenteerd binnen de brede groep van gebruikers? </a:t>
            </a:r>
          </a:p>
          <a:p>
            <a:pPr>
              <a:buNone/>
            </a:pPr>
            <a:endParaRPr lang="nl-BE" dirty="0"/>
          </a:p>
          <a:p>
            <a:endParaRPr lang="nl-BE" dirty="0"/>
          </a:p>
          <a:p>
            <a:endParaRPr lang="nl-BE" dirty="0"/>
          </a:p>
          <a:p>
            <a:endParaRPr lang="nl-BE" dirty="0"/>
          </a:p>
          <a:p>
            <a:endParaRPr lang="nl-BE" dirty="0"/>
          </a:p>
        </p:txBody>
      </p:sp>
    </p:spTree>
    <p:extLst>
      <p:ext uri="{BB962C8B-B14F-4D97-AF65-F5344CB8AC3E}">
        <p14:creationId xmlns:p14="http://schemas.microsoft.com/office/powerpoint/2010/main" val="842954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IDA: innovatieve oplossing</a:t>
            </a:r>
            <a:br>
              <a:rPr lang="nl-BE" dirty="0"/>
            </a:br>
            <a:br>
              <a:rPr lang="nl-BE" dirty="0"/>
            </a:br>
            <a:r>
              <a:rPr lang="nl-BE" dirty="0"/>
              <a:t> </a:t>
            </a:r>
          </a:p>
        </p:txBody>
      </p:sp>
      <p:sp>
        <p:nvSpPr>
          <p:cNvPr id="3" name="Tijdelijke aanduiding voor inhoud 2"/>
          <p:cNvSpPr>
            <a:spLocks noGrp="1"/>
          </p:cNvSpPr>
          <p:nvPr>
            <p:ph sz="half" idx="1"/>
          </p:nvPr>
        </p:nvSpPr>
        <p:spPr>
          <a:xfrm>
            <a:off x="1117324" y="1408386"/>
            <a:ext cx="7511669" cy="3856614"/>
          </a:xfrm>
        </p:spPr>
        <p:txBody>
          <a:bodyPr/>
          <a:lstStyle/>
          <a:p>
            <a:r>
              <a:rPr lang="nl-BE" sz="2000" dirty="0"/>
              <a:t>Argumenteer waarom deze oplossing innovatief is</a:t>
            </a:r>
          </a:p>
          <a:p>
            <a:pPr lvl="1"/>
            <a:r>
              <a:rPr lang="nl-BE" sz="2000" dirty="0"/>
              <a:t>Wordt er een bestaande nood van een bestaande doelgroep geadresseerd met een nieuwe dienstverlening voor Vlaanderen?</a:t>
            </a:r>
          </a:p>
          <a:p>
            <a:pPr marL="864000" lvl="3" indent="0" algn="r">
              <a:buNone/>
            </a:pPr>
            <a:r>
              <a:rPr lang="nl-BE" sz="1800" i="1" dirty="0">
                <a:solidFill>
                  <a:srgbClr val="FF0000"/>
                </a:solidFill>
              </a:rPr>
              <a:t>Evolutionaire innovatie (dienst)</a:t>
            </a:r>
          </a:p>
          <a:p>
            <a:pPr marL="864000" lvl="3" indent="0" algn="r">
              <a:buNone/>
            </a:pPr>
            <a:endParaRPr lang="nl-BE" sz="1800" dirty="0">
              <a:solidFill>
                <a:srgbClr val="FF0000"/>
              </a:solidFill>
            </a:endParaRPr>
          </a:p>
          <a:p>
            <a:pPr lvl="1"/>
            <a:r>
              <a:rPr lang="nl-BE" sz="2000" dirty="0"/>
              <a:t>Wordt er een nieuwe nood van een nieuw </a:t>
            </a:r>
            <a:r>
              <a:rPr lang="nl-BE" sz="2000" dirty="0" err="1"/>
              <a:t>geconceptualiseerde</a:t>
            </a:r>
            <a:r>
              <a:rPr lang="nl-BE" sz="2000" dirty="0"/>
              <a:t> doelgroep geadresseerd met een dienstverlening die reeds voor een andere doelgroep en/of in een andere context toegepast wordt in Vlaanderen? 			</a:t>
            </a:r>
          </a:p>
          <a:p>
            <a:pPr marL="864000" lvl="3" indent="0" algn="r">
              <a:buNone/>
            </a:pPr>
            <a:r>
              <a:rPr lang="nl-BE" sz="1800" i="1" dirty="0">
                <a:solidFill>
                  <a:srgbClr val="FF0000"/>
                </a:solidFill>
              </a:rPr>
              <a:t>Evolutionaire innovatie (doelgroep)</a:t>
            </a:r>
          </a:p>
          <a:p>
            <a:pPr marL="864000" lvl="3" indent="0" algn="r">
              <a:buNone/>
            </a:pPr>
            <a:endParaRPr lang="nl-BE" sz="1800" dirty="0"/>
          </a:p>
          <a:p>
            <a:pPr lvl="1"/>
            <a:r>
              <a:rPr lang="nl-BE" sz="2000" dirty="0"/>
              <a:t>Wordt er een nieuwe nood van een nieuw </a:t>
            </a:r>
            <a:r>
              <a:rPr lang="nl-BE" sz="2000" dirty="0" err="1"/>
              <a:t>geconceptualiseerde</a:t>
            </a:r>
            <a:r>
              <a:rPr lang="nl-BE" sz="2000" dirty="0"/>
              <a:t> doelgroep geadresseerd met een nieuwe dienstverlening voor Vlaanderen? </a:t>
            </a:r>
          </a:p>
          <a:p>
            <a:pPr marL="864000" lvl="3" indent="0" algn="r">
              <a:buNone/>
            </a:pPr>
            <a:r>
              <a:rPr lang="nl-BE" sz="1800" i="1" dirty="0">
                <a:solidFill>
                  <a:srgbClr val="FF0000"/>
                </a:solidFill>
              </a:rPr>
              <a:t>Radicale innovatie </a:t>
            </a:r>
          </a:p>
          <a:p>
            <a:pPr>
              <a:buNone/>
            </a:pPr>
            <a:endParaRPr lang="nl-BE" i="1" dirty="0"/>
          </a:p>
          <a:p>
            <a:endParaRPr lang="nl-BE" dirty="0"/>
          </a:p>
          <a:p>
            <a:endParaRPr lang="nl-BE" dirty="0"/>
          </a:p>
          <a:p>
            <a:endParaRPr lang="nl-BE" dirty="0"/>
          </a:p>
          <a:p>
            <a:endParaRPr lang="nl-BE" dirty="0"/>
          </a:p>
        </p:txBody>
      </p:sp>
    </p:spTree>
    <p:extLst>
      <p:ext uri="{BB962C8B-B14F-4D97-AF65-F5344CB8AC3E}">
        <p14:creationId xmlns:p14="http://schemas.microsoft.com/office/powerpoint/2010/main" val="18956323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IDA: innovatieve oplossing</a:t>
            </a:r>
            <a:br>
              <a:rPr lang="nl-BE" dirty="0"/>
            </a:br>
            <a:br>
              <a:rPr lang="nl-BE" dirty="0"/>
            </a:br>
            <a:r>
              <a:rPr lang="nl-BE" dirty="0"/>
              <a:t> </a:t>
            </a:r>
          </a:p>
        </p:txBody>
      </p:sp>
      <p:sp>
        <p:nvSpPr>
          <p:cNvPr id="3" name="Tijdelijke aanduiding voor inhoud 2"/>
          <p:cNvSpPr>
            <a:spLocks noGrp="1"/>
          </p:cNvSpPr>
          <p:nvPr>
            <p:ph sz="half" idx="1"/>
          </p:nvPr>
        </p:nvSpPr>
        <p:spPr>
          <a:xfrm>
            <a:off x="1117324" y="1408386"/>
            <a:ext cx="7511669" cy="3856614"/>
          </a:xfrm>
        </p:spPr>
        <p:txBody>
          <a:bodyPr/>
          <a:lstStyle/>
          <a:p>
            <a:r>
              <a:rPr lang="nl-BE" sz="2000" dirty="0"/>
              <a:t>Zowel evolutionaire concepten als radicale concepten komen in aanmerking voor subsidiëring. </a:t>
            </a:r>
          </a:p>
          <a:p>
            <a:pPr lvl="1"/>
            <a:r>
              <a:rPr lang="nl-BE" sz="2000" dirty="0"/>
              <a:t>Radicale concepten krijgen een hogere score dan evolutionaire concepten. </a:t>
            </a:r>
          </a:p>
          <a:p>
            <a:pPr lvl="1"/>
            <a:r>
              <a:rPr lang="nl-BE" sz="2000" dirty="0"/>
              <a:t>Evolutionaire concepten qua dienst krijgen een hogere score dan evolutionaire concepten qua doelgroep. </a:t>
            </a:r>
          </a:p>
          <a:p>
            <a:endParaRPr lang="nl-BE" sz="2000" dirty="0"/>
          </a:p>
          <a:p>
            <a:r>
              <a:rPr lang="nl-BE" sz="2000" dirty="0"/>
              <a:t>Incrementele innovaties of instrumentinnovaties komen niet in aanmerking voor subsidie. </a:t>
            </a:r>
          </a:p>
          <a:p>
            <a:pPr lvl="1"/>
            <a:r>
              <a:rPr lang="nl-BE" sz="2000" dirty="0"/>
              <a:t>Verbeteren van een dienstverlening die in Vlaanderen reeds breed wordt ingezet voor een reeds gekende nood van een bepaalde doelgroep. </a:t>
            </a:r>
          </a:p>
          <a:p>
            <a:endParaRPr lang="nl-BE" sz="1800" dirty="0"/>
          </a:p>
          <a:p>
            <a:pPr>
              <a:buNone/>
            </a:pPr>
            <a:endParaRPr lang="nl-BE" i="1" dirty="0"/>
          </a:p>
          <a:p>
            <a:endParaRPr lang="nl-BE" dirty="0"/>
          </a:p>
          <a:p>
            <a:endParaRPr lang="nl-BE" dirty="0"/>
          </a:p>
          <a:p>
            <a:endParaRPr lang="nl-BE" dirty="0"/>
          </a:p>
          <a:p>
            <a:endParaRPr lang="nl-BE" dirty="0"/>
          </a:p>
        </p:txBody>
      </p:sp>
    </p:spTree>
    <p:extLst>
      <p:ext uri="{BB962C8B-B14F-4D97-AF65-F5344CB8AC3E}">
        <p14:creationId xmlns:p14="http://schemas.microsoft.com/office/powerpoint/2010/main" val="24860843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IDA: innovatieve oplossing</a:t>
            </a:r>
            <a:br>
              <a:rPr lang="nl-BE" dirty="0"/>
            </a:br>
            <a:br>
              <a:rPr lang="nl-BE" dirty="0"/>
            </a:br>
            <a:r>
              <a:rPr lang="nl-BE" dirty="0"/>
              <a:t> </a:t>
            </a:r>
          </a:p>
        </p:txBody>
      </p:sp>
      <p:sp>
        <p:nvSpPr>
          <p:cNvPr id="3" name="Tijdelijke aanduiding voor inhoud 2"/>
          <p:cNvSpPr>
            <a:spLocks noGrp="1"/>
          </p:cNvSpPr>
          <p:nvPr>
            <p:ph sz="half" idx="1"/>
          </p:nvPr>
        </p:nvSpPr>
        <p:spPr>
          <a:xfrm>
            <a:off x="2620303" y="3190571"/>
            <a:ext cx="10256180" cy="5499011"/>
          </a:xfrm>
        </p:spPr>
        <p:txBody>
          <a:bodyPr/>
          <a:lstStyle/>
          <a:p>
            <a:pPr marL="288000" lvl="1" indent="0">
              <a:buNone/>
            </a:pPr>
            <a:endParaRPr lang="nl-BE" sz="2000" dirty="0"/>
          </a:p>
          <a:p>
            <a:endParaRPr lang="nl-BE" sz="1800" dirty="0"/>
          </a:p>
          <a:p>
            <a:pPr>
              <a:buNone/>
            </a:pPr>
            <a:endParaRPr lang="nl-BE" i="1" dirty="0"/>
          </a:p>
          <a:p>
            <a:endParaRPr lang="nl-BE" dirty="0"/>
          </a:p>
          <a:p>
            <a:endParaRPr lang="nl-BE" dirty="0"/>
          </a:p>
          <a:p>
            <a:endParaRPr lang="nl-BE" dirty="0"/>
          </a:p>
          <a:p>
            <a:endParaRPr lang="nl-BE" dirty="0"/>
          </a:p>
        </p:txBody>
      </p:sp>
      <p:pic>
        <p:nvPicPr>
          <p:cNvPr id="1026" name="Afbeelding 1">
            <a:extLst>
              <a:ext uri="{FF2B5EF4-FFF2-40B4-BE49-F238E27FC236}">
                <a16:creationId xmlns:a16="http://schemas.microsoft.com/office/drawing/2014/main" id="{D6B7F011-8258-44B0-A7F4-B96921A417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7741" y="1597762"/>
            <a:ext cx="5313153" cy="4004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Rechte verbindingslijn 4">
            <a:extLst>
              <a:ext uri="{FF2B5EF4-FFF2-40B4-BE49-F238E27FC236}">
                <a16:creationId xmlns:a16="http://schemas.microsoft.com/office/drawing/2014/main" id="{6309BD18-3910-480C-BA00-1FEDF2EC9AD6}"/>
              </a:ext>
            </a:extLst>
          </p:cNvPr>
          <p:cNvCxnSpPr/>
          <p:nvPr/>
        </p:nvCxnSpPr>
        <p:spPr>
          <a:xfrm>
            <a:off x="4839533" y="3962399"/>
            <a:ext cx="1608083" cy="1545021"/>
          </a:xfrm>
          <a:prstGeom prst="line">
            <a:avLst/>
          </a:prstGeom>
        </p:spPr>
        <p:style>
          <a:lnRef idx="3">
            <a:schemeClr val="accent1"/>
          </a:lnRef>
          <a:fillRef idx="0">
            <a:schemeClr val="accent1"/>
          </a:fillRef>
          <a:effectRef idx="2">
            <a:schemeClr val="accent1"/>
          </a:effectRef>
          <a:fontRef idx="minor">
            <a:schemeClr val="tx1"/>
          </a:fontRef>
        </p:style>
      </p:cxnSp>
      <p:cxnSp>
        <p:nvCxnSpPr>
          <p:cNvPr id="7" name="Rechte verbindingslijn 6">
            <a:extLst>
              <a:ext uri="{FF2B5EF4-FFF2-40B4-BE49-F238E27FC236}">
                <a16:creationId xmlns:a16="http://schemas.microsoft.com/office/drawing/2014/main" id="{C5F2A657-EDFB-425C-8695-4045299AED31}"/>
              </a:ext>
            </a:extLst>
          </p:cNvPr>
          <p:cNvCxnSpPr/>
          <p:nvPr/>
        </p:nvCxnSpPr>
        <p:spPr>
          <a:xfrm flipV="1">
            <a:off x="4986678" y="3962400"/>
            <a:ext cx="1313794" cy="1545021"/>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967938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IDA: innovatieve oplossing</a:t>
            </a:r>
          </a:p>
        </p:txBody>
      </p:sp>
      <p:sp>
        <p:nvSpPr>
          <p:cNvPr id="3" name="Tijdelijke aanduiding voor inhoud 2"/>
          <p:cNvSpPr>
            <a:spLocks noGrp="1"/>
          </p:cNvSpPr>
          <p:nvPr>
            <p:ph sz="half" idx="1"/>
          </p:nvPr>
        </p:nvSpPr>
        <p:spPr>
          <a:xfrm>
            <a:off x="1161530" y="1872000"/>
            <a:ext cx="7416000" cy="4212738"/>
          </a:xfrm>
        </p:spPr>
        <p:txBody>
          <a:bodyPr/>
          <a:lstStyle/>
          <a:p>
            <a:r>
              <a:rPr lang="nl-BE" dirty="0"/>
              <a:t>Onderbouw het potentieel van de oplossing. </a:t>
            </a:r>
          </a:p>
          <a:p>
            <a:pPr lvl="1"/>
            <a:r>
              <a:rPr lang="nl-BE" sz="2000" dirty="0"/>
              <a:t>Grijp terug naar inzichten uit eerder onderzoek of praktijkervaring. Vermeld bronnen. </a:t>
            </a:r>
          </a:p>
          <a:p>
            <a:pPr lvl="1"/>
            <a:r>
              <a:rPr lang="nl-BE" sz="2000" dirty="0"/>
              <a:t>Wat zijn de cruciale succesfactoren hieruit en hoe worden deze ingezet in de nieuwe dienstverlening? </a:t>
            </a:r>
          </a:p>
          <a:p>
            <a:pPr lvl="1"/>
            <a:r>
              <a:rPr lang="nl-BE" sz="2000" dirty="0"/>
              <a:t>Focus ook op onzekerheden. Waarvan ben je nog niet zeker? M.a.w. waarop zal de prototyping zich in eerste instantie richten? </a:t>
            </a:r>
          </a:p>
          <a:p>
            <a:pPr lvl="1"/>
            <a:endParaRPr lang="nl-BE" sz="2000" dirty="0"/>
          </a:p>
          <a:p>
            <a:pPr marL="576000" lvl="2" indent="0">
              <a:buNone/>
            </a:pPr>
            <a:endParaRPr lang="nl-BE" dirty="0"/>
          </a:p>
        </p:txBody>
      </p:sp>
    </p:spTree>
    <p:extLst>
      <p:ext uri="{BB962C8B-B14F-4D97-AF65-F5344CB8AC3E}">
        <p14:creationId xmlns:p14="http://schemas.microsoft.com/office/powerpoint/2010/main" val="25362784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IDA: plan</a:t>
            </a:r>
          </a:p>
        </p:txBody>
      </p:sp>
      <p:sp>
        <p:nvSpPr>
          <p:cNvPr id="3" name="Tijdelijke aanduiding voor inhoud 2"/>
          <p:cNvSpPr>
            <a:spLocks noGrp="1"/>
          </p:cNvSpPr>
          <p:nvPr>
            <p:ph sz="half" idx="1"/>
          </p:nvPr>
        </p:nvSpPr>
        <p:spPr/>
        <p:txBody>
          <a:bodyPr/>
          <a:lstStyle/>
          <a:p>
            <a:r>
              <a:rPr lang="nl-BE" dirty="0"/>
              <a:t>Maak je projectplanning op </a:t>
            </a:r>
          </a:p>
          <a:p>
            <a:pPr lvl="1"/>
            <a:r>
              <a:rPr lang="nl-BE" dirty="0"/>
              <a:t>In detail voor de eerste 8 weken, vervolgens in grotere lijnen</a:t>
            </a:r>
          </a:p>
          <a:p>
            <a:pPr lvl="1"/>
            <a:r>
              <a:rPr lang="nl-BE" dirty="0"/>
              <a:t>Beperk desk research en ga voluit voor immersie in de reële wereld van de gebruikers d.m.v. prototyping. </a:t>
            </a:r>
          </a:p>
          <a:p>
            <a:pPr lvl="1"/>
            <a:r>
              <a:rPr lang="nl-BE" dirty="0"/>
              <a:t>Geef meer detail over de prototypes die ontwikkeld en getest zullen worden gedurende de eerste periode van 8 weken en maak hier de link met onzekerheden.</a:t>
            </a:r>
          </a:p>
          <a:p>
            <a:pPr lvl="1"/>
            <a:r>
              <a:rPr lang="nl-BE" dirty="0"/>
              <a:t>Wees concreet over tools en methodieken. Hoe en waarom, evenals met en bij wie, worden innovatieprocessen ingezet? Vermijd copy paste.</a:t>
            </a:r>
          </a:p>
          <a:p>
            <a:endParaRPr lang="nl-BE" dirty="0"/>
          </a:p>
        </p:txBody>
      </p:sp>
    </p:spTree>
    <p:extLst>
      <p:ext uri="{BB962C8B-B14F-4D97-AF65-F5344CB8AC3E}">
        <p14:creationId xmlns:p14="http://schemas.microsoft.com/office/powerpoint/2010/main" val="4488825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IDA: plan</a:t>
            </a:r>
          </a:p>
        </p:txBody>
      </p:sp>
      <p:sp>
        <p:nvSpPr>
          <p:cNvPr id="3" name="Tijdelijke aanduiding voor inhoud 2"/>
          <p:cNvSpPr>
            <a:spLocks noGrp="1"/>
          </p:cNvSpPr>
          <p:nvPr>
            <p:ph sz="half" idx="1"/>
          </p:nvPr>
        </p:nvSpPr>
        <p:spPr/>
        <p:txBody>
          <a:bodyPr/>
          <a:lstStyle/>
          <a:p>
            <a:r>
              <a:rPr lang="nl-BE" dirty="0"/>
              <a:t>Maak je projectplanning op </a:t>
            </a:r>
          </a:p>
          <a:p>
            <a:pPr lvl="1"/>
            <a:r>
              <a:rPr lang="nl-BE" dirty="0"/>
              <a:t>Toon uw begrip van onderscheid ruwe prototypes, live prototypes en piloot!</a:t>
            </a:r>
          </a:p>
          <a:p>
            <a:pPr marL="288000" lvl="1" indent="0">
              <a:buNone/>
            </a:pPr>
            <a:r>
              <a:rPr lang="nl-BE" dirty="0"/>
              <a:t>(ontwikkeling = participatie en iteratie, piloot = evaluatie)  </a:t>
            </a:r>
          </a:p>
          <a:p>
            <a:pPr>
              <a:buNone/>
            </a:pPr>
            <a:endParaRPr lang="nl-BE" dirty="0"/>
          </a:p>
          <a:p>
            <a:r>
              <a:rPr lang="nl-BE" dirty="0"/>
              <a:t>Welke evaluatiebenadering kies je? </a:t>
            </a:r>
          </a:p>
          <a:p>
            <a:pPr lvl="1"/>
            <a:r>
              <a:rPr lang="en-US" dirty="0"/>
              <a:t>Counterfactual </a:t>
            </a:r>
            <a:r>
              <a:rPr lang="en-US" dirty="0" err="1"/>
              <a:t>impactevaluatie</a:t>
            </a:r>
            <a:r>
              <a:rPr lang="en-US" dirty="0"/>
              <a:t> of case studies?</a:t>
            </a:r>
          </a:p>
          <a:p>
            <a:pPr lvl="1"/>
            <a:r>
              <a:rPr lang="en-US" dirty="0" err="1"/>
              <a:t>Nog</a:t>
            </a:r>
            <a:r>
              <a:rPr lang="en-US" dirty="0"/>
              <a:t> </a:t>
            </a:r>
            <a:r>
              <a:rPr lang="en-US" dirty="0" err="1"/>
              <a:t>geen</a:t>
            </a:r>
            <a:r>
              <a:rPr lang="en-US" dirty="0"/>
              <a:t> detail, </a:t>
            </a:r>
            <a:r>
              <a:rPr lang="en-US" dirty="0" err="1"/>
              <a:t>wel</a:t>
            </a:r>
            <a:r>
              <a:rPr lang="en-US" dirty="0"/>
              <a:t> </a:t>
            </a:r>
            <a:r>
              <a:rPr lang="en-US" dirty="0" err="1"/>
              <a:t>keuze</a:t>
            </a:r>
            <a:r>
              <a:rPr lang="en-US" dirty="0"/>
              <a:t> </a:t>
            </a:r>
            <a:r>
              <a:rPr lang="en-US" dirty="0" err="1"/>
              <a:t>en</a:t>
            </a:r>
            <a:r>
              <a:rPr lang="en-US" dirty="0"/>
              <a:t> </a:t>
            </a:r>
            <a:r>
              <a:rPr lang="en-US" dirty="0" err="1"/>
              <a:t>argumentatie</a:t>
            </a:r>
            <a:r>
              <a:rPr lang="en-US" dirty="0"/>
              <a:t> </a:t>
            </a:r>
            <a:r>
              <a:rPr lang="en-US" dirty="0" err="1"/>
              <a:t>waarom</a:t>
            </a:r>
            <a:r>
              <a:rPr lang="en-US" dirty="0"/>
              <a:t>. </a:t>
            </a:r>
          </a:p>
        </p:txBody>
      </p:sp>
    </p:spTree>
    <p:extLst>
      <p:ext uri="{BB962C8B-B14F-4D97-AF65-F5344CB8AC3E}">
        <p14:creationId xmlns:p14="http://schemas.microsoft.com/office/powerpoint/2010/main" val="24639329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IDA: capaciteit van het team</a:t>
            </a:r>
          </a:p>
        </p:txBody>
      </p:sp>
      <p:sp>
        <p:nvSpPr>
          <p:cNvPr id="3" name="Tijdelijke aanduiding voor inhoud 2"/>
          <p:cNvSpPr>
            <a:spLocks noGrp="1"/>
          </p:cNvSpPr>
          <p:nvPr>
            <p:ph sz="half" idx="1"/>
          </p:nvPr>
        </p:nvSpPr>
        <p:spPr/>
        <p:txBody>
          <a:bodyPr/>
          <a:lstStyle/>
          <a:p>
            <a:r>
              <a:rPr lang="nl-NL" dirty="0"/>
              <a:t>Zie ‘IDE: capaciteit van het team’</a:t>
            </a:r>
          </a:p>
          <a:p>
            <a:pPr>
              <a:buNone/>
            </a:pPr>
            <a:endParaRPr lang="nl-NL" dirty="0"/>
          </a:p>
          <a:p>
            <a:r>
              <a:rPr lang="nl-NL" dirty="0"/>
              <a:t>Let op: voor IDA wordt bijkomend gekeken naar expertise op vlak van het opzetten en uitvoeren van een impactevaluatie en naar toegang tot potentiële contexten om te </a:t>
            </a:r>
            <a:r>
              <a:rPr lang="nl-NL" dirty="0" err="1"/>
              <a:t>piloteren</a:t>
            </a:r>
            <a:r>
              <a:rPr lang="nl-NL" dirty="0"/>
              <a:t>. </a:t>
            </a:r>
            <a:endParaRPr lang="en-US" dirty="0"/>
          </a:p>
        </p:txBody>
      </p:sp>
    </p:spTree>
    <p:extLst>
      <p:ext uri="{BB962C8B-B14F-4D97-AF65-F5344CB8AC3E}">
        <p14:creationId xmlns:p14="http://schemas.microsoft.com/office/powerpoint/2010/main" val="30189934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p:txBody>
          <a:bodyPr/>
          <a:lstStyle/>
          <a:p>
            <a:r>
              <a:rPr lang="nl-BE" altLang="nl-BE" dirty="0"/>
              <a:t>Opmaak projectvoorstel </a:t>
            </a:r>
            <a:br>
              <a:rPr lang="nl-BE" altLang="nl-BE" dirty="0"/>
            </a:br>
            <a:r>
              <a:rPr lang="nl-BE" altLang="nl-BE" sz="2800" dirty="0">
                <a:solidFill>
                  <a:schemeClr val="accent6">
                    <a:lumMod val="60000"/>
                    <a:lumOff val="40000"/>
                  </a:schemeClr>
                </a:solidFill>
              </a:rPr>
              <a:t>2. Projectplanning</a:t>
            </a:r>
            <a:br>
              <a:rPr lang="nl-BE" altLang="nl-BE" sz="2800" dirty="0">
                <a:solidFill>
                  <a:schemeClr val="accent6">
                    <a:lumMod val="60000"/>
                    <a:lumOff val="40000"/>
                  </a:schemeClr>
                </a:solidFill>
              </a:rPr>
            </a:br>
            <a:endParaRPr lang="nl-BE" altLang="nl-BE" sz="2800" dirty="0"/>
          </a:p>
        </p:txBody>
      </p:sp>
      <p:sp>
        <p:nvSpPr>
          <p:cNvPr id="3" name="Tijdelijke aanduiding voor inhoud 2"/>
          <p:cNvSpPr>
            <a:spLocks noGrp="1"/>
          </p:cNvSpPr>
          <p:nvPr>
            <p:ph sz="half" idx="1"/>
          </p:nvPr>
        </p:nvSpPr>
        <p:spPr/>
        <p:txBody>
          <a:bodyPr/>
          <a:lstStyle/>
          <a:p>
            <a:r>
              <a:rPr lang="nl-BE" dirty="0"/>
              <a:t>A.d.h.v. planningssjabloon</a:t>
            </a:r>
          </a:p>
          <a:p>
            <a:r>
              <a:rPr lang="nl-BE" dirty="0"/>
              <a:t>Verschillende projectactiviteiten weergeven op een tijdslijn</a:t>
            </a:r>
          </a:p>
          <a:p>
            <a:r>
              <a:rPr lang="nl-BE" dirty="0"/>
              <a:t>Indicatieve timing</a:t>
            </a:r>
          </a:p>
          <a:p>
            <a:r>
              <a:rPr lang="nl-BE" dirty="0"/>
              <a:t>Projecten binnen IDE maken enkel een planning op voor fase 1</a:t>
            </a:r>
          </a:p>
          <a:p>
            <a:endParaRPr lang="nl-BE" dirty="0"/>
          </a:p>
        </p:txBody>
      </p:sp>
    </p:spTree>
    <p:extLst>
      <p:ext uri="{BB962C8B-B14F-4D97-AF65-F5344CB8AC3E}">
        <p14:creationId xmlns:p14="http://schemas.microsoft.com/office/powerpoint/2010/main" val="30723075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p:txBody>
          <a:bodyPr/>
          <a:lstStyle/>
          <a:p>
            <a:r>
              <a:rPr lang="nl-BE" altLang="nl-BE" dirty="0"/>
              <a:t>Opmaak projectvoorstel  </a:t>
            </a:r>
            <a:br>
              <a:rPr lang="nl-BE" altLang="nl-BE" dirty="0"/>
            </a:br>
            <a:r>
              <a:rPr lang="nl-BE" altLang="nl-BE" sz="2800" dirty="0">
                <a:solidFill>
                  <a:schemeClr val="accent6">
                    <a:lumMod val="60000"/>
                    <a:lumOff val="40000"/>
                  </a:schemeClr>
                </a:solidFill>
              </a:rPr>
              <a:t>2. Projectplanning</a:t>
            </a:r>
            <a:endParaRPr lang="nl-BE" altLang="nl-BE" sz="2800" dirty="0"/>
          </a:p>
        </p:txBody>
      </p:sp>
      <p:pic>
        <p:nvPicPr>
          <p:cNvPr id="3" name="Tijdelijke aanduiding voor inhoud 2"/>
          <p:cNvPicPr>
            <a:picLocks noGrp="1" noChangeAspect="1"/>
          </p:cNvPicPr>
          <p:nvPr>
            <p:ph sz="half" idx="1"/>
          </p:nvPr>
        </p:nvPicPr>
        <p:blipFill>
          <a:blip r:embed="rId3"/>
          <a:stretch>
            <a:fillRect/>
          </a:stretch>
        </p:blipFill>
        <p:spPr>
          <a:xfrm>
            <a:off x="-1" y="2133600"/>
            <a:ext cx="9272293" cy="3037840"/>
          </a:xfrm>
          <a:prstGeom prst="rect">
            <a:avLst/>
          </a:prstGeom>
        </p:spPr>
      </p:pic>
    </p:spTree>
    <p:extLst>
      <p:ext uri="{BB962C8B-B14F-4D97-AF65-F5344CB8AC3E}">
        <p14:creationId xmlns:p14="http://schemas.microsoft.com/office/powerpoint/2010/main" val="3995536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r>
              <a:rPr lang="nl-BE" altLang="nl-BE" dirty="0"/>
              <a:t>Wat is ESF? </a:t>
            </a:r>
          </a:p>
        </p:txBody>
      </p:sp>
      <p:sp>
        <p:nvSpPr>
          <p:cNvPr id="4099" name="Tijdelijke aanduiding voor inhoud 2"/>
          <p:cNvSpPr>
            <a:spLocks noGrp="1"/>
          </p:cNvSpPr>
          <p:nvPr>
            <p:ph sz="half" idx="1"/>
          </p:nvPr>
        </p:nvSpPr>
        <p:spPr/>
        <p:txBody>
          <a:bodyPr/>
          <a:lstStyle/>
          <a:p>
            <a:pPr>
              <a:defRPr/>
            </a:pPr>
            <a:r>
              <a:rPr lang="nl-BE" dirty="0"/>
              <a:t>5 prioriteiten in het Operationeel Programma 2014 - 2020:</a:t>
            </a:r>
          </a:p>
          <a:p>
            <a:pPr lvl="2">
              <a:defRPr/>
            </a:pPr>
            <a:r>
              <a:rPr lang="nl-BE" sz="1800" dirty="0"/>
              <a:t>Prioriteit 1: Loopbaanbeleid curatief</a:t>
            </a:r>
          </a:p>
          <a:p>
            <a:pPr lvl="3">
              <a:defRPr/>
            </a:pPr>
            <a:r>
              <a:rPr lang="nl-BE" sz="1400" dirty="0"/>
              <a:t>Werkzaamheid</a:t>
            </a:r>
          </a:p>
          <a:p>
            <a:pPr lvl="3">
              <a:defRPr/>
            </a:pPr>
            <a:r>
              <a:rPr lang="nl-BE" sz="1400" dirty="0"/>
              <a:t>Werkzoekende jongeren</a:t>
            </a:r>
          </a:p>
          <a:p>
            <a:pPr lvl="3">
              <a:defRPr/>
            </a:pPr>
            <a:r>
              <a:rPr lang="nl-BE" sz="1400" dirty="0"/>
              <a:t>Ondernemerschap</a:t>
            </a:r>
          </a:p>
          <a:p>
            <a:pPr lvl="2">
              <a:defRPr/>
            </a:pPr>
            <a:r>
              <a:rPr lang="nl-BE" sz="1800" dirty="0"/>
              <a:t>Prioriteit 2: Loopbaanbeleid preventief</a:t>
            </a:r>
          </a:p>
          <a:p>
            <a:pPr lvl="3">
              <a:defRPr/>
            </a:pPr>
            <a:r>
              <a:rPr lang="nl-BE" sz="1400" dirty="0"/>
              <a:t>Ongekwalificeerde uitstroom</a:t>
            </a:r>
          </a:p>
          <a:p>
            <a:pPr lvl="3">
              <a:defRPr/>
            </a:pPr>
            <a:r>
              <a:rPr lang="nl-BE" sz="1400" dirty="0"/>
              <a:t>Leven lang leren</a:t>
            </a:r>
          </a:p>
          <a:p>
            <a:pPr lvl="2">
              <a:defRPr/>
            </a:pPr>
            <a:r>
              <a:rPr lang="nl-BE" sz="1800" dirty="0"/>
              <a:t>Prioriteit 3: Sociale inclusie en armoedebestrijding</a:t>
            </a:r>
          </a:p>
          <a:p>
            <a:pPr lvl="3">
              <a:defRPr/>
            </a:pPr>
            <a:r>
              <a:rPr lang="nl-BE" sz="1400" dirty="0"/>
              <a:t>Actieve inclusie</a:t>
            </a:r>
          </a:p>
          <a:p>
            <a:pPr lvl="3">
              <a:defRPr/>
            </a:pPr>
            <a:r>
              <a:rPr lang="nl-BE" sz="1400" dirty="0"/>
              <a:t>Gemarginaliseerde groepen</a:t>
            </a:r>
          </a:p>
          <a:p>
            <a:pPr lvl="3">
              <a:defRPr/>
            </a:pPr>
            <a:r>
              <a:rPr lang="nl-BE" sz="1400" dirty="0"/>
              <a:t>Ondersteuning sociale economie</a:t>
            </a:r>
          </a:p>
          <a:p>
            <a:pPr lvl="2">
              <a:defRPr/>
            </a:pPr>
            <a:r>
              <a:rPr lang="nl-BE" sz="1800" dirty="0"/>
              <a:t>Prioriteit 4: Partnerschapsontwikkeling en mensgericht ondernemen</a:t>
            </a:r>
          </a:p>
          <a:p>
            <a:pPr lvl="2">
              <a:defRPr/>
            </a:pPr>
            <a:r>
              <a:rPr lang="nl-BE" sz="1800" b="1" dirty="0"/>
              <a:t>Prioriteit 5: Innovatie en transnationale samenwerking</a:t>
            </a:r>
          </a:p>
        </p:txBody>
      </p:sp>
    </p:spTree>
    <p:extLst>
      <p:ext uri="{BB962C8B-B14F-4D97-AF65-F5344CB8AC3E}">
        <p14:creationId xmlns:p14="http://schemas.microsoft.com/office/powerpoint/2010/main" val="37151665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p:nvPr>
        </p:nvSpPr>
        <p:spPr/>
        <p:txBody>
          <a:bodyPr/>
          <a:lstStyle/>
          <a:p>
            <a:r>
              <a:rPr lang="nl-BE" altLang="nl-BE" dirty="0"/>
              <a:t>Opmaak projectvoorstel  </a:t>
            </a:r>
            <a:br>
              <a:rPr lang="nl-BE" altLang="nl-BE" dirty="0"/>
            </a:br>
            <a:r>
              <a:rPr lang="nl-BE" altLang="nl-BE" sz="2800" dirty="0">
                <a:solidFill>
                  <a:schemeClr val="accent6">
                    <a:lumMod val="60000"/>
                    <a:lumOff val="40000"/>
                  </a:schemeClr>
                </a:solidFill>
              </a:rPr>
              <a:t>3. Financiële begroting</a:t>
            </a:r>
            <a:endParaRPr lang="nl-BE" altLang="nl-BE" sz="2800" dirty="0"/>
          </a:p>
        </p:txBody>
      </p:sp>
      <p:sp>
        <p:nvSpPr>
          <p:cNvPr id="2" name="Tijdelijke aanduiding voor inhoud 1"/>
          <p:cNvSpPr>
            <a:spLocks noGrp="1"/>
          </p:cNvSpPr>
          <p:nvPr>
            <p:ph sz="half" idx="1"/>
          </p:nvPr>
        </p:nvSpPr>
        <p:spPr/>
        <p:txBody>
          <a:bodyPr/>
          <a:lstStyle/>
          <a:p>
            <a:pPr>
              <a:buNone/>
            </a:pPr>
            <a:endParaRPr lang="nl-BE" dirty="0"/>
          </a:p>
          <a:p>
            <a:r>
              <a:rPr lang="nl-BE" dirty="0"/>
              <a:t>A.d.h.v. begrotingssjabloon</a:t>
            </a:r>
          </a:p>
          <a:p>
            <a:pPr>
              <a:buNone/>
            </a:pPr>
            <a:endParaRPr lang="nl-BE" dirty="0"/>
          </a:p>
          <a:p>
            <a:r>
              <a:rPr lang="nl-BE" dirty="0"/>
              <a:t>Schatting van de totale projectkosten</a:t>
            </a:r>
          </a:p>
          <a:p>
            <a:endParaRPr lang="nl-BE" dirty="0"/>
          </a:p>
          <a:p>
            <a:r>
              <a:rPr lang="nl-BE" dirty="0"/>
              <a:t>Gekoppeld aan de activiteiten uit de projectplanning</a:t>
            </a:r>
          </a:p>
          <a:p>
            <a:pPr>
              <a:buNone/>
            </a:pPr>
            <a:endParaRPr lang="nl-BE" dirty="0"/>
          </a:p>
          <a:p>
            <a:r>
              <a:rPr lang="nl-BE" dirty="0"/>
              <a:t>Projecten binnen IDE maken een gedetailleerde begroting op voor fase 1 en reserveren de middelen voor fase 2. Verdere instructies zijn terug te vinden in het begrotingssjabloon.</a:t>
            </a:r>
          </a:p>
          <a:p>
            <a:pPr>
              <a:buNone/>
            </a:pPr>
            <a:endParaRPr lang="nl-BE" dirty="0"/>
          </a:p>
          <a:p>
            <a:endParaRPr lang="nl-BE" dirty="0"/>
          </a:p>
        </p:txBody>
      </p:sp>
    </p:spTree>
    <p:extLst>
      <p:ext uri="{BB962C8B-B14F-4D97-AF65-F5344CB8AC3E}">
        <p14:creationId xmlns:p14="http://schemas.microsoft.com/office/powerpoint/2010/main" val="22674033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p:txBody>
          <a:bodyPr/>
          <a:lstStyle/>
          <a:p>
            <a:r>
              <a:rPr lang="nl-BE" altLang="nl-BE" dirty="0"/>
              <a:t>Opmaak projectvoorstel </a:t>
            </a:r>
            <a:br>
              <a:rPr lang="nl-BE" altLang="nl-BE" dirty="0"/>
            </a:br>
            <a:r>
              <a:rPr lang="nl-BE" altLang="nl-BE" sz="2800" dirty="0">
                <a:solidFill>
                  <a:schemeClr val="accent6">
                    <a:lumMod val="60000"/>
                    <a:lumOff val="40000"/>
                  </a:schemeClr>
                </a:solidFill>
              </a:rPr>
              <a:t>Volledige informatie</a:t>
            </a:r>
            <a:endParaRPr lang="nl-BE" altLang="nl-BE" sz="2800" dirty="0"/>
          </a:p>
        </p:txBody>
      </p:sp>
      <p:pic>
        <p:nvPicPr>
          <p:cNvPr id="3" name="Tijdelijke aanduiding voor inhoud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27825" y="1793174"/>
            <a:ext cx="6688386" cy="3515096"/>
          </a:xfrm>
        </p:spPr>
      </p:pic>
      <p:sp>
        <p:nvSpPr>
          <p:cNvPr id="5" name="Tijdelijke aanduiding voor inhoud 1"/>
          <p:cNvSpPr txBox="1">
            <a:spLocks/>
          </p:cNvSpPr>
          <p:nvPr/>
        </p:nvSpPr>
        <p:spPr>
          <a:xfrm>
            <a:off x="1296000" y="5501451"/>
            <a:ext cx="7416000" cy="372436"/>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FlandersArtSans-Regular" panose="00000500000000000000" pitchFamily="2" charset="0"/>
                <a:ea typeface="+mn-ea"/>
                <a:cs typeface="+mn-cs"/>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dirty="0"/>
              <a:t>www.esf-vlaanderen.be</a:t>
            </a:r>
          </a:p>
          <a:p>
            <a:endParaRPr lang="nl-BE" dirty="0"/>
          </a:p>
          <a:p>
            <a:endParaRPr lang="nl-BE" dirty="0"/>
          </a:p>
        </p:txBody>
      </p:sp>
      <p:pic>
        <p:nvPicPr>
          <p:cNvPr id="4" name="Afbeelding 3"/>
          <p:cNvPicPr>
            <a:picLocks noChangeAspect="1"/>
          </p:cNvPicPr>
          <p:nvPr/>
        </p:nvPicPr>
        <p:blipFill>
          <a:blip r:embed="rId7" cstate="print">
            <a:extLst>
              <a:ext uri="{BEBA8EAE-BF5A-486C-A8C5-ECC9F3942E4B}">
                <a14:imgProps xmlns:a14="http://schemas.microsoft.com/office/drawing/2010/main">
                  <a14:imgLayer r:embed="rId8">
                    <a14:imgEffect>
                      <a14:sharpenSoften amount="-100000"/>
                    </a14:imgEffect>
                  </a14:imgLayer>
                </a14:imgProps>
              </a:ext>
              <a:ext uri="{28A0092B-C50C-407E-A947-70E740481C1C}">
                <a14:useLocalDpi xmlns:a14="http://schemas.microsoft.com/office/drawing/2010/main" val="0"/>
              </a:ext>
            </a:extLst>
          </a:blip>
          <a:stretch>
            <a:fillRect/>
          </a:stretch>
        </p:blipFill>
        <p:spPr>
          <a:xfrm>
            <a:off x="6390409" y="4268189"/>
            <a:ext cx="398814" cy="398814"/>
          </a:xfrm>
          <a:prstGeom prst="rect">
            <a:avLst/>
          </a:prstGeom>
        </p:spPr>
      </p:pic>
    </p:spTree>
    <p:extLst>
      <p:ext uri="{BB962C8B-B14F-4D97-AF65-F5344CB8AC3E}">
        <p14:creationId xmlns:p14="http://schemas.microsoft.com/office/powerpoint/2010/main" val="34070661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p:txBody>
          <a:bodyPr/>
          <a:lstStyle/>
          <a:p>
            <a:r>
              <a:rPr lang="nl-BE" altLang="nl-BE" dirty="0"/>
              <a:t>Opmaak projectvoorstel </a:t>
            </a:r>
            <a:br>
              <a:rPr lang="nl-BE" altLang="nl-BE" dirty="0"/>
            </a:br>
            <a:r>
              <a:rPr lang="nl-BE" altLang="nl-BE" sz="2800" dirty="0">
                <a:solidFill>
                  <a:schemeClr val="accent6">
                    <a:lumMod val="60000"/>
                    <a:lumOff val="40000"/>
                  </a:schemeClr>
                </a:solidFill>
              </a:rPr>
              <a:t>Volledige informatie</a:t>
            </a:r>
            <a:endParaRPr lang="nl-BE" altLang="nl-BE" sz="2800" dirty="0"/>
          </a:p>
        </p:txBody>
      </p:sp>
      <p:sp>
        <p:nvSpPr>
          <p:cNvPr id="2" name="Tijdelijke aanduiding voor inhoud 1"/>
          <p:cNvSpPr>
            <a:spLocks noGrp="1"/>
          </p:cNvSpPr>
          <p:nvPr>
            <p:ph sz="half" idx="1"/>
          </p:nvPr>
        </p:nvSpPr>
        <p:spPr>
          <a:xfrm>
            <a:off x="1296000" y="4734195"/>
            <a:ext cx="7416000" cy="495491"/>
          </a:xfrm>
        </p:spPr>
        <p:txBody>
          <a:bodyPr/>
          <a:lstStyle/>
          <a:p>
            <a:r>
              <a:rPr lang="nl-BE" dirty="0"/>
              <a:t>ESF-applicatie – Oproep 459 (IDE) en 460 (IDA)</a:t>
            </a:r>
          </a:p>
          <a:p>
            <a:endParaRPr lang="nl-BE" dirty="0"/>
          </a:p>
        </p:txBody>
      </p:sp>
      <p:pic>
        <p:nvPicPr>
          <p:cNvPr id="5" name="Afbeelding 4"/>
          <p:cNvPicPr>
            <a:picLocks noChangeAspect="1"/>
          </p:cNvPicPr>
          <p:nvPr/>
        </p:nvPicPr>
        <p:blipFill>
          <a:blip r:embed="rId3"/>
          <a:stretch>
            <a:fillRect/>
          </a:stretch>
        </p:blipFill>
        <p:spPr>
          <a:xfrm>
            <a:off x="303965" y="1754823"/>
            <a:ext cx="8408035" cy="2554958"/>
          </a:xfrm>
          <a:prstGeom prst="rect">
            <a:avLst/>
          </a:prstGeom>
        </p:spPr>
      </p:pic>
    </p:spTree>
    <p:extLst>
      <p:ext uri="{BB962C8B-B14F-4D97-AF65-F5344CB8AC3E}">
        <p14:creationId xmlns:p14="http://schemas.microsoft.com/office/powerpoint/2010/main" val="7875605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15"/>
          <p:cNvSpPr>
            <a:spLocks noGrp="1"/>
          </p:cNvSpPr>
          <p:nvPr>
            <p:ph type="ctrTitle"/>
          </p:nvPr>
        </p:nvSpPr>
        <p:spPr>
          <a:xfrm>
            <a:off x="1296000" y="3479967"/>
            <a:ext cx="7416000" cy="2088000"/>
          </a:xfrm>
        </p:spPr>
        <p:txBody>
          <a:bodyPr/>
          <a:lstStyle/>
          <a:p>
            <a:pPr algn="ctr"/>
            <a:r>
              <a:rPr lang="nl-BE" sz="4600" dirty="0"/>
              <a:t>Kostenrubrieken, tijdsregistratie,</a:t>
            </a:r>
            <a:br>
              <a:rPr lang="nl-BE" sz="4600" dirty="0"/>
            </a:br>
            <a:r>
              <a:rPr lang="nl-BE" sz="4600" dirty="0"/>
              <a:t>overheidsopdrachten en</a:t>
            </a:r>
            <a:br>
              <a:rPr lang="nl-BE" sz="4600" dirty="0"/>
            </a:br>
            <a:r>
              <a:rPr lang="nl-BE" sz="4600" dirty="0"/>
              <a:t>staatssteun</a:t>
            </a:r>
            <a:br>
              <a:rPr lang="nl-BE" sz="4600" dirty="0"/>
            </a:br>
            <a:endParaRPr lang="nl-BE" sz="4600" dirty="0"/>
          </a:p>
        </p:txBody>
      </p:sp>
    </p:spTree>
    <p:extLst>
      <p:ext uri="{BB962C8B-B14F-4D97-AF65-F5344CB8AC3E}">
        <p14:creationId xmlns:p14="http://schemas.microsoft.com/office/powerpoint/2010/main" val="3287617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el 1"/>
          <p:cNvSpPr>
            <a:spLocks noGrp="1"/>
          </p:cNvSpPr>
          <p:nvPr>
            <p:ph type="title"/>
          </p:nvPr>
        </p:nvSpPr>
        <p:spPr/>
        <p:txBody>
          <a:bodyPr/>
          <a:lstStyle/>
          <a:p>
            <a:r>
              <a:rPr lang="nl-BE" altLang="nl-BE" dirty="0"/>
              <a:t>Kosten en financiering </a:t>
            </a:r>
            <a:br>
              <a:rPr lang="nl-BE" altLang="nl-BE" dirty="0"/>
            </a:br>
            <a:r>
              <a:rPr lang="nl-BE" altLang="nl-BE" sz="2800" dirty="0">
                <a:solidFill>
                  <a:schemeClr val="accent6">
                    <a:lumMod val="60000"/>
                    <a:lumOff val="40000"/>
                  </a:schemeClr>
                </a:solidFill>
              </a:rPr>
              <a:t>Kosten intern personeel</a:t>
            </a:r>
            <a:endParaRPr lang="nl-BE" altLang="nl-BE" sz="2800" dirty="0"/>
          </a:p>
        </p:txBody>
      </p:sp>
      <p:sp>
        <p:nvSpPr>
          <p:cNvPr id="63491" name="Tijdelijke aanduiding voor inhoud 2"/>
          <p:cNvSpPr>
            <a:spLocks noGrp="1"/>
          </p:cNvSpPr>
          <p:nvPr>
            <p:ph sz="half" idx="1"/>
          </p:nvPr>
        </p:nvSpPr>
        <p:spPr>
          <a:xfrm>
            <a:off x="1296000" y="1872000"/>
            <a:ext cx="7416000" cy="4113879"/>
          </a:xfrm>
        </p:spPr>
        <p:txBody>
          <a:bodyPr/>
          <a:lstStyle/>
          <a:p>
            <a:pPr>
              <a:buNone/>
            </a:pPr>
            <a:r>
              <a:rPr lang="nl-BE" altLang="nl-BE" sz="1800" dirty="0">
                <a:cs typeface="Arial" charset="0"/>
              </a:rPr>
              <a:t>Binnen deze oproepen wordt gewerkt met een standaarduurtarief (SUT) voor:</a:t>
            </a:r>
          </a:p>
          <a:p>
            <a:pPr>
              <a:buNone/>
            </a:pPr>
            <a:endParaRPr lang="nl-BE" altLang="nl-BE" sz="1800" b="1" u="sng" dirty="0">
              <a:cs typeface="Arial" charset="0"/>
            </a:endParaRPr>
          </a:p>
          <a:p>
            <a:pPr>
              <a:buNone/>
            </a:pPr>
            <a:r>
              <a:rPr lang="nl-BE" altLang="nl-BE" sz="1800" b="1" u="sng" dirty="0">
                <a:cs typeface="Arial" charset="0"/>
              </a:rPr>
              <a:t>A) Intern personeel (verbonden via arbeidsovereenkomst)</a:t>
            </a:r>
          </a:p>
          <a:p>
            <a:pPr>
              <a:buNone/>
            </a:pPr>
            <a:endParaRPr lang="nl-BE" altLang="nl-BE" sz="1800" dirty="0">
              <a:cs typeface="Arial" charset="0"/>
            </a:endParaRPr>
          </a:p>
          <a:p>
            <a:r>
              <a:rPr lang="nl-BE" sz="1800" dirty="0"/>
              <a:t>Berekening SUT:</a:t>
            </a:r>
          </a:p>
          <a:p>
            <a:pPr lvl="1"/>
            <a:r>
              <a:rPr lang="nl-BE" sz="1800" dirty="0" err="1"/>
              <a:t>Brutomaandloon</a:t>
            </a:r>
            <a:r>
              <a:rPr lang="nl-BE" sz="1800" dirty="0"/>
              <a:t> x 1,2%   bv. 3000 euro x 1,2% = 36 euro/uur</a:t>
            </a:r>
          </a:p>
          <a:p>
            <a:r>
              <a:rPr lang="nl-BE" sz="1800" dirty="0"/>
              <a:t>In 1,2% zit forfait voor alle loonlasten (eindejaar, vakantiegeld, extralegale voordelen, ..) </a:t>
            </a:r>
          </a:p>
          <a:p>
            <a:r>
              <a:rPr lang="nl-BE" sz="1800" dirty="0"/>
              <a:t>Basis: Brutoloon januari (of eerste maand tewerkstelling indien toen nog niet in dienst)</a:t>
            </a:r>
          </a:p>
          <a:p>
            <a:r>
              <a:rPr lang="nl-BE" sz="1800" dirty="0"/>
              <a:t>Max SUT van 100 EUR/uur</a:t>
            </a:r>
            <a:r>
              <a:rPr lang="nl-BE" sz="1200" dirty="0"/>
              <a:t>		</a:t>
            </a:r>
            <a:r>
              <a:rPr lang="nl-BE" sz="2000" dirty="0">
                <a:latin typeface="FlandersArtSans-Regular" panose="00000500000000000000" pitchFamily="2" charset="0"/>
              </a:rPr>
              <a:t>Max 1.720 uren per jaar</a:t>
            </a:r>
          </a:p>
          <a:p>
            <a:pPr>
              <a:buNone/>
            </a:pPr>
            <a:endParaRPr lang="nl-BE" altLang="nl-BE" sz="2000" dirty="0">
              <a:cs typeface="Arial" charset="0"/>
            </a:endParaRPr>
          </a:p>
          <a:p>
            <a:pPr>
              <a:buNone/>
            </a:pPr>
            <a:endParaRPr lang="nl-BE" altLang="nl-BE" sz="2000" dirty="0">
              <a:cs typeface="Arial" charset="0"/>
            </a:endParaRPr>
          </a:p>
          <a:p>
            <a:pPr>
              <a:buNone/>
            </a:pPr>
            <a:endParaRPr lang="nl-BE" altLang="nl-BE" sz="2000" dirty="0">
              <a:cs typeface="Arial" charset="0"/>
            </a:endParaRPr>
          </a:p>
          <a:p>
            <a:pPr>
              <a:buNone/>
            </a:pPr>
            <a:endParaRPr lang="nl-BE" altLang="nl-BE" sz="2000" dirty="0">
              <a:cs typeface="Arial" charset="0"/>
            </a:endParaRPr>
          </a:p>
          <a:p>
            <a:pPr>
              <a:buNone/>
            </a:pPr>
            <a:endParaRPr lang="nl-BE" altLang="nl-BE" sz="2000" dirty="0">
              <a:cs typeface="Arial" charset="0"/>
            </a:endParaRPr>
          </a:p>
          <a:p>
            <a:pPr>
              <a:buNone/>
            </a:pPr>
            <a:endParaRPr lang="nl-BE" altLang="nl-BE" sz="2000" dirty="0">
              <a:cs typeface="Arial" charset="0"/>
            </a:endParaRPr>
          </a:p>
          <a:p>
            <a:pPr>
              <a:buFontTx/>
              <a:buChar char="-"/>
            </a:pPr>
            <a:endParaRPr lang="nl-BE" altLang="nl-BE" sz="2000" dirty="0">
              <a:latin typeface="Arial" charset="0"/>
              <a:cs typeface="Arial" charset="0"/>
            </a:endParaRPr>
          </a:p>
        </p:txBody>
      </p:sp>
    </p:spTree>
    <p:extLst>
      <p:ext uri="{BB962C8B-B14F-4D97-AF65-F5344CB8AC3E}">
        <p14:creationId xmlns:p14="http://schemas.microsoft.com/office/powerpoint/2010/main" val="37135849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el 1"/>
          <p:cNvSpPr>
            <a:spLocks noGrp="1"/>
          </p:cNvSpPr>
          <p:nvPr>
            <p:ph type="title"/>
          </p:nvPr>
        </p:nvSpPr>
        <p:spPr/>
        <p:txBody>
          <a:bodyPr/>
          <a:lstStyle/>
          <a:p>
            <a:r>
              <a:rPr lang="nl-BE" altLang="nl-BE" dirty="0"/>
              <a:t>Kosten en financiering </a:t>
            </a:r>
            <a:br>
              <a:rPr lang="nl-BE" altLang="nl-BE" dirty="0"/>
            </a:br>
            <a:r>
              <a:rPr lang="nl-BE" altLang="nl-BE" sz="2800" dirty="0">
                <a:solidFill>
                  <a:schemeClr val="accent6">
                    <a:lumMod val="60000"/>
                    <a:lumOff val="40000"/>
                  </a:schemeClr>
                </a:solidFill>
              </a:rPr>
              <a:t>Kosten intern personeel</a:t>
            </a:r>
            <a:endParaRPr lang="nl-BE" altLang="nl-BE" sz="2800" dirty="0"/>
          </a:p>
        </p:txBody>
      </p:sp>
      <p:sp>
        <p:nvSpPr>
          <p:cNvPr id="63491" name="Tijdelijke aanduiding voor inhoud 2"/>
          <p:cNvSpPr>
            <a:spLocks noGrp="1"/>
          </p:cNvSpPr>
          <p:nvPr>
            <p:ph sz="half" idx="1"/>
          </p:nvPr>
        </p:nvSpPr>
        <p:spPr>
          <a:xfrm>
            <a:off x="1296000" y="1989361"/>
            <a:ext cx="7416000" cy="4113879"/>
          </a:xfrm>
        </p:spPr>
        <p:txBody>
          <a:bodyPr/>
          <a:lstStyle/>
          <a:p>
            <a:pPr>
              <a:buNone/>
            </a:pPr>
            <a:r>
              <a:rPr lang="nl-BE" altLang="nl-BE" sz="2000" b="1" u="sng" dirty="0">
                <a:cs typeface="Arial" charset="0"/>
              </a:rPr>
              <a:t>B) Standaarduurtarief zelfstandigen</a:t>
            </a:r>
          </a:p>
          <a:p>
            <a:pPr>
              <a:buNone/>
            </a:pPr>
            <a:endParaRPr lang="nl-BE" altLang="nl-BE" sz="2000" dirty="0">
              <a:cs typeface="Arial" charset="0"/>
            </a:endParaRPr>
          </a:p>
          <a:p>
            <a:r>
              <a:rPr lang="nl-BE" sz="2000" dirty="0"/>
              <a:t>Berekening SUT:</a:t>
            </a:r>
          </a:p>
          <a:p>
            <a:pPr lvl="1"/>
            <a:r>
              <a:rPr lang="nl-BE" sz="2000" dirty="0"/>
              <a:t>Op basis van het jaarinkomen dat overeenkomt met gestorte kwartaalbijdragen (RSVZ)</a:t>
            </a:r>
          </a:p>
          <a:p>
            <a:pPr lvl="1"/>
            <a:r>
              <a:rPr lang="nl-BE" sz="2000" dirty="0"/>
              <a:t>Tabellen Nationale </a:t>
            </a:r>
            <a:r>
              <a:rPr lang="nl-BE" sz="2000" dirty="0" err="1"/>
              <a:t>Hulpkas</a:t>
            </a:r>
            <a:r>
              <a:rPr lang="nl-BE" sz="2000" dirty="0"/>
              <a:t>: overeenstemmende jaarinkomen</a:t>
            </a:r>
          </a:p>
          <a:p>
            <a:pPr lvl="1"/>
            <a:r>
              <a:rPr lang="nl-BE" sz="1800" dirty="0">
                <a:hlinkClick r:id="rId3"/>
              </a:rPr>
              <a:t>http://www.rsvz.be/nl/faq/hoeveel-sociale-bijdragen-moet-ik-betalen</a:t>
            </a:r>
            <a:r>
              <a:rPr lang="nl-BE" sz="1800" dirty="0"/>
              <a:t> </a:t>
            </a:r>
            <a:endParaRPr lang="nl-BE" sz="1600" dirty="0"/>
          </a:p>
          <a:p>
            <a:endParaRPr lang="nl-BE" sz="2000" dirty="0"/>
          </a:p>
          <a:p>
            <a:r>
              <a:rPr lang="nl-BE" sz="2000" dirty="0"/>
              <a:t>Max SUT van 100 EUR/uur</a:t>
            </a:r>
          </a:p>
          <a:p>
            <a:pPr>
              <a:buNone/>
            </a:pPr>
            <a:endParaRPr lang="nl-BE" altLang="nl-BE" sz="2000" dirty="0">
              <a:cs typeface="Arial" charset="0"/>
            </a:endParaRPr>
          </a:p>
          <a:p>
            <a:pPr>
              <a:buNone/>
            </a:pPr>
            <a:endParaRPr lang="nl-BE" altLang="nl-BE" sz="2000" dirty="0">
              <a:cs typeface="Arial" charset="0"/>
            </a:endParaRPr>
          </a:p>
          <a:p>
            <a:pPr>
              <a:buNone/>
            </a:pPr>
            <a:endParaRPr lang="nl-BE" altLang="nl-BE" sz="2000" dirty="0">
              <a:cs typeface="Arial" charset="0"/>
            </a:endParaRPr>
          </a:p>
          <a:p>
            <a:pPr>
              <a:buNone/>
            </a:pPr>
            <a:endParaRPr lang="nl-BE" altLang="nl-BE" sz="2000" dirty="0">
              <a:cs typeface="Arial" charset="0"/>
            </a:endParaRPr>
          </a:p>
          <a:p>
            <a:pPr>
              <a:buNone/>
            </a:pPr>
            <a:endParaRPr lang="nl-BE" altLang="nl-BE" sz="2000" dirty="0">
              <a:cs typeface="Arial" charset="0"/>
            </a:endParaRPr>
          </a:p>
          <a:p>
            <a:pPr>
              <a:buNone/>
            </a:pPr>
            <a:endParaRPr lang="nl-BE" altLang="nl-BE" sz="2000" dirty="0">
              <a:cs typeface="Arial" charset="0"/>
            </a:endParaRPr>
          </a:p>
          <a:p>
            <a:pPr>
              <a:buFontTx/>
              <a:buChar char="-"/>
            </a:pPr>
            <a:endParaRPr lang="nl-BE" altLang="nl-BE" sz="2000" dirty="0">
              <a:latin typeface="Arial" charset="0"/>
              <a:cs typeface="Arial" charset="0"/>
            </a:endParaRPr>
          </a:p>
        </p:txBody>
      </p:sp>
    </p:spTree>
    <p:extLst>
      <p:ext uri="{BB962C8B-B14F-4D97-AF65-F5344CB8AC3E}">
        <p14:creationId xmlns:p14="http://schemas.microsoft.com/office/powerpoint/2010/main" val="35991194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el 1"/>
          <p:cNvSpPr>
            <a:spLocks noGrp="1"/>
          </p:cNvSpPr>
          <p:nvPr>
            <p:ph type="title"/>
          </p:nvPr>
        </p:nvSpPr>
        <p:spPr/>
        <p:txBody>
          <a:bodyPr/>
          <a:lstStyle/>
          <a:p>
            <a:r>
              <a:rPr lang="nl-BE" altLang="nl-BE" dirty="0"/>
              <a:t>Kosten en financiering  </a:t>
            </a:r>
            <a:br>
              <a:rPr lang="nl-BE" altLang="nl-BE" dirty="0"/>
            </a:br>
            <a:r>
              <a:rPr lang="nl-BE" altLang="nl-BE" sz="2800" dirty="0">
                <a:solidFill>
                  <a:schemeClr val="accent6">
                    <a:lumMod val="60000"/>
                    <a:lumOff val="40000"/>
                  </a:schemeClr>
                </a:solidFill>
              </a:rPr>
              <a:t>Kosten intern personeel</a:t>
            </a:r>
            <a:br>
              <a:rPr lang="nl-BE" altLang="nl-BE" sz="3000" dirty="0">
                <a:solidFill>
                  <a:schemeClr val="accent6">
                    <a:lumMod val="60000"/>
                    <a:lumOff val="40000"/>
                  </a:schemeClr>
                </a:solidFill>
              </a:rPr>
            </a:br>
            <a:endParaRPr lang="nl-BE" altLang="nl-BE" dirty="0"/>
          </a:p>
        </p:txBody>
      </p:sp>
      <p:sp>
        <p:nvSpPr>
          <p:cNvPr id="3" name="Tijdelijke aanduiding voor inhoud 2"/>
          <p:cNvSpPr>
            <a:spLocks noGrp="1"/>
          </p:cNvSpPr>
          <p:nvPr>
            <p:ph sz="half" idx="1"/>
          </p:nvPr>
        </p:nvSpPr>
        <p:spPr>
          <a:xfrm>
            <a:off x="1296000" y="2103357"/>
            <a:ext cx="7416000" cy="3672000"/>
          </a:xfrm>
        </p:spPr>
        <p:txBody>
          <a:bodyPr/>
          <a:lstStyle/>
          <a:p>
            <a:pPr>
              <a:spcBef>
                <a:spcPct val="0"/>
              </a:spcBef>
              <a:defRPr/>
            </a:pPr>
            <a:r>
              <a:rPr lang="nl-BE" altLang="nl-BE" sz="2000" dirty="0">
                <a:cs typeface="Arial" charset="0"/>
              </a:rPr>
              <a:t>Een gerealiseerd VOLTIJDS EQUIVALENT op jaarbasis (= 1.720 uren inhoudelijke werking door een intern personeelslid) wordt als eenheid beschouwd</a:t>
            </a:r>
            <a:endParaRPr lang="nl-BE" sz="2000" dirty="0">
              <a:ea typeface="+mj-ea"/>
              <a:cs typeface="Arial" charset="0"/>
            </a:endParaRPr>
          </a:p>
          <a:p>
            <a:pPr>
              <a:spcBef>
                <a:spcPct val="0"/>
              </a:spcBef>
              <a:defRPr/>
            </a:pPr>
            <a:endParaRPr lang="nl-BE" sz="2000" dirty="0">
              <a:ea typeface="+mj-ea"/>
              <a:cs typeface="Arial" charset="0"/>
            </a:endParaRPr>
          </a:p>
          <a:p>
            <a:pPr>
              <a:spcBef>
                <a:spcPct val="0"/>
              </a:spcBef>
              <a:defRPr/>
            </a:pPr>
            <a:r>
              <a:rPr lang="nl-BE" sz="2000" dirty="0">
                <a:ea typeface="+mj-ea"/>
                <a:cs typeface="Arial" charset="0"/>
              </a:rPr>
              <a:t>Volgende activiteiten worden beschouwd als inhoudelijke werking van het project: uitwerking van alle activiteiten die worden goedgekeurd in actieplan. Ook de uren intern personeel voor het afstemmen en de coaching vanuit ESF Vlaanderen kunnen worden ingebracht.   </a:t>
            </a:r>
          </a:p>
          <a:p>
            <a:pPr>
              <a:spcBef>
                <a:spcPct val="0"/>
              </a:spcBef>
              <a:defRPr/>
            </a:pPr>
            <a:endParaRPr lang="nl-BE" sz="2000" dirty="0">
              <a:ea typeface="+mj-ea"/>
              <a:cs typeface="Arial" charset="0"/>
            </a:endParaRPr>
          </a:p>
          <a:p>
            <a:pPr>
              <a:spcBef>
                <a:spcPct val="0"/>
              </a:spcBef>
              <a:defRPr/>
            </a:pPr>
            <a:r>
              <a:rPr lang="nl-BE" sz="2000" dirty="0">
                <a:ea typeface="+mj-ea"/>
                <a:cs typeface="Arial" charset="0"/>
              </a:rPr>
              <a:t>! Uren die door interne personeelsleden besteed worden aan administratieve taken (zoals bv. bijhouden tijdsregistraties) tellen niet mee als eenheid</a:t>
            </a:r>
          </a:p>
          <a:p>
            <a:pPr>
              <a:spcBef>
                <a:spcPct val="0"/>
              </a:spcBef>
              <a:defRPr/>
            </a:pPr>
            <a:endParaRPr lang="nl-BE" sz="2000" dirty="0">
              <a:ea typeface="+mj-ea"/>
              <a:cs typeface="Arial" charset="0"/>
            </a:endParaRPr>
          </a:p>
        </p:txBody>
      </p:sp>
    </p:spTree>
    <p:extLst>
      <p:ext uri="{BB962C8B-B14F-4D97-AF65-F5344CB8AC3E}">
        <p14:creationId xmlns:p14="http://schemas.microsoft.com/office/powerpoint/2010/main" val="1688971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el 1"/>
          <p:cNvSpPr>
            <a:spLocks noGrp="1"/>
          </p:cNvSpPr>
          <p:nvPr>
            <p:ph type="title"/>
          </p:nvPr>
        </p:nvSpPr>
        <p:spPr/>
        <p:txBody>
          <a:bodyPr/>
          <a:lstStyle/>
          <a:p>
            <a:r>
              <a:rPr lang="nl-BE" altLang="nl-BE" dirty="0"/>
              <a:t>Kosten en financiering  </a:t>
            </a:r>
            <a:br>
              <a:rPr lang="nl-BE" altLang="nl-BE" dirty="0"/>
            </a:br>
            <a:r>
              <a:rPr lang="nl-BE" altLang="nl-BE" sz="2800" dirty="0">
                <a:solidFill>
                  <a:schemeClr val="accent6">
                    <a:lumMod val="60000"/>
                    <a:lumOff val="40000"/>
                  </a:schemeClr>
                </a:solidFill>
              </a:rPr>
              <a:t>Kosten intern personeel</a:t>
            </a:r>
            <a:endParaRPr lang="nl-BE" altLang="nl-BE" sz="2800" dirty="0"/>
          </a:p>
        </p:txBody>
      </p:sp>
      <p:sp>
        <p:nvSpPr>
          <p:cNvPr id="3" name="Tijdelijke aanduiding voor inhoud 2"/>
          <p:cNvSpPr>
            <a:spLocks noGrp="1"/>
          </p:cNvSpPr>
          <p:nvPr>
            <p:ph sz="half" idx="1"/>
          </p:nvPr>
        </p:nvSpPr>
        <p:spPr>
          <a:xfrm>
            <a:off x="1260217" y="2109962"/>
            <a:ext cx="7416000" cy="3672000"/>
          </a:xfrm>
        </p:spPr>
        <p:txBody>
          <a:bodyPr/>
          <a:lstStyle/>
          <a:p>
            <a:pPr>
              <a:spcBef>
                <a:spcPct val="0"/>
              </a:spcBef>
              <a:buNone/>
              <a:defRPr/>
            </a:pPr>
            <a:r>
              <a:rPr lang="nl-BE" sz="2000" b="1" dirty="0">
                <a:ea typeface="+mj-ea"/>
                <a:cs typeface="Arial" charset="0"/>
              </a:rPr>
              <a:t>Bewijsstukken intern personeel</a:t>
            </a:r>
          </a:p>
          <a:p>
            <a:pPr>
              <a:spcBef>
                <a:spcPct val="0"/>
              </a:spcBef>
              <a:buNone/>
              <a:defRPr/>
            </a:pPr>
            <a:endParaRPr lang="nl-BE" sz="2000" b="1" dirty="0">
              <a:ea typeface="+mj-ea"/>
              <a:cs typeface="Arial" charset="0"/>
            </a:endParaRPr>
          </a:p>
          <a:p>
            <a:pPr>
              <a:spcBef>
                <a:spcPct val="0"/>
              </a:spcBef>
              <a:buNone/>
              <a:defRPr/>
            </a:pPr>
            <a:r>
              <a:rPr lang="nl-BE" sz="2000" b="1" dirty="0">
                <a:ea typeface="+mj-ea"/>
                <a:cs typeface="Arial" charset="0"/>
              </a:rPr>
              <a:t>A) Indien Intern personeel (verbonden via arbeidsovereenkomst)</a:t>
            </a:r>
          </a:p>
          <a:p>
            <a:pPr>
              <a:spcBef>
                <a:spcPct val="0"/>
              </a:spcBef>
              <a:buNone/>
              <a:defRPr/>
            </a:pPr>
            <a:endParaRPr lang="nl-BE" sz="2000" b="1" dirty="0">
              <a:ea typeface="+mj-ea"/>
              <a:cs typeface="Arial" charset="0"/>
            </a:endParaRPr>
          </a:p>
          <a:p>
            <a:pPr marL="342900" indent="-342900">
              <a:spcBef>
                <a:spcPct val="0"/>
              </a:spcBef>
              <a:buFont typeface="Arial" panose="020B0604020202020204" pitchFamily="34" charset="0"/>
              <a:buChar char="•"/>
              <a:defRPr/>
            </a:pPr>
            <a:r>
              <a:rPr lang="nl-BE" sz="2000" dirty="0">
                <a:ea typeface="+mj-ea"/>
                <a:cs typeface="Arial" charset="0"/>
              </a:rPr>
              <a:t>Loonfiche januari 2019 of eerste maand tewerkstelling (opleveren bij indiening projectvoorstel indien reeds in dienst)</a:t>
            </a:r>
          </a:p>
          <a:p>
            <a:pPr>
              <a:spcBef>
                <a:spcPct val="0"/>
              </a:spcBef>
              <a:buNone/>
              <a:defRPr/>
            </a:pPr>
            <a:endParaRPr lang="nl-BE" sz="2000" dirty="0">
              <a:ea typeface="+mj-ea"/>
              <a:cs typeface="Arial" charset="0"/>
            </a:endParaRPr>
          </a:p>
          <a:p>
            <a:pPr marL="342900" indent="-342900">
              <a:spcBef>
                <a:spcPct val="0"/>
              </a:spcBef>
              <a:buFont typeface="Arial" panose="020B0604020202020204" pitchFamily="34" charset="0"/>
              <a:buChar char="•"/>
              <a:defRPr/>
            </a:pPr>
            <a:r>
              <a:rPr lang="nl-BE" sz="2000" dirty="0">
                <a:ea typeface="+mj-ea"/>
                <a:cs typeface="Arial" charset="0"/>
              </a:rPr>
              <a:t>Tijdsregistratie (opleveren bij rapportering)</a:t>
            </a:r>
          </a:p>
          <a:p>
            <a:pPr marL="918900" lvl="1" indent="-342900">
              <a:spcBef>
                <a:spcPct val="0"/>
              </a:spcBef>
              <a:buFont typeface="Arial" panose="020B0604020202020204" pitchFamily="34" charset="0"/>
              <a:buChar char="•"/>
              <a:defRPr/>
            </a:pPr>
            <a:r>
              <a:rPr lang="nl-BE" sz="1800" dirty="0">
                <a:ea typeface="+mj-ea"/>
                <a:cs typeface="Arial" charset="0"/>
              </a:rPr>
              <a:t>Aan de hand van opgelegd sjabloon</a:t>
            </a:r>
          </a:p>
          <a:p>
            <a:pPr marL="918900" lvl="1" indent="-342900">
              <a:spcBef>
                <a:spcPct val="0"/>
              </a:spcBef>
              <a:buFont typeface="Arial" panose="020B0604020202020204" pitchFamily="34" charset="0"/>
              <a:buChar char="•"/>
              <a:defRPr/>
            </a:pPr>
            <a:r>
              <a:rPr lang="nl-BE" sz="1800" dirty="0">
                <a:ea typeface="+mj-ea"/>
                <a:cs typeface="Arial" charset="0"/>
              </a:rPr>
              <a:t>Op basis van reëel gepresteerde uren</a:t>
            </a:r>
          </a:p>
          <a:p>
            <a:pPr marL="918900" lvl="1" indent="-342900">
              <a:spcBef>
                <a:spcPct val="0"/>
              </a:spcBef>
              <a:buFont typeface="Arial" panose="020B0604020202020204" pitchFamily="34" charset="0"/>
              <a:buChar char="•"/>
              <a:defRPr/>
            </a:pPr>
            <a:r>
              <a:rPr lang="nl-BE" sz="1800" dirty="0">
                <a:ea typeface="+mj-ea"/>
                <a:cs typeface="Arial" charset="0"/>
              </a:rPr>
              <a:t>Ondertekenen personeelslid en tegentekenen leidinggevende per maand</a:t>
            </a:r>
          </a:p>
          <a:p>
            <a:pPr marL="918900" lvl="1" indent="-342900">
              <a:spcBef>
                <a:spcPct val="0"/>
              </a:spcBef>
              <a:buFont typeface="Arial" panose="020B0604020202020204" pitchFamily="34" charset="0"/>
              <a:buChar char="•"/>
              <a:defRPr/>
            </a:pPr>
            <a:endParaRPr lang="nl-BE" sz="2000" dirty="0">
              <a:latin typeface="+mn-lt"/>
              <a:ea typeface="+mj-ea"/>
              <a:cs typeface="Arial" charset="0"/>
            </a:endParaRPr>
          </a:p>
          <a:p>
            <a:pPr marL="342900" indent="-342900">
              <a:spcBef>
                <a:spcPct val="0"/>
              </a:spcBef>
              <a:buFont typeface="Arial" panose="020B0604020202020204" pitchFamily="34" charset="0"/>
              <a:buChar char="•"/>
              <a:defRPr/>
            </a:pPr>
            <a:endParaRPr lang="nl-BE" sz="2000" dirty="0">
              <a:latin typeface="+mn-lt"/>
              <a:ea typeface="+mj-ea"/>
              <a:cs typeface="Arial" charset="0"/>
            </a:endParaRPr>
          </a:p>
          <a:p>
            <a:pPr marL="342900" indent="-342900">
              <a:spcBef>
                <a:spcPct val="0"/>
              </a:spcBef>
              <a:buFont typeface="Arial" panose="020B0604020202020204" pitchFamily="34" charset="0"/>
              <a:buChar char="•"/>
              <a:defRPr/>
            </a:pPr>
            <a:endParaRPr lang="nl-BE" sz="2000" dirty="0">
              <a:latin typeface="+mn-lt"/>
              <a:ea typeface="+mj-ea"/>
              <a:cs typeface="Arial" charset="0"/>
            </a:endParaRPr>
          </a:p>
        </p:txBody>
      </p:sp>
    </p:spTree>
    <p:extLst>
      <p:ext uri="{BB962C8B-B14F-4D97-AF65-F5344CB8AC3E}">
        <p14:creationId xmlns:p14="http://schemas.microsoft.com/office/powerpoint/2010/main" val="19308292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el 1"/>
          <p:cNvSpPr>
            <a:spLocks noGrp="1"/>
          </p:cNvSpPr>
          <p:nvPr>
            <p:ph type="title"/>
          </p:nvPr>
        </p:nvSpPr>
        <p:spPr/>
        <p:txBody>
          <a:bodyPr/>
          <a:lstStyle/>
          <a:p>
            <a:r>
              <a:rPr lang="nl-BE" altLang="nl-BE" dirty="0"/>
              <a:t>Kosten en financiering  </a:t>
            </a:r>
            <a:br>
              <a:rPr lang="nl-BE" altLang="nl-BE" dirty="0"/>
            </a:br>
            <a:r>
              <a:rPr lang="nl-BE" altLang="nl-BE" sz="2800" dirty="0">
                <a:solidFill>
                  <a:schemeClr val="accent6">
                    <a:lumMod val="60000"/>
                    <a:lumOff val="40000"/>
                  </a:schemeClr>
                </a:solidFill>
              </a:rPr>
              <a:t>Kosten intern personeel</a:t>
            </a:r>
            <a:endParaRPr lang="nl-BE" altLang="nl-BE" sz="2800" dirty="0"/>
          </a:p>
        </p:txBody>
      </p:sp>
      <p:sp>
        <p:nvSpPr>
          <p:cNvPr id="3" name="Tijdelijke aanduiding voor inhoud 2"/>
          <p:cNvSpPr>
            <a:spLocks noGrp="1"/>
          </p:cNvSpPr>
          <p:nvPr>
            <p:ph sz="half" idx="1"/>
          </p:nvPr>
        </p:nvSpPr>
        <p:spPr>
          <a:xfrm>
            <a:off x="1260217" y="2109962"/>
            <a:ext cx="7416000" cy="3672000"/>
          </a:xfrm>
        </p:spPr>
        <p:txBody>
          <a:bodyPr/>
          <a:lstStyle/>
          <a:p>
            <a:pPr>
              <a:spcBef>
                <a:spcPct val="0"/>
              </a:spcBef>
              <a:buNone/>
              <a:defRPr/>
            </a:pPr>
            <a:r>
              <a:rPr lang="nl-BE" sz="2000" b="1" dirty="0">
                <a:ea typeface="+mj-ea"/>
                <a:cs typeface="Arial" charset="0"/>
              </a:rPr>
              <a:t>Bewijsstukken intern personeel</a:t>
            </a:r>
          </a:p>
          <a:p>
            <a:pPr>
              <a:spcBef>
                <a:spcPct val="0"/>
              </a:spcBef>
              <a:buNone/>
              <a:defRPr/>
            </a:pPr>
            <a:endParaRPr lang="nl-BE" sz="2000" b="1" dirty="0">
              <a:ea typeface="+mj-ea"/>
              <a:cs typeface="Arial" charset="0"/>
            </a:endParaRPr>
          </a:p>
          <a:p>
            <a:pPr>
              <a:spcBef>
                <a:spcPct val="0"/>
              </a:spcBef>
              <a:buNone/>
              <a:defRPr/>
            </a:pPr>
            <a:r>
              <a:rPr lang="nl-BE" sz="2000" b="1" dirty="0">
                <a:ea typeface="+mj-ea"/>
                <a:cs typeface="Arial" charset="0"/>
              </a:rPr>
              <a:t>A) Indien zelfstandige</a:t>
            </a:r>
          </a:p>
          <a:p>
            <a:pPr>
              <a:spcBef>
                <a:spcPct val="0"/>
              </a:spcBef>
              <a:buNone/>
              <a:defRPr/>
            </a:pPr>
            <a:endParaRPr lang="nl-BE" sz="2000" b="1" dirty="0">
              <a:ea typeface="+mj-ea"/>
              <a:cs typeface="Arial" charset="0"/>
            </a:endParaRPr>
          </a:p>
          <a:p>
            <a:pPr marL="342900" indent="-342900">
              <a:spcBef>
                <a:spcPct val="0"/>
              </a:spcBef>
              <a:buFont typeface="Arial" panose="020B0604020202020204" pitchFamily="34" charset="0"/>
              <a:buChar char="•"/>
              <a:defRPr/>
            </a:pPr>
            <a:r>
              <a:rPr lang="nl-BE" sz="2000" dirty="0">
                <a:ea typeface="+mj-ea"/>
                <a:cs typeface="Arial" charset="0"/>
              </a:rPr>
              <a:t>Bewijs van storting van de kwartaalbijdragen van de zelfstandige aan de RSVZ van de kwartalen voorafgaand aan de indiening van het project. </a:t>
            </a:r>
          </a:p>
          <a:p>
            <a:pPr marL="342900" indent="-342900">
              <a:spcBef>
                <a:spcPct val="0"/>
              </a:spcBef>
              <a:buFont typeface="Arial" panose="020B0604020202020204" pitchFamily="34" charset="0"/>
              <a:buChar char="•"/>
              <a:defRPr/>
            </a:pPr>
            <a:r>
              <a:rPr lang="nl-BE" sz="2000" dirty="0">
                <a:ea typeface="+mj-ea"/>
                <a:cs typeface="Arial" charset="0"/>
              </a:rPr>
              <a:t>Tijdsregistratie </a:t>
            </a:r>
            <a:r>
              <a:rPr lang="nl-BE" sz="2000" dirty="0">
                <a:cs typeface="Arial" charset="0"/>
              </a:rPr>
              <a:t>(bij rapportering)</a:t>
            </a:r>
            <a:endParaRPr lang="nl-BE" sz="2000" dirty="0">
              <a:ea typeface="+mj-ea"/>
              <a:cs typeface="Arial" charset="0"/>
            </a:endParaRPr>
          </a:p>
          <a:p>
            <a:pPr marL="918900" lvl="1" indent="-342900">
              <a:spcBef>
                <a:spcPct val="0"/>
              </a:spcBef>
              <a:buFont typeface="Arial" panose="020B0604020202020204" pitchFamily="34" charset="0"/>
              <a:buChar char="•"/>
              <a:defRPr/>
            </a:pPr>
            <a:r>
              <a:rPr lang="nl-BE" sz="2000" dirty="0">
                <a:ea typeface="+mj-ea"/>
                <a:cs typeface="Arial" charset="0"/>
              </a:rPr>
              <a:t>Aan de hand van opgelegd sjabloon</a:t>
            </a:r>
          </a:p>
          <a:p>
            <a:pPr marL="918900" lvl="1" indent="-342900">
              <a:spcBef>
                <a:spcPct val="0"/>
              </a:spcBef>
              <a:buFont typeface="Arial" panose="020B0604020202020204" pitchFamily="34" charset="0"/>
              <a:buChar char="•"/>
              <a:defRPr/>
            </a:pPr>
            <a:r>
              <a:rPr lang="nl-BE" sz="2000" dirty="0">
                <a:ea typeface="+mj-ea"/>
                <a:cs typeface="Arial" charset="0"/>
              </a:rPr>
              <a:t>Op basis van reëel gepresteerde uren</a:t>
            </a:r>
          </a:p>
          <a:p>
            <a:pPr marL="918900" lvl="1" indent="-342900">
              <a:spcBef>
                <a:spcPct val="0"/>
              </a:spcBef>
              <a:buFont typeface="Arial" panose="020B0604020202020204" pitchFamily="34" charset="0"/>
              <a:buChar char="•"/>
              <a:defRPr/>
            </a:pPr>
            <a:r>
              <a:rPr lang="nl-BE" sz="2000" dirty="0">
                <a:ea typeface="+mj-ea"/>
                <a:cs typeface="Arial" charset="0"/>
              </a:rPr>
              <a:t>Ondertekenen personeelslid en tegentekenen leidinggevende per maand</a:t>
            </a:r>
          </a:p>
          <a:p>
            <a:pPr marL="918900" lvl="1" indent="-342900">
              <a:spcBef>
                <a:spcPct val="0"/>
              </a:spcBef>
              <a:buFont typeface="Arial" panose="020B0604020202020204" pitchFamily="34" charset="0"/>
              <a:buChar char="•"/>
              <a:defRPr/>
            </a:pPr>
            <a:endParaRPr lang="nl-BE" sz="2000" dirty="0">
              <a:latin typeface="+mn-lt"/>
              <a:ea typeface="+mj-ea"/>
              <a:cs typeface="Arial" charset="0"/>
            </a:endParaRPr>
          </a:p>
          <a:p>
            <a:pPr marL="342900" indent="-342900">
              <a:spcBef>
                <a:spcPct val="0"/>
              </a:spcBef>
              <a:buFont typeface="Arial" panose="020B0604020202020204" pitchFamily="34" charset="0"/>
              <a:buChar char="•"/>
              <a:defRPr/>
            </a:pPr>
            <a:endParaRPr lang="nl-BE" sz="2000" dirty="0">
              <a:latin typeface="+mn-lt"/>
              <a:ea typeface="+mj-ea"/>
              <a:cs typeface="Arial" charset="0"/>
            </a:endParaRPr>
          </a:p>
          <a:p>
            <a:pPr marL="342900" indent="-342900">
              <a:spcBef>
                <a:spcPct val="0"/>
              </a:spcBef>
              <a:buFont typeface="Arial" panose="020B0604020202020204" pitchFamily="34" charset="0"/>
              <a:buChar char="•"/>
              <a:defRPr/>
            </a:pPr>
            <a:endParaRPr lang="nl-BE" sz="2000" dirty="0">
              <a:latin typeface="+mn-lt"/>
              <a:ea typeface="+mj-ea"/>
              <a:cs typeface="Arial" charset="0"/>
            </a:endParaRPr>
          </a:p>
        </p:txBody>
      </p:sp>
    </p:spTree>
    <p:extLst>
      <p:ext uri="{BB962C8B-B14F-4D97-AF65-F5344CB8AC3E}">
        <p14:creationId xmlns:p14="http://schemas.microsoft.com/office/powerpoint/2010/main" val="28828639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el 1"/>
          <p:cNvSpPr>
            <a:spLocks noGrp="1"/>
          </p:cNvSpPr>
          <p:nvPr>
            <p:ph type="title"/>
          </p:nvPr>
        </p:nvSpPr>
        <p:spPr/>
        <p:txBody>
          <a:bodyPr/>
          <a:lstStyle/>
          <a:p>
            <a:r>
              <a:rPr lang="nl-BE" altLang="nl-BE" dirty="0"/>
              <a:t>Kosten en financiering (3) </a:t>
            </a:r>
            <a:br>
              <a:rPr lang="nl-BE" altLang="nl-BE" dirty="0"/>
            </a:br>
            <a:r>
              <a:rPr lang="nl-BE" altLang="nl-BE" sz="3000" dirty="0">
                <a:solidFill>
                  <a:schemeClr val="accent6">
                    <a:lumMod val="60000"/>
                    <a:lumOff val="40000"/>
                  </a:schemeClr>
                </a:solidFill>
              </a:rPr>
              <a:t>Kosten intern personeel</a:t>
            </a:r>
            <a:endParaRPr lang="nl-BE" altLang="nl-BE" dirty="0"/>
          </a:p>
        </p:txBody>
      </p:sp>
      <p:sp>
        <p:nvSpPr>
          <p:cNvPr id="3" name="Tijdelijke aanduiding voor inhoud 2"/>
          <p:cNvSpPr>
            <a:spLocks noGrp="1"/>
          </p:cNvSpPr>
          <p:nvPr>
            <p:ph sz="half" idx="1"/>
          </p:nvPr>
        </p:nvSpPr>
        <p:spPr>
          <a:xfrm>
            <a:off x="1260217" y="2109962"/>
            <a:ext cx="7416000" cy="3672000"/>
          </a:xfrm>
        </p:spPr>
        <p:txBody>
          <a:bodyPr/>
          <a:lstStyle/>
          <a:p>
            <a:pPr>
              <a:spcBef>
                <a:spcPct val="0"/>
              </a:spcBef>
              <a:buNone/>
              <a:defRPr/>
            </a:pPr>
            <a:r>
              <a:rPr lang="nl-BE" sz="2000" b="1" dirty="0">
                <a:ea typeface="+mj-ea"/>
                <a:cs typeface="Arial" charset="0"/>
              </a:rPr>
              <a:t>Bewijsstukken intern personeel</a:t>
            </a:r>
          </a:p>
          <a:p>
            <a:pPr>
              <a:spcBef>
                <a:spcPct val="0"/>
              </a:spcBef>
              <a:buNone/>
              <a:defRPr/>
            </a:pPr>
            <a:endParaRPr lang="nl-BE" sz="2000" b="1" dirty="0">
              <a:ea typeface="+mj-ea"/>
              <a:cs typeface="Arial" charset="0"/>
            </a:endParaRPr>
          </a:p>
          <a:p>
            <a:pPr marL="342900" indent="-342900">
              <a:spcBef>
                <a:spcPct val="0"/>
              </a:spcBef>
              <a:buFont typeface="Arial" panose="020B0604020202020204" pitchFamily="34" charset="0"/>
              <a:buChar char="•"/>
              <a:defRPr/>
            </a:pPr>
            <a:r>
              <a:rPr lang="nl-BE" sz="2000" dirty="0">
                <a:latin typeface="+mn-lt"/>
                <a:ea typeface="+mj-ea"/>
                <a:cs typeface="Arial" charset="0"/>
              </a:rPr>
              <a:t>Een functieomschrijving van de functie </a:t>
            </a:r>
            <a:r>
              <a:rPr lang="nl-BE" sz="2000" u="sng" dirty="0">
                <a:latin typeface="+mn-lt"/>
                <a:ea typeface="+mj-ea"/>
                <a:cs typeface="Arial" charset="0"/>
              </a:rPr>
              <a:t>in het project</a:t>
            </a:r>
            <a:r>
              <a:rPr lang="nl-BE" sz="2000" dirty="0">
                <a:latin typeface="+mn-lt"/>
                <a:ea typeface="+mj-ea"/>
                <a:cs typeface="Arial" charset="0"/>
              </a:rPr>
              <a:t> per medewerker</a:t>
            </a:r>
          </a:p>
          <a:p>
            <a:pPr marL="342900" indent="-342900">
              <a:spcBef>
                <a:spcPct val="0"/>
              </a:spcBef>
              <a:buFont typeface="Arial" panose="020B0604020202020204" pitchFamily="34" charset="0"/>
              <a:buChar char="•"/>
              <a:defRPr/>
            </a:pPr>
            <a:r>
              <a:rPr lang="nl-BE" sz="2000" dirty="0" err="1">
                <a:latin typeface="+mn-lt"/>
                <a:ea typeface="+mj-ea"/>
                <a:cs typeface="Arial" charset="0"/>
              </a:rPr>
              <a:t>CV’s</a:t>
            </a:r>
            <a:r>
              <a:rPr lang="nl-BE" sz="2000" dirty="0">
                <a:latin typeface="+mn-lt"/>
                <a:ea typeface="+mj-ea"/>
                <a:cs typeface="Arial" charset="0"/>
              </a:rPr>
              <a:t> van alle interne personeelsleden</a:t>
            </a:r>
          </a:p>
          <a:p>
            <a:pPr marL="342900" indent="-342900">
              <a:spcBef>
                <a:spcPct val="0"/>
              </a:spcBef>
              <a:buFont typeface="Arial" panose="020B0604020202020204" pitchFamily="34" charset="0"/>
              <a:buChar char="•"/>
              <a:defRPr/>
            </a:pPr>
            <a:r>
              <a:rPr lang="nl-BE" sz="2000" dirty="0">
                <a:latin typeface="+mn-lt"/>
                <a:ea typeface="+mj-ea"/>
                <a:cs typeface="Arial" charset="0"/>
              </a:rPr>
              <a:t>Het hoogst behaalde diploma van alle interne personeelsleden</a:t>
            </a:r>
          </a:p>
          <a:p>
            <a:pPr marL="342900" indent="-342900">
              <a:spcBef>
                <a:spcPct val="0"/>
              </a:spcBef>
              <a:buFont typeface="Arial" panose="020B0604020202020204" pitchFamily="34" charset="0"/>
              <a:buChar char="•"/>
              <a:defRPr/>
            </a:pPr>
            <a:r>
              <a:rPr lang="nl-BE" sz="2000" dirty="0">
                <a:latin typeface="+mn-lt"/>
                <a:ea typeface="+mj-ea"/>
                <a:cs typeface="Arial" charset="0"/>
              </a:rPr>
              <a:t>Tijdsregistratie</a:t>
            </a:r>
          </a:p>
          <a:p>
            <a:pPr marL="918900" lvl="1" indent="-342900">
              <a:spcBef>
                <a:spcPct val="0"/>
              </a:spcBef>
              <a:buFont typeface="Arial" panose="020B0604020202020204" pitchFamily="34" charset="0"/>
              <a:buChar char="•"/>
              <a:defRPr/>
            </a:pPr>
            <a:r>
              <a:rPr lang="nl-BE" sz="1800" dirty="0">
                <a:latin typeface="+mn-lt"/>
                <a:ea typeface="+mj-ea"/>
                <a:cs typeface="Arial" charset="0"/>
              </a:rPr>
              <a:t>Aan de hand van opgelegd sjabloon</a:t>
            </a:r>
          </a:p>
          <a:p>
            <a:pPr marL="918900" lvl="1" indent="-342900">
              <a:spcBef>
                <a:spcPct val="0"/>
              </a:spcBef>
              <a:buFont typeface="Arial" panose="020B0604020202020204" pitchFamily="34" charset="0"/>
              <a:buChar char="•"/>
              <a:defRPr/>
            </a:pPr>
            <a:r>
              <a:rPr lang="nl-BE" sz="1800" dirty="0">
                <a:latin typeface="+mn-lt"/>
                <a:ea typeface="+mj-ea"/>
                <a:cs typeface="Arial" charset="0"/>
              </a:rPr>
              <a:t>Op basis van reëel gepresteerde uren</a:t>
            </a:r>
          </a:p>
          <a:p>
            <a:pPr marL="918900" lvl="1" indent="-342900">
              <a:spcBef>
                <a:spcPct val="0"/>
              </a:spcBef>
              <a:buFont typeface="Arial" panose="020B0604020202020204" pitchFamily="34" charset="0"/>
              <a:buChar char="•"/>
              <a:defRPr/>
            </a:pPr>
            <a:r>
              <a:rPr lang="nl-BE" sz="1800" dirty="0">
                <a:latin typeface="+mn-lt"/>
                <a:ea typeface="+mj-ea"/>
                <a:cs typeface="Arial" charset="0"/>
              </a:rPr>
              <a:t>Ondertekenen personeelslid en tegentekenen leidinggevende per maand</a:t>
            </a:r>
          </a:p>
          <a:p>
            <a:pPr marL="918900" lvl="1" indent="-342900">
              <a:spcBef>
                <a:spcPct val="0"/>
              </a:spcBef>
              <a:buFont typeface="Arial" panose="020B0604020202020204" pitchFamily="34" charset="0"/>
              <a:buChar char="•"/>
              <a:defRPr/>
            </a:pPr>
            <a:endParaRPr lang="nl-BE" sz="2000" dirty="0">
              <a:latin typeface="+mn-lt"/>
              <a:ea typeface="+mj-ea"/>
              <a:cs typeface="Arial" charset="0"/>
            </a:endParaRPr>
          </a:p>
          <a:p>
            <a:pPr marL="342900" indent="-342900">
              <a:spcBef>
                <a:spcPct val="0"/>
              </a:spcBef>
              <a:buFont typeface="Arial" panose="020B0604020202020204" pitchFamily="34" charset="0"/>
              <a:buChar char="•"/>
              <a:defRPr/>
            </a:pPr>
            <a:endParaRPr lang="nl-BE" sz="2000" dirty="0">
              <a:latin typeface="+mn-lt"/>
              <a:ea typeface="+mj-ea"/>
              <a:cs typeface="Arial" charset="0"/>
            </a:endParaRPr>
          </a:p>
          <a:p>
            <a:pPr marL="342900" indent="-342900">
              <a:spcBef>
                <a:spcPct val="0"/>
              </a:spcBef>
              <a:buFont typeface="Arial" panose="020B0604020202020204" pitchFamily="34" charset="0"/>
              <a:buChar char="•"/>
              <a:defRPr/>
            </a:pPr>
            <a:endParaRPr lang="nl-BE" sz="2000" dirty="0">
              <a:latin typeface="+mn-lt"/>
              <a:ea typeface="+mj-ea"/>
              <a:cs typeface="Arial"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617" y="700707"/>
            <a:ext cx="7820025" cy="498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8434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r>
              <a:rPr lang="nl-BE" altLang="nl-BE"/>
              <a:t>Een ESF project</a:t>
            </a:r>
            <a:endParaRPr lang="nl-BE" altLang="nl-BE" dirty="0"/>
          </a:p>
        </p:txBody>
      </p:sp>
      <p:sp>
        <p:nvSpPr>
          <p:cNvPr id="4099" name="Tijdelijke aanduiding voor inhoud 2"/>
          <p:cNvSpPr>
            <a:spLocks noGrp="1"/>
          </p:cNvSpPr>
          <p:nvPr>
            <p:ph sz="half" idx="1"/>
          </p:nvPr>
        </p:nvSpPr>
        <p:spPr/>
        <p:txBody>
          <a:bodyPr/>
          <a:lstStyle/>
          <a:p>
            <a:r>
              <a:rPr lang="nl-BE" dirty="0"/>
              <a:t>Levensloop project:</a:t>
            </a:r>
          </a:p>
          <a:p>
            <a:pPr lvl="1"/>
            <a:r>
              <a:rPr lang="nl-BE" dirty="0"/>
              <a:t>Opmaak projectvoorstel door promotor</a:t>
            </a:r>
          </a:p>
          <a:p>
            <a:pPr lvl="1"/>
            <a:r>
              <a:rPr lang="nl-BE" dirty="0"/>
              <a:t>Beoordeling projectvoorstel door ESF Vlaanderen</a:t>
            </a:r>
          </a:p>
          <a:p>
            <a:pPr lvl="1"/>
            <a:r>
              <a:rPr lang="nl-BE" dirty="0"/>
              <a:t>Projectbeslissing Managementcomité ESF Vlaanderen</a:t>
            </a:r>
          </a:p>
          <a:p>
            <a:pPr lvl="1"/>
            <a:r>
              <a:rPr lang="nl-BE" dirty="0"/>
              <a:t>Projectovereenkomst (getekend door promotor en ESF Vlaanderen)</a:t>
            </a:r>
          </a:p>
          <a:p>
            <a:pPr lvl="1"/>
            <a:r>
              <a:rPr lang="nl-BE" dirty="0"/>
              <a:t>Uitvoering en monitoring project</a:t>
            </a:r>
          </a:p>
          <a:p>
            <a:pPr lvl="1"/>
            <a:r>
              <a:rPr lang="nl-BE" dirty="0"/>
              <a:t>Indiening rapportering door promotor</a:t>
            </a:r>
          </a:p>
          <a:p>
            <a:pPr lvl="1"/>
            <a:r>
              <a:rPr lang="nl-BE" dirty="0"/>
              <a:t>Beoordeling rapportering door ESF Vlaanderen (projectbeheerder)</a:t>
            </a:r>
          </a:p>
          <a:p>
            <a:pPr lvl="1"/>
            <a:r>
              <a:rPr lang="nl-BE" dirty="0"/>
              <a:t>Bezwaar/beroepsmogelijkheden door promotor</a:t>
            </a:r>
          </a:p>
          <a:p>
            <a:pPr lvl="1"/>
            <a:endParaRPr lang="nl-BE" dirty="0"/>
          </a:p>
          <a:p>
            <a:pPr lvl="1"/>
            <a:endParaRPr lang="nl-BE" dirty="0"/>
          </a:p>
          <a:p>
            <a:pPr lvl="1"/>
            <a:endParaRPr lang="nl-BE" dirty="0"/>
          </a:p>
          <a:p>
            <a:pPr lvl="1"/>
            <a:endParaRPr lang="nl-BE" dirty="0"/>
          </a:p>
          <a:p>
            <a:pPr lvl="1"/>
            <a:endParaRPr lang="nl-BE" dirty="0"/>
          </a:p>
          <a:p>
            <a:pPr lvl="1"/>
            <a:endParaRPr lang="nl-BE" dirty="0"/>
          </a:p>
          <a:p>
            <a:endParaRPr lang="nl-NL" altLang="nl-BE" dirty="0"/>
          </a:p>
          <a:p>
            <a:endParaRPr lang="nl-BE" altLang="nl-BE" dirty="0"/>
          </a:p>
        </p:txBody>
      </p:sp>
    </p:spTree>
    <p:extLst>
      <p:ext uri="{BB962C8B-B14F-4D97-AF65-F5344CB8AC3E}">
        <p14:creationId xmlns:p14="http://schemas.microsoft.com/office/powerpoint/2010/main" val="41658681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el 1"/>
          <p:cNvSpPr>
            <a:spLocks noGrp="1"/>
          </p:cNvSpPr>
          <p:nvPr>
            <p:ph type="title"/>
          </p:nvPr>
        </p:nvSpPr>
        <p:spPr/>
        <p:txBody>
          <a:bodyPr/>
          <a:lstStyle/>
          <a:p>
            <a:r>
              <a:rPr lang="nl-BE" altLang="nl-BE" dirty="0"/>
              <a:t>Kosten en financiering </a:t>
            </a:r>
            <a:br>
              <a:rPr lang="nl-BE" altLang="nl-BE" dirty="0"/>
            </a:br>
            <a:r>
              <a:rPr lang="nl-BE" altLang="nl-BE" sz="2800" dirty="0">
                <a:solidFill>
                  <a:schemeClr val="accent6">
                    <a:lumMod val="60000"/>
                    <a:lumOff val="40000"/>
                  </a:schemeClr>
                </a:solidFill>
              </a:rPr>
              <a:t>Kosten extern personeel</a:t>
            </a:r>
            <a:endParaRPr lang="nl-BE" altLang="nl-BE" sz="2800" dirty="0"/>
          </a:p>
        </p:txBody>
      </p:sp>
      <p:sp>
        <p:nvSpPr>
          <p:cNvPr id="3" name="Tijdelijke aanduiding voor inhoud 2"/>
          <p:cNvSpPr>
            <a:spLocks noGrp="1"/>
          </p:cNvSpPr>
          <p:nvPr>
            <p:ph sz="half" idx="1"/>
          </p:nvPr>
        </p:nvSpPr>
        <p:spPr>
          <a:xfrm>
            <a:off x="1153339" y="2046767"/>
            <a:ext cx="7416000" cy="3672000"/>
          </a:xfrm>
        </p:spPr>
        <p:txBody>
          <a:bodyPr/>
          <a:lstStyle/>
          <a:p>
            <a:pPr>
              <a:buNone/>
              <a:defRPr/>
            </a:pPr>
            <a:endParaRPr lang="nl-BE" sz="2000" dirty="0">
              <a:ea typeface="+mj-ea"/>
              <a:cs typeface="Arial" charset="0"/>
            </a:endParaRPr>
          </a:p>
          <a:p>
            <a:pPr marL="342900" indent="-342900">
              <a:buFont typeface="Wingdings" panose="05000000000000000000" pitchFamily="2" charset="2"/>
              <a:buChar char="§"/>
              <a:defRPr/>
            </a:pPr>
            <a:r>
              <a:rPr lang="nl-BE" sz="2000" dirty="0">
                <a:ea typeface="+mj-ea"/>
                <a:cs typeface="Arial" charset="0"/>
              </a:rPr>
              <a:t>Kosten verbonden aan experten/onderaannemers voor inhoudelijke begeleiding binnen het project (en dus niet voor administratieve ondersteuning)</a:t>
            </a:r>
          </a:p>
          <a:p>
            <a:pPr marL="342900" indent="-342900">
              <a:buFont typeface="Wingdings" panose="05000000000000000000" pitchFamily="2" charset="2"/>
              <a:buChar char="§"/>
              <a:defRPr/>
            </a:pPr>
            <a:endParaRPr lang="nl-BE" sz="2000" dirty="0">
              <a:ea typeface="+mj-ea"/>
              <a:cs typeface="Arial" charset="0"/>
            </a:endParaRPr>
          </a:p>
          <a:p>
            <a:pPr marL="342900" indent="-342900">
              <a:buFont typeface="Wingdings" panose="05000000000000000000" pitchFamily="2" charset="2"/>
              <a:buChar char="§"/>
              <a:defRPr/>
            </a:pPr>
            <a:r>
              <a:rPr lang="nl-BE" sz="2000" dirty="0">
                <a:ea typeface="+mj-ea"/>
                <a:cs typeface="Arial" charset="0"/>
              </a:rPr>
              <a:t>Maximaal bedrag van 125 euro/uur (all-in) </a:t>
            </a:r>
          </a:p>
          <a:p>
            <a:pPr>
              <a:buNone/>
              <a:defRPr/>
            </a:pPr>
            <a:endParaRPr lang="nl-BE" sz="2000" dirty="0">
              <a:ea typeface="+mj-ea"/>
              <a:cs typeface="Arial" charset="0"/>
            </a:endParaRPr>
          </a:p>
          <a:p>
            <a:pPr marL="342900" indent="-342900">
              <a:buFont typeface="Wingdings" panose="05000000000000000000" pitchFamily="2" charset="2"/>
              <a:buChar char="§"/>
              <a:defRPr/>
            </a:pPr>
            <a:r>
              <a:rPr lang="nl-BE" sz="2000" dirty="0">
                <a:ea typeface="+mj-ea"/>
                <a:cs typeface="Arial" charset="0"/>
              </a:rPr>
              <a:t>Terugvorderbare BTW is niet subsidiabel</a:t>
            </a:r>
          </a:p>
          <a:p>
            <a:pPr>
              <a:buNone/>
              <a:defRPr/>
            </a:pPr>
            <a:endParaRPr lang="nl-BE" sz="2000" dirty="0">
              <a:ea typeface="+mj-ea"/>
              <a:cs typeface="Arial" charset="0"/>
            </a:endParaRPr>
          </a:p>
          <a:p>
            <a:pPr>
              <a:buNone/>
              <a:defRPr/>
            </a:pPr>
            <a:endParaRPr lang="nl-BE" sz="2000" dirty="0">
              <a:ea typeface="+mj-ea"/>
              <a:cs typeface="Arial" charset="0"/>
            </a:endParaRPr>
          </a:p>
        </p:txBody>
      </p:sp>
    </p:spTree>
    <p:extLst>
      <p:ext uri="{BB962C8B-B14F-4D97-AF65-F5344CB8AC3E}">
        <p14:creationId xmlns:p14="http://schemas.microsoft.com/office/powerpoint/2010/main" val="9183373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el 1"/>
          <p:cNvSpPr>
            <a:spLocks noGrp="1"/>
          </p:cNvSpPr>
          <p:nvPr>
            <p:ph type="title"/>
          </p:nvPr>
        </p:nvSpPr>
        <p:spPr/>
        <p:txBody>
          <a:bodyPr/>
          <a:lstStyle/>
          <a:p>
            <a:r>
              <a:rPr lang="nl-BE" altLang="nl-BE" dirty="0"/>
              <a:t>Kosten en financiering </a:t>
            </a:r>
            <a:br>
              <a:rPr lang="nl-BE" altLang="nl-BE" dirty="0"/>
            </a:br>
            <a:r>
              <a:rPr lang="nl-BE" altLang="nl-BE" sz="2800" dirty="0">
                <a:solidFill>
                  <a:schemeClr val="accent6">
                    <a:lumMod val="60000"/>
                    <a:lumOff val="40000"/>
                  </a:schemeClr>
                </a:solidFill>
              </a:rPr>
              <a:t>Kosten extern personeel</a:t>
            </a:r>
            <a:endParaRPr lang="nl-BE" altLang="nl-BE" sz="2800" dirty="0"/>
          </a:p>
        </p:txBody>
      </p:sp>
      <p:sp>
        <p:nvSpPr>
          <p:cNvPr id="3" name="Tijdelijke aanduiding voor inhoud 2"/>
          <p:cNvSpPr>
            <a:spLocks noGrp="1"/>
          </p:cNvSpPr>
          <p:nvPr>
            <p:ph sz="half" idx="1"/>
          </p:nvPr>
        </p:nvSpPr>
        <p:spPr>
          <a:xfrm>
            <a:off x="1153339" y="2046767"/>
            <a:ext cx="7416000" cy="3672000"/>
          </a:xfrm>
        </p:spPr>
        <p:txBody>
          <a:bodyPr/>
          <a:lstStyle/>
          <a:p>
            <a:pPr>
              <a:buNone/>
              <a:defRPr/>
            </a:pPr>
            <a:r>
              <a:rPr lang="nl-BE" sz="2000" b="1" dirty="0">
                <a:ea typeface="+mj-ea"/>
                <a:cs typeface="Arial" charset="0"/>
              </a:rPr>
              <a:t>Bewijsstukken extern personeel</a:t>
            </a:r>
          </a:p>
          <a:p>
            <a:pPr>
              <a:buNone/>
              <a:defRPr/>
            </a:pPr>
            <a:endParaRPr lang="nl-BE" sz="2000" b="1" dirty="0">
              <a:ea typeface="+mj-ea"/>
              <a:cs typeface="Arial" charset="0"/>
            </a:endParaRPr>
          </a:p>
          <a:p>
            <a:pPr marL="342900" indent="-342900">
              <a:buFont typeface="Wingdings" panose="05000000000000000000" pitchFamily="2" charset="2"/>
              <a:buChar char="§"/>
              <a:defRPr/>
            </a:pPr>
            <a:r>
              <a:rPr lang="nl-BE" sz="2000" dirty="0">
                <a:ea typeface="+mj-ea"/>
                <a:cs typeface="Arial" charset="0"/>
              </a:rPr>
              <a:t>Factuur met vermelding van volgende zaken:</a:t>
            </a:r>
          </a:p>
          <a:p>
            <a:pPr marL="918900" lvl="1" indent="-342900">
              <a:buFont typeface="Wingdings" panose="05000000000000000000" pitchFamily="2" charset="2"/>
              <a:buChar char="§"/>
              <a:defRPr/>
            </a:pPr>
            <a:r>
              <a:rPr lang="nl-BE" sz="2000" dirty="0">
                <a:ea typeface="+mj-ea"/>
                <a:cs typeface="Arial" charset="0"/>
              </a:rPr>
              <a:t>de naam van de uitvoerder,</a:t>
            </a:r>
          </a:p>
          <a:p>
            <a:pPr marL="918900" lvl="1" indent="-342900">
              <a:buFont typeface="Wingdings" panose="05000000000000000000" pitchFamily="2" charset="2"/>
              <a:buChar char="§"/>
              <a:defRPr/>
            </a:pPr>
            <a:r>
              <a:rPr lang="nl-BE" sz="2000" dirty="0">
                <a:ea typeface="+mj-ea"/>
                <a:cs typeface="Arial" charset="0"/>
              </a:rPr>
              <a:t>de omschrijving van de werkelijk geleverde prestaties,</a:t>
            </a:r>
          </a:p>
          <a:p>
            <a:pPr marL="918900" lvl="1" indent="-342900">
              <a:buFont typeface="Wingdings" panose="05000000000000000000" pitchFamily="2" charset="2"/>
              <a:buChar char="§"/>
              <a:defRPr/>
            </a:pPr>
            <a:r>
              <a:rPr lang="nl-BE" sz="2000" dirty="0">
                <a:ea typeface="+mj-ea"/>
                <a:cs typeface="Arial" charset="0"/>
              </a:rPr>
              <a:t>de dagen waarop de prestaties werden geleverd,</a:t>
            </a:r>
          </a:p>
          <a:p>
            <a:pPr marL="918900" lvl="1" indent="-342900">
              <a:buFont typeface="Wingdings" panose="05000000000000000000" pitchFamily="2" charset="2"/>
              <a:buChar char="§"/>
              <a:defRPr/>
            </a:pPr>
            <a:r>
              <a:rPr lang="nl-BE" sz="2000" dirty="0">
                <a:ea typeface="+mj-ea"/>
                <a:cs typeface="Arial" charset="0"/>
              </a:rPr>
              <a:t>de duur van de geleverde prestaties.</a:t>
            </a:r>
          </a:p>
          <a:p>
            <a:pPr marL="918900" lvl="1" indent="-342900">
              <a:buFont typeface="Wingdings" panose="05000000000000000000" pitchFamily="2" charset="2"/>
              <a:buChar char="§"/>
              <a:defRPr/>
            </a:pPr>
            <a:endParaRPr lang="nl-BE" sz="2000" dirty="0">
              <a:ea typeface="+mj-ea"/>
              <a:cs typeface="Arial" charset="0"/>
            </a:endParaRPr>
          </a:p>
          <a:p>
            <a:pPr marL="342900" indent="-342900">
              <a:buFont typeface="Wingdings" panose="05000000000000000000" pitchFamily="2" charset="2"/>
              <a:buChar char="§"/>
              <a:defRPr/>
            </a:pPr>
            <a:r>
              <a:rPr lang="nl-BE" sz="2000" dirty="0">
                <a:ea typeface="+mj-ea"/>
                <a:cs typeface="Arial" charset="0"/>
              </a:rPr>
              <a:t>Marktraadpleging indien de wetgeving overheidsopdrachten van toepassing is</a:t>
            </a:r>
          </a:p>
          <a:p>
            <a:pPr>
              <a:buNone/>
              <a:defRPr/>
            </a:pPr>
            <a:endParaRPr lang="nl-BE" sz="2000" dirty="0">
              <a:ea typeface="+mj-ea"/>
              <a:cs typeface="Arial" charset="0"/>
            </a:endParaRPr>
          </a:p>
        </p:txBody>
      </p:sp>
    </p:spTree>
    <p:extLst>
      <p:ext uri="{BB962C8B-B14F-4D97-AF65-F5344CB8AC3E}">
        <p14:creationId xmlns:p14="http://schemas.microsoft.com/office/powerpoint/2010/main" val="10035534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p:cNvSpPr>
            <a:spLocks noGrp="1"/>
          </p:cNvSpPr>
          <p:nvPr>
            <p:ph type="title"/>
          </p:nvPr>
        </p:nvSpPr>
        <p:spPr/>
        <p:txBody>
          <a:bodyPr/>
          <a:lstStyle/>
          <a:p>
            <a:r>
              <a:rPr lang="nl-BE" altLang="nl-BE" dirty="0"/>
              <a:t>Kosten en financiering </a:t>
            </a:r>
            <a:br>
              <a:rPr lang="nl-BE" altLang="nl-BE" dirty="0"/>
            </a:br>
            <a:r>
              <a:rPr lang="nl-BE" altLang="nl-BE" sz="2800" dirty="0">
                <a:solidFill>
                  <a:schemeClr val="accent6">
                    <a:lumMod val="60000"/>
                    <a:lumOff val="40000"/>
                  </a:schemeClr>
                </a:solidFill>
              </a:rPr>
              <a:t>Directe en indirecte kosten, directe kosten </a:t>
            </a:r>
            <a:r>
              <a:rPr lang="nl-BE" altLang="nl-BE" sz="2800" dirty="0">
                <a:solidFill>
                  <a:schemeClr val="accent6">
                    <a:lumMod val="60000"/>
                    <a:lumOff val="40000"/>
                  </a:schemeClr>
                </a:solidFill>
                <a:sym typeface="Wingdings" panose="05000000000000000000" pitchFamily="2" charset="2"/>
              </a:rPr>
              <a:t> forfait</a:t>
            </a:r>
            <a:r>
              <a:rPr lang="nl-BE" altLang="nl-BE" sz="2800" dirty="0">
                <a:solidFill>
                  <a:schemeClr val="accent6">
                    <a:lumMod val="60000"/>
                    <a:lumOff val="40000"/>
                  </a:schemeClr>
                </a:solidFill>
              </a:rPr>
              <a:t> </a:t>
            </a:r>
            <a:endParaRPr lang="nl-BE" altLang="nl-BE" sz="2800" dirty="0"/>
          </a:p>
        </p:txBody>
      </p:sp>
      <p:sp>
        <p:nvSpPr>
          <p:cNvPr id="3" name="Tijdelijke aanduiding voor inhoud 2"/>
          <p:cNvSpPr>
            <a:spLocks noGrp="1"/>
          </p:cNvSpPr>
          <p:nvPr>
            <p:ph sz="half" idx="1"/>
          </p:nvPr>
        </p:nvSpPr>
        <p:spPr>
          <a:xfrm>
            <a:off x="1283968" y="2419858"/>
            <a:ext cx="7416000" cy="3672000"/>
          </a:xfrm>
        </p:spPr>
        <p:txBody>
          <a:bodyPr/>
          <a:lstStyle/>
          <a:p>
            <a:pPr>
              <a:spcBef>
                <a:spcPct val="0"/>
              </a:spcBef>
              <a:buNone/>
              <a:defRPr/>
            </a:pPr>
            <a:r>
              <a:rPr lang="nl-BE" sz="2000" dirty="0">
                <a:latin typeface="+mn-lt"/>
                <a:ea typeface="+mj-ea"/>
                <a:cs typeface="Arial" charset="0"/>
              </a:rPr>
              <a:t>Alle overige kosten zitten vervat in een forfait dat bovenop de kosten Intern personeel wordt berekend.</a:t>
            </a:r>
          </a:p>
          <a:p>
            <a:pPr>
              <a:spcBef>
                <a:spcPct val="0"/>
              </a:spcBef>
              <a:buNone/>
              <a:defRPr/>
            </a:pPr>
            <a:endParaRPr lang="nl-BE" sz="2000" dirty="0">
              <a:latin typeface="+mn-lt"/>
              <a:ea typeface="+mj-ea"/>
              <a:cs typeface="Arial" charset="0"/>
            </a:endParaRPr>
          </a:p>
          <a:p>
            <a:pPr lvl="1"/>
            <a:r>
              <a:rPr lang="nl-BE" sz="2000" dirty="0">
                <a:latin typeface="+mn-lt"/>
              </a:rPr>
              <a:t>10,37% voor directe kosten </a:t>
            </a:r>
          </a:p>
          <a:p>
            <a:pPr marL="288000" lvl="1" indent="0">
              <a:buNone/>
            </a:pPr>
            <a:endParaRPr lang="nl-BE" sz="2000" dirty="0">
              <a:latin typeface="+mn-lt"/>
            </a:endParaRPr>
          </a:p>
          <a:p>
            <a:pPr lvl="1"/>
            <a:r>
              <a:rPr lang="nl-BE" sz="2000" dirty="0">
                <a:latin typeface="+mn-lt"/>
              </a:rPr>
              <a:t>15% voor indirecte kosten</a:t>
            </a:r>
            <a:endParaRPr lang="nl-BE" sz="2000" dirty="0">
              <a:latin typeface="Arial" charset="0"/>
              <a:ea typeface="+mj-ea"/>
              <a:cs typeface="Arial" charset="0"/>
            </a:endParaRPr>
          </a:p>
          <a:p>
            <a:pPr>
              <a:spcBef>
                <a:spcPct val="0"/>
              </a:spcBef>
              <a:buNone/>
              <a:defRPr/>
            </a:pPr>
            <a:endParaRPr lang="nl-BE" sz="2000" dirty="0">
              <a:latin typeface="Arial" charset="0"/>
              <a:ea typeface="+mj-ea"/>
              <a:cs typeface="Arial" charset="0"/>
            </a:endParaRPr>
          </a:p>
        </p:txBody>
      </p:sp>
    </p:spTree>
    <p:extLst>
      <p:ext uri="{BB962C8B-B14F-4D97-AF65-F5344CB8AC3E}">
        <p14:creationId xmlns:p14="http://schemas.microsoft.com/office/powerpoint/2010/main" val="36740958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el 1"/>
          <p:cNvSpPr>
            <a:spLocks noGrp="1"/>
          </p:cNvSpPr>
          <p:nvPr>
            <p:ph type="title"/>
          </p:nvPr>
        </p:nvSpPr>
        <p:spPr/>
        <p:txBody>
          <a:bodyPr/>
          <a:lstStyle/>
          <a:p>
            <a:r>
              <a:rPr lang="nl-BE" altLang="nl-BE" dirty="0"/>
              <a:t>Kosten en financiering  </a:t>
            </a:r>
            <a:br>
              <a:rPr lang="nl-BE" altLang="nl-BE" dirty="0"/>
            </a:br>
            <a:r>
              <a:rPr lang="nl-BE" altLang="nl-BE" sz="2800" dirty="0">
                <a:solidFill>
                  <a:schemeClr val="accent6">
                    <a:lumMod val="60000"/>
                    <a:lumOff val="40000"/>
                  </a:schemeClr>
                </a:solidFill>
              </a:rPr>
              <a:t>Financiering</a:t>
            </a:r>
            <a:endParaRPr lang="nl-BE" altLang="nl-BE" sz="2800" dirty="0"/>
          </a:p>
        </p:txBody>
      </p:sp>
      <p:sp>
        <p:nvSpPr>
          <p:cNvPr id="3" name="Tijdelijke aanduiding voor inhoud 2"/>
          <p:cNvSpPr>
            <a:spLocks noGrp="1"/>
          </p:cNvSpPr>
          <p:nvPr>
            <p:ph sz="half" idx="1"/>
          </p:nvPr>
        </p:nvSpPr>
        <p:spPr>
          <a:xfrm>
            <a:off x="1272093" y="1994039"/>
            <a:ext cx="7416000" cy="3672000"/>
          </a:xfrm>
        </p:spPr>
        <p:txBody>
          <a:bodyPr/>
          <a:lstStyle/>
          <a:p>
            <a:pPr lvl="1"/>
            <a:r>
              <a:rPr lang="nl-BE" altLang="nl-BE" dirty="0"/>
              <a:t>Oproepbudget van 10.000.000 EUR voor IDE en IDA samen </a:t>
            </a:r>
          </a:p>
          <a:p>
            <a:pPr lvl="2"/>
            <a:r>
              <a:rPr lang="nl-BE" altLang="nl-BE" dirty="0"/>
              <a:t>5.000.000 EUR ESF-middelen (50% Europese subsidies)</a:t>
            </a:r>
          </a:p>
          <a:p>
            <a:pPr lvl="2"/>
            <a:r>
              <a:rPr lang="nl-BE" altLang="nl-BE" dirty="0"/>
              <a:t>5.000.000 EUR Vlaamse middelen (50% Vlaamse cofinanciering)</a:t>
            </a:r>
          </a:p>
          <a:p>
            <a:pPr lvl="2"/>
            <a:endParaRPr lang="nl-BE" altLang="nl-BE" dirty="0"/>
          </a:p>
          <a:p>
            <a:pPr lvl="1"/>
            <a:r>
              <a:rPr lang="nl-BE" altLang="nl-BE" dirty="0"/>
              <a:t>Maximale subsidie van 240.000 EUR voor een IDA project </a:t>
            </a:r>
          </a:p>
          <a:p>
            <a:pPr lvl="1"/>
            <a:r>
              <a:rPr lang="nl-BE" altLang="nl-BE" dirty="0"/>
              <a:t>Maximale subsidie van 300.000 EUR voor een IDE project</a:t>
            </a:r>
          </a:p>
          <a:p>
            <a:pPr lvl="2"/>
            <a:r>
              <a:rPr lang="nl-BE" altLang="nl-BE" dirty="0"/>
              <a:t>Maximaal 70.000 EUR subsidie voor fase 1</a:t>
            </a:r>
          </a:p>
          <a:p>
            <a:pPr lvl="2"/>
            <a:r>
              <a:rPr lang="nl-BE" altLang="nl-BE" dirty="0"/>
              <a:t>Maximaal 230.000 EUR subsidie voor fase 2</a:t>
            </a:r>
          </a:p>
          <a:p>
            <a:pPr lvl="1"/>
            <a:r>
              <a:rPr lang="nl-BE" altLang="nl-BE" dirty="0"/>
              <a:t>Geen private inbreng vereist</a:t>
            </a:r>
            <a:endParaRPr lang="nl-BE" sz="2000" dirty="0">
              <a:ea typeface="+mj-ea"/>
              <a:cs typeface="Arial" charset="0"/>
            </a:endParaRPr>
          </a:p>
          <a:p>
            <a:pPr marL="0" indent="0">
              <a:spcBef>
                <a:spcPct val="0"/>
              </a:spcBef>
              <a:buFont typeface="Wingdings" pitchFamily="2" charset="2"/>
              <a:buNone/>
              <a:defRPr/>
            </a:pPr>
            <a:endParaRPr lang="nl-BE" sz="2000" dirty="0">
              <a:ea typeface="+mj-ea"/>
              <a:cs typeface="Arial" charset="0"/>
            </a:endParaRPr>
          </a:p>
          <a:p>
            <a:pPr>
              <a:spcBef>
                <a:spcPct val="0"/>
              </a:spcBef>
              <a:buNone/>
              <a:defRPr/>
            </a:pPr>
            <a:endParaRPr lang="nl-BE" sz="2000" dirty="0">
              <a:latin typeface="Arial" charset="0"/>
              <a:ea typeface="+mj-ea"/>
              <a:cs typeface="Arial" charset="0"/>
            </a:endParaRPr>
          </a:p>
          <a:p>
            <a:pPr>
              <a:spcBef>
                <a:spcPct val="0"/>
              </a:spcBef>
              <a:defRPr/>
            </a:pPr>
            <a:endParaRPr lang="nl-BE" sz="2000" dirty="0">
              <a:latin typeface="Arial" charset="0"/>
              <a:ea typeface="+mj-ea"/>
              <a:cs typeface="Arial" charset="0"/>
            </a:endParaRPr>
          </a:p>
        </p:txBody>
      </p:sp>
    </p:spTree>
    <p:extLst>
      <p:ext uri="{BB962C8B-B14F-4D97-AF65-F5344CB8AC3E}">
        <p14:creationId xmlns:p14="http://schemas.microsoft.com/office/powerpoint/2010/main" val="4982891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el 1"/>
          <p:cNvSpPr>
            <a:spLocks noGrp="1"/>
          </p:cNvSpPr>
          <p:nvPr>
            <p:ph type="title"/>
          </p:nvPr>
        </p:nvSpPr>
        <p:spPr/>
        <p:txBody>
          <a:bodyPr/>
          <a:lstStyle/>
          <a:p>
            <a:r>
              <a:rPr lang="nl-BE" altLang="nl-BE" dirty="0"/>
              <a:t>Kosten en financiering  </a:t>
            </a:r>
            <a:br>
              <a:rPr lang="nl-BE" altLang="nl-BE" dirty="0"/>
            </a:br>
            <a:r>
              <a:rPr lang="nl-BE" altLang="nl-BE" sz="2800" dirty="0">
                <a:solidFill>
                  <a:schemeClr val="accent6">
                    <a:lumMod val="60000"/>
                    <a:lumOff val="40000"/>
                  </a:schemeClr>
                </a:solidFill>
              </a:rPr>
              <a:t>Financiering</a:t>
            </a:r>
            <a:endParaRPr lang="nl-BE" altLang="nl-BE" sz="2800" dirty="0"/>
          </a:p>
        </p:txBody>
      </p:sp>
      <p:sp>
        <p:nvSpPr>
          <p:cNvPr id="3" name="Tijdelijke aanduiding voor inhoud 2"/>
          <p:cNvSpPr>
            <a:spLocks noGrp="1"/>
          </p:cNvSpPr>
          <p:nvPr>
            <p:ph sz="half" idx="1"/>
          </p:nvPr>
        </p:nvSpPr>
        <p:spPr>
          <a:xfrm>
            <a:off x="1272093" y="1994039"/>
            <a:ext cx="7416000" cy="3672000"/>
          </a:xfrm>
        </p:spPr>
        <p:txBody>
          <a:bodyPr/>
          <a:lstStyle/>
          <a:p>
            <a:pPr marL="0" indent="0">
              <a:spcBef>
                <a:spcPct val="0"/>
              </a:spcBef>
              <a:buFont typeface="Wingdings" pitchFamily="2" charset="2"/>
              <a:buNone/>
              <a:defRPr/>
            </a:pPr>
            <a:endParaRPr lang="nl-BE" sz="2000" dirty="0">
              <a:ea typeface="+mj-ea"/>
              <a:cs typeface="Arial" charset="0"/>
            </a:endParaRPr>
          </a:p>
          <a:p>
            <a:pPr>
              <a:spcBef>
                <a:spcPct val="0"/>
              </a:spcBef>
              <a:defRPr/>
            </a:pPr>
            <a:r>
              <a:rPr lang="nl-BE" dirty="0" err="1">
                <a:ea typeface="+mj-ea"/>
                <a:cs typeface="Arial" charset="0"/>
              </a:rPr>
              <a:t>Additionaliteit</a:t>
            </a:r>
            <a:endParaRPr lang="nl-BE" dirty="0">
              <a:ea typeface="+mj-ea"/>
              <a:cs typeface="Arial" charset="0"/>
            </a:endParaRPr>
          </a:p>
          <a:p>
            <a:pPr lvl="1">
              <a:spcBef>
                <a:spcPct val="0"/>
              </a:spcBef>
              <a:defRPr/>
            </a:pPr>
            <a:r>
              <a:rPr lang="nl-BE" sz="1800" dirty="0">
                <a:ea typeface="+mj-ea"/>
                <a:cs typeface="Arial" charset="0"/>
              </a:rPr>
              <a:t>ESF bedrag kan pas berekend worden na vastlegging van de andere financieringsbronnen</a:t>
            </a:r>
          </a:p>
          <a:p>
            <a:pPr lvl="1">
              <a:spcBef>
                <a:spcPct val="0"/>
              </a:spcBef>
              <a:defRPr/>
            </a:pPr>
            <a:endParaRPr lang="nl-BE" sz="1800" dirty="0">
              <a:ea typeface="+mj-ea"/>
              <a:cs typeface="Arial" charset="0"/>
            </a:endParaRPr>
          </a:p>
          <a:p>
            <a:pPr lvl="1">
              <a:spcBef>
                <a:spcPct val="0"/>
              </a:spcBef>
              <a:defRPr/>
            </a:pPr>
            <a:r>
              <a:rPr lang="nl-BE" sz="1800" dirty="0">
                <a:ea typeface="+mj-ea"/>
                <a:cs typeface="Arial" charset="0"/>
              </a:rPr>
              <a:t>Met andere woorden: de andere financieringsbronnen dienen eerst berekend en benut te worden</a:t>
            </a:r>
          </a:p>
          <a:p>
            <a:pPr lvl="1">
              <a:spcBef>
                <a:spcPct val="0"/>
              </a:spcBef>
              <a:defRPr/>
            </a:pPr>
            <a:endParaRPr lang="nl-BE" sz="1800" dirty="0">
              <a:ea typeface="+mj-ea"/>
              <a:cs typeface="Arial" charset="0"/>
            </a:endParaRPr>
          </a:p>
          <a:p>
            <a:pPr lvl="1">
              <a:spcBef>
                <a:spcPct val="0"/>
              </a:spcBef>
              <a:defRPr/>
            </a:pPr>
            <a:r>
              <a:rPr lang="nl-BE" sz="1800" dirty="0">
                <a:ea typeface="+mj-ea"/>
                <a:cs typeface="Arial" charset="0"/>
              </a:rPr>
              <a:t>Belangrijk dus om eventuele cofinanciering vanuit andere instanties reeds bij aanvraag te melden!</a:t>
            </a:r>
          </a:p>
          <a:p>
            <a:pPr>
              <a:spcBef>
                <a:spcPct val="0"/>
              </a:spcBef>
              <a:defRPr/>
            </a:pPr>
            <a:endParaRPr lang="nl-BE" sz="2000" dirty="0">
              <a:latin typeface="Arial" charset="0"/>
              <a:ea typeface="+mj-ea"/>
              <a:cs typeface="Arial" charset="0"/>
            </a:endParaRPr>
          </a:p>
          <a:p>
            <a:pPr>
              <a:spcBef>
                <a:spcPct val="0"/>
              </a:spcBef>
              <a:defRPr/>
            </a:pPr>
            <a:endParaRPr lang="nl-BE" sz="2000" dirty="0">
              <a:latin typeface="Arial" charset="0"/>
              <a:ea typeface="+mj-ea"/>
              <a:cs typeface="Arial" charset="0"/>
            </a:endParaRPr>
          </a:p>
        </p:txBody>
      </p:sp>
    </p:spTree>
    <p:extLst>
      <p:ext uri="{BB962C8B-B14F-4D97-AF65-F5344CB8AC3E}">
        <p14:creationId xmlns:p14="http://schemas.microsoft.com/office/powerpoint/2010/main" val="35439342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el 1"/>
          <p:cNvSpPr>
            <a:spLocks noGrp="1"/>
          </p:cNvSpPr>
          <p:nvPr>
            <p:ph type="title"/>
          </p:nvPr>
        </p:nvSpPr>
        <p:spPr/>
        <p:txBody>
          <a:bodyPr/>
          <a:lstStyle/>
          <a:p>
            <a:r>
              <a:rPr lang="nl-BE" altLang="nl-BE"/>
              <a:t>Overheidsopdrachten</a:t>
            </a:r>
            <a:br>
              <a:rPr lang="nl-BE" altLang="nl-BE"/>
            </a:br>
            <a:endParaRPr lang="nl-BE" altLang="nl-BE" dirty="0"/>
          </a:p>
        </p:txBody>
      </p:sp>
      <p:sp>
        <p:nvSpPr>
          <p:cNvPr id="24579" name="Tijdelijke aanduiding voor inhoud 2"/>
          <p:cNvSpPr>
            <a:spLocks noGrp="1"/>
          </p:cNvSpPr>
          <p:nvPr>
            <p:ph sz="half" idx="1"/>
          </p:nvPr>
        </p:nvSpPr>
        <p:spPr/>
        <p:txBody>
          <a:bodyPr/>
          <a:lstStyle/>
          <a:p>
            <a:r>
              <a:rPr lang="nl-BE"/>
              <a:t>Wetgeving overheidsopdrachten</a:t>
            </a:r>
          </a:p>
          <a:p>
            <a:pPr lvl="1"/>
            <a:r>
              <a:rPr lang="nl-BE"/>
              <a:t>4 Categorieën :</a:t>
            </a:r>
          </a:p>
          <a:p>
            <a:pPr lvl="2"/>
            <a:r>
              <a:rPr lang="nl-BE"/>
              <a:t>De overheid </a:t>
            </a:r>
          </a:p>
          <a:p>
            <a:pPr lvl="2"/>
            <a:r>
              <a:rPr lang="nl-BE"/>
              <a:t>Organisaties die aan bepaalde voorwaarden voldoen</a:t>
            </a:r>
          </a:p>
          <a:p>
            <a:pPr lvl="2"/>
            <a:r>
              <a:rPr lang="nl-BE"/>
              <a:t>Privaatrechtelijke universiteiten</a:t>
            </a:r>
          </a:p>
          <a:p>
            <a:pPr lvl="2"/>
            <a:r>
              <a:rPr lang="nl-BE"/>
              <a:t>Privaatrechtelijke ondernemingen die bepaalde werken laten uitvoeren (bouwwerken die niet gesubsidieerd worden door ESF)</a:t>
            </a:r>
          </a:p>
          <a:p>
            <a:endParaRPr lang="nl-BE" dirty="0"/>
          </a:p>
        </p:txBody>
      </p:sp>
    </p:spTree>
    <p:extLst>
      <p:ext uri="{BB962C8B-B14F-4D97-AF65-F5344CB8AC3E}">
        <p14:creationId xmlns:p14="http://schemas.microsoft.com/office/powerpoint/2010/main" val="33208918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el 1"/>
          <p:cNvSpPr>
            <a:spLocks noGrp="1"/>
          </p:cNvSpPr>
          <p:nvPr>
            <p:ph type="title"/>
          </p:nvPr>
        </p:nvSpPr>
        <p:spPr/>
        <p:txBody>
          <a:bodyPr/>
          <a:lstStyle/>
          <a:p>
            <a:r>
              <a:rPr lang="nl-BE" altLang="nl-BE" dirty="0"/>
              <a:t>Overheidsopdrachten</a:t>
            </a:r>
            <a:br>
              <a:rPr lang="nl-BE" altLang="nl-BE" dirty="0"/>
            </a:br>
            <a:endParaRPr lang="nl-BE" altLang="nl-BE" dirty="0"/>
          </a:p>
        </p:txBody>
      </p:sp>
      <p:sp>
        <p:nvSpPr>
          <p:cNvPr id="21507" name="Tijdelijke aanduiding voor inhoud 2"/>
          <p:cNvSpPr>
            <a:spLocks noGrp="1"/>
          </p:cNvSpPr>
          <p:nvPr>
            <p:ph sz="half" idx="1"/>
          </p:nvPr>
        </p:nvSpPr>
        <p:spPr/>
        <p:txBody>
          <a:bodyPr/>
          <a:lstStyle/>
          <a:p>
            <a:r>
              <a:rPr lang="nl-BE"/>
              <a:t>Overheid:</a:t>
            </a:r>
          </a:p>
          <a:p>
            <a:pPr lvl="1"/>
            <a:r>
              <a:rPr lang="nl-BE"/>
              <a:t>Gemeenschappen, gewesten, provincies en gemeenten</a:t>
            </a:r>
          </a:p>
          <a:p>
            <a:pPr lvl="1"/>
            <a:r>
              <a:rPr lang="nl-BE"/>
              <a:t>Organisaties van algemeen nut, publiekrechtelijke verenigingen, OCMW ‘s en verenigingen die opgericht zijn door verschillende aanbestedende overheden onder deze categorie.</a:t>
            </a:r>
          </a:p>
          <a:p>
            <a:endParaRPr lang="nl-BE" altLang="nl-BE" dirty="0"/>
          </a:p>
        </p:txBody>
      </p:sp>
    </p:spTree>
    <p:extLst>
      <p:ext uri="{BB962C8B-B14F-4D97-AF65-F5344CB8AC3E}">
        <p14:creationId xmlns:p14="http://schemas.microsoft.com/office/powerpoint/2010/main" val="10469738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itel 1"/>
          <p:cNvSpPr>
            <a:spLocks noGrp="1"/>
          </p:cNvSpPr>
          <p:nvPr>
            <p:ph type="title"/>
          </p:nvPr>
        </p:nvSpPr>
        <p:spPr/>
        <p:txBody>
          <a:bodyPr/>
          <a:lstStyle/>
          <a:p>
            <a:r>
              <a:rPr lang="nl-BE" altLang="nl-BE" dirty="0"/>
              <a:t>Overheidsopdrachten</a:t>
            </a:r>
          </a:p>
        </p:txBody>
      </p:sp>
      <p:sp>
        <p:nvSpPr>
          <p:cNvPr id="3" name="Tijdelijke aanduiding voor inhoud 2"/>
          <p:cNvSpPr>
            <a:spLocks noGrp="1"/>
          </p:cNvSpPr>
          <p:nvPr>
            <p:ph sz="half" idx="1"/>
          </p:nvPr>
        </p:nvSpPr>
        <p:spPr>
          <a:xfrm>
            <a:off x="1296000" y="1915200"/>
            <a:ext cx="7416000" cy="3909404"/>
          </a:xfrm>
        </p:spPr>
        <p:txBody>
          <a:bodyPr/>
          <a:lstStyle/>
          <a:p>
            <a:pPr>
              <a:buNone/>
            </a:pPr>
            <a:r>
              <a:rPr lang="nl-BE" sz="1800" dirty="0"/>
              <a:t>Organisaties die aan bepaalde voorwaarden voldoen</a:t>
            </a:r>
          </a:p>
          <a:p>
            <a:pPr lvl="1"/>
            <a:r>
              <a:rPr lang="nl-BE" sz="1800" dirty="0"/>
              <a:t>Opgericht met specifiek doel te voorzien in behoeften die niet louter van industriële of commerciële aard zijn (een algemeen belang hebben) EN met een overwegende overheidsinvloed</a:t>
            </a:r>
          </a:p>
          <a:p>
            <a:r>
              <a:rPr lang="nl-BE" sz="1800" dirty="0"/>
              <a:t> Doel van algemeen belang:</a:t>
            </a:r>
          </a:p>
          <a:p>
            <a:pPr lvl="2"/>
            <a:r>
              <a:rPr lang="nl-BE" sz="1800" dirty="0"/>
              <a:t>Opgericht of wijzigende doelstelling</a:t>
            </a:r>
          </a:p>
          <a:p>
            <a:pPr lvl="2"/>
            <a:r>
              <a:rPr lang="nl-BE" sz="1800" dirty="0"/>
              <a:t>Staat tegenover een doel van commerciële of industriële aard, “komt ten goede aan de gemeenschap” </a:t>
            </a:r>
          </a:p>
          <a:p>
            <a:pPr lvl="2"/>
            <a:r>
              <a:rPr lang="nl-BE" sz="1800" dirty="0"/>
              <a:t>Een commercieel/ industrieel doel sluit een algemeen doel niet uit</a:t>
            </a:r>
          </a:p>
          <a:p>
            <a:r>
              <a:rPr lang="nl-BE" sz="1800" dirty="0"/>
              <a:t>Overwegende overheidsinvloed:</a:t>
            </a:r>
          </a:p>
          <a:p>
            <a:pPr lvl="2"/>
            <a:r>
              <a:rPr lang="nl-BE" sz="1800" dirty="0"/>
              <a:t>Organisatie voor meer dan de helft gefinancierd wordt door de overheid</a:t>
            </a:r>
          </a:p>
          <a:p>
            <a:pPr lvl="2"/>
            <a:r>
              <a:rPr lang="nl-BE" sz="1800" dirty="0"/>
              <a:t>Het beheer onderworpen is aan de overheid</a:t>
            </a:r>
          </a:p>
          <a:p>
            <a:pPr lvl="2"/>
            <a:r>
              <a:rPr lang="nl-BE" sz="1800" dirty="0"/>
              <a:t>Directie of de raad van toezicht samengesteld is door de overheid.</a:t>
            </a:r>
          </a:p>
          <a:p>
            <a:pPr>
              <a:buNone/>
            </a:pPr>
            <a:endParaRPr lang="nl-BE" dirty="0"/>
          </a:p>
        </p:txBody>
      </p:sp>
    </p:spTree>
    <p:extLst>
      <p:ext uri="{BB962C8B-B14F-4D97-AF65-F5344CB8AC3E}">
        <p14:creationId xmlns:p14="http://schemas.microsoft.com/office/powerpoint/2010/main" val="40634155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el 1"/>
          <p:cNvSpPr>
            <a:spLocks noGrp="1"/>
          </p:cNvSpPr>
          <p:nvPr>
            <p:ph type="title"/>
          </p:nvPr>
        </p:nvSpPr>
        <p:spPr/>
        <p:txBody>
          <a:bodyPr/>
          <a:lstStyle/>
          <a:p>
            <a:r>
              <a:rPr lang="nl-BE" altLang="nl-BE" dirty="0"/>
              <a:t>Overheidsopdrachten</a:t>
            </a:r>
          </a:p>
        </p:txBody>
      </p:sp>
      <p:sp>
        <p:nvSpPr>
          <p:cNvPr id="81923" name="Tijdelijke aanduiding voor inhoud 2"/>
          <p:cNvSpPr>
            <a:spLocks noGrp="1"/>
          </p:cNvSpPr>
          <p:nvPr>
            <p:ph sz="half" idx="1"/>
          </p:nvPr>
        </p:nvSpPr>
        <p:spPr/>
        <p:txBody>
          <a:bodyPr/>
          <a:lstStyle/>
          <a:p>
            <a:pPr>
              <a:buNone/>
            </a:pPr>
            <a:r>
              <a:rPr lang="nl-BE" altLang="nl-BE" sz="2000" b="1" dirty="0"/>
              <a:t>Indien wetgeving van toepassing:</a:t>
            </a:r>
          </a:p>
          <a:p>
            <a:r>
              <a:rPr lang="nl-BE" altLang="nl-BE" sz="2000" dirty="0"/>
              <a:t>Wetgeving van toepassing voor aankopen van:</a:t>
            </a:r>
          </a:p>
          <a:p>
            <a:pPr lvl="1"/>
            <a:r>
              <a:rPr lang="nl-BE" altLang="nl-BE" sz="2000" dirty="0"/>
              <a:t>Diensten (extern personeel)</a:t>
            </a:r>
          </a:p>
          <a:p>
            <a:pPr lvl="1"/>
            <a:r>
              <a:rPr lang="nl-BE" altLang="nl-BE" sz="2000" dirty="0"/>
              <a:t>Leveringen (directe kosten)</a:t>
            </a:r>
          </a:p>
          <a:p>
            <a:pPr lvl="1"/>
            <a:r>
              <a:rPr lang="nl-BE" altLang="nl-BE" sz="2000" dirty="0"/>
              <a:t>Werken</a:t>
            </a:r>
          </a:p>
          <a:p>
            <a:pPr marL="288000" lvl="1" indent="0">
              <a:buNone/>
            </a:pPr>
            <a:endParaRPr lang="nl-BE" altLang="nl-BE" sz="2000" dirty="0"/>
          </a:p>
          <a:p>
            <a:r>
              <a:rPr lang="nl-BE" altLang="nl-BE" sz="2000" dirty="0"/>
              <a:t>Procedure volgen, </a:t>
            </a:r>
            <a:r>
              <a:rPr lang="nl-BE" altLang="nl-BE" sz="2000" u="sng" dirty="0"/>
              <a:t>afhankelijk van grootte bedrag en type aankoop</a:t>
            </a:r>
          </a:p>
          <a:p>
            <a:pPr lvl="1"/>
            <a:endParaRPr lang="nl-BE" altLang="nl-BE" sz="2000" u="sng" dirty="0"/>
          </a:p>
          <a:p>
            <a:pPr>
              <a:buNone/>
            </a:pPr>
            <a:endParaRPr lang="nl-BE" sz="2000" dirty="0"/>
          </a:p>
        </p:txBody>
      </p:sp>
    </p:spTree>
    <p:extLst>
      <p:ext uri="{BB962C8B-B14F-4D97-AF65-F5344CB8AC3E}">
        <p14:creationId xmlns:p14="http://schemas.microsoft.com/office/powerpoint/2010/main" val="9627094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el 1"/>
          <p:cNvSpPr>
            <a:spLocks noGrp="1"/>
          </p:cNvSpPr>
          <p:nvPr>
            <p:ph type="title"/>
          </p:nvPr>
        </p:nvSpPr>
        <p:spPr>
          <a:xfrm>
            <a:off x="1296000" y="514262"/>
            <a:ext cx="7416000" cy="1116000"/>
          </a:xfrm>
        </p:spPr>
        <p:txBody>
          <a:bodyPr/>
          <a:lstStyle/>
          <a:p>
            <a:r>
              <a:rPr lang="nl-BE" altLang="nl-BE" dirty="0"/>
              <a:t>Staatssteun</a:t>
            </a:r>
          </a:p>
        </p:txBody>
      </p:sp>
      <p:sp>
        <p:nvSpPr>
          <p:cNvPr id="23555" name="Tijdelijke aanduiding voor inhoud 2"/>
          <p:cNvSpPr>
            <a:spLocks noGrp="1"/>
          </p:cNvSpPr>
          <p:nvPr>
            <p:ph sz="half" idx="1"/>
          </p:nvPr>
        </p:nvSpPr>
        <p:spPr>
          <a:xfrm>
            <a:off x="1296000" y="1314000"/>
            <a:ext cx="7416000" cy="3672000"/>
          </a:xfrm>
        </p:spPr>
        <p:txBody>
          <a:bodyPr/>
          <a:lstStyle/>
          <a:p>
            <a:pPr>
              <a:defRPr/>
            </a:pPr>
            <a:r>
              <a:rPr lang="nl-BE" sz="2000" dirty="0"/>
              <a:t>Uitgangspunt: verbod op staatssteun </a:t>
            </a:r>
          </a:p>
          <a:p>
            <a:pPr>
              <a:buNone/>
              <a:defRPr/>
            </a:pPr>
            <a:endParaRPr lang="nl-BE" sz="2000" dirty="0"/>
          </a:p>
          <a:p>
            <a:pPr>
              <a:defRPr/>
            </a:pPr>
            <a:r>
              <a:rPr lang="nl-BE" sz="2000" dirty="0"/>
              <a:t>Indien er echter een goede argumentatie is waaruit blijkt dat de ontwikkeling een ontwikkeling is die geen economisch voordeel oplevert voor de betrokken dienstverleners, maar enkel een breed maatschappelijk voordeel voor alle dienstverleners (…)</a:t>
            </a:r>
          </a:p>
          <a:p>
            <a:pPr>
              <a:buNone/>
              <a:defRPr/>
            </a:pPr>
            <a:endParaRPr lang="nl-BE" sz="2000" dirty="0"/>
          </a:p>
          <a:p>
            <a:r>
              <a:rPr lang="nl-BE" sz="2000" dirty="0"/>
              <a:t>Dit moet aangetoond worden met een motivatie van ‘niet-economisch voordeel’ waarin verklaard wordt dat de output van het project vrij beschikbaar zal gesteld worden aan </a:t>
            </a:r>
            <a:r>
              <a:rPr lang="nl-NL" sz="2000" dirty="0"/>
              <a:t>derden, op een niet-exclusieve en niet-discriminerende basis, via bijvoorbeeld onderwijs, open access-databases, open access-publicaties of open source-software. </a:t>
            </a:r>
          </a:p>
          <a:p>
            <a:endParaRPr lang="nl-NL" sz="2000" dirty="0"/>
          </a:p>
          <a:p>
            <a:r>
              <a:rPr lang="nl-BE" sz="2000" dirty="0"/>
              <a:t>De verklaring moet ondertekend worden door alle partners en opgeladen worden bij het projectvoorstel. </a:t>
            </a:r>
          </a:p>
          <a:p>
            <a:pPr marL="457200" lvl="1" indent="0">
              <a:buNone/>
              <a:defRPr/>
            </a:pPr>
            <a:endParaRPr lang="nl-BE" sz="2000" dirty="0"/>
          </a:p>
          <a:p>
            <a:pPr>
              <a:defRPr/>
            </a:pPr>
            <a:endParaRPr lang="nl-BE" altLang="nl-BE" dirty="0"/>
          </a:p>
        </p:txBody>
      </p:sp>
    </p:spTree>
    <p:extLst>
      <p:ext uri="{BB962C8B-B14F-4D97-AF65-F5344CB8AC3E}">
        <p14:creationId xmlns:p14="http://schemas.microsoft.com/office/powerpoint/2010/main" val="1416255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15"/>
          <p:cNvSpPr>
            <a:spLocks noGrp="1"/>
          </p:cNvSpPr>
          <p:nvPr>
            <p:ph type="ctrTitle"/>
          </p:nvPr>
        </p:nvSpPr>
        <p:spPr>
          <a:xfrm>
            <a:off x="1296000" y="2969342"/>
            <a:ext cx="7416000" cy="2088000"/>
          </a:xfrm>
        </p:spPr>
        <p:txBody>
          <a:bodyPr/>
          <a:lstStyle/>
          <a:p>
            <a:pPr algn="ctr"/>
            <a:r>
              <a:rPr lang="nl-BE" sz="4600" dirty="0"/>
              <a:t>Oproep 470</a:t>
            </a:r>
            <a:br>
              <a:rPr lang="nl-BE" sz="4600" dirty="0"/>
            </a:br>
            <a:r>
              <a:rPr lang="nl-BE" sz="4600" dirty="0"/>
              <a:t>Innovatie door exploratie (IDE)</a:t>
            </a:r>
            <a:br>
              <a:rPr lang="nl-BE" sz="4800" dirty="0"/>
            </a:br>
            <a:endParaRPr lang="nl-BE" sz="4800" dirty="0"/>
          </a:p>
        </p:txBody>
      </p:sp>
      <p:sp>
        <p:nvSpPr>
          <p:cNvPr id="3" name="Ondertitel 2"/>
          <p:cNvSpPr>
            <a:spLocks noGrp="1"/>
          </p:cNvSpPr>
          <p:nvPr>
            <p:ph type="subTitle" idx="1"/>
          </p:nvPr>
        </p:nvSpPr>
        <p:spPr/>
        <p:txBody>
          <a:bodyPr/>
          <a:lstStyle/>
          <a:p>
            <a:endParaRPr lang="nl-BE" dirty="0"/>
          </a:p>
        </p:txBody>
      </p:sp>
    </p:spTree>
    <p:extLst>
      <p:ext uri="{BB962C8B-B14F-4D97-AF65-F5344CB8AC3E}">
        <p14:creationId xmlns:p14="http://schemas.microsoft.com/office/powerpoint/2010/main" val="8957324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el 1"/>
          <p:cNvSpPr>
            <a:spLocks noGrp="1"/>
          </p:cNvSpPr>
          <p:nvPr>
            <p:ph type="title"/>
          </p:nvPr>
        </p:nvSpPr>
        <p:spPr/>
        <p:txBody>
          <a:bodyPr/>
          <a:lstStyle/>
          <a:p>
            <a:pPr marL="514350" indent="-514350"/>
            <a:r>
              <a:rPr lang="nl-BE" altLang="nl-BE" sz="3800">
                <a:cs typeface="Arial" charset="0"/>
              </a:rPr>
              <a:t>CONTACT</a:t>
            </a:r>
          </a:p>
        </p:txBody>
      </p:sp>
      <p:sp>
        <p:nvSpPr>
          <p:cNvPr id="25603" name="Tijdelijke aanduiding voor inhoud 2"/>
          <p:cNvSpPr>
            <a:spLocks noGrp="1"/>
          </p:cNvSpPr>
          <p:nvPr>
            <p:ph idx="1"/>
          </p:nvPr>
        </p:nvSpPr>
        <p:spPr>
          <a:xfrm>
            <a:off x="818328" y="1547650"/>
            <a:ext cx="7416000" cy="3672000"/>
          </a:xfrm>
        </p:spPr>
        <p:txBody>
          <a:bodyPr/>
          <a:lstStyle/>
          <a:p>
            <a:pPr lvl="1" eaLnBrk="1" hangingPunct="1">
              <a:lnSpc>
                <a:spcPct val="90000"/>
              </a:lnSpc>
              <a:defRPr/>
            </a:pPr>
            <a:r>
              <a:rPr lang="nl-BE" dirty="0"/>
              <a:t>Oproepbeheer</a:t>
            </a:r>
          </a:p>
          <a:p>
            <a:pPr marL="457200" lvl="1" indent="0">
              <a:buNone/>
              <a:defRPr/>
            </a:pPr>
            <a:r>
              <a:rPr lang="nl-BE" dirty="0"/>
              <a:t>	</a:t>
            </a:r>
            <a:r>
              <a:rPr lang="nl-BE" dirty="0">
                <a:hlinkClick r:id="rId3"/>
              </a:rPr>
              <a:t>eline.vermeersch@wse.vlaanderen.be</a:t>
            </a:r>
            <a:r>
              <a:rPr lang="nl-BE" dirty="0"/>
              <a:t> - 02/552.83.44</a:t>
            </a:r>
          </a:p>
          <a:p>
            <a:pPr marL="457200" lvl="1" indent="0">
              <a:buNone/>
              <a:defRPr/>
            </a:pPr>
            <a:r>
              <a:rPr lang="nl-BE" dirty="0"/>
              <a:t>	</a:t>
            </a:r>
            <a:r>
              <a:rPr lang="nl-BE" dirty="0">
                <a:hlinkClick r:id="rId4"/>
              </a:rPr>
              <a:t>fien.synaeve@wse.vlaanderen.be</a:t>
            </a:r>
            <a:r>
              <a:rPr lang="nl-BE" dirty="0"/>
              <a:t> – 02/552.83.48  </a:t>
            </a:r>
          </a:p>
          <a:p>
            <a:pPr marL="457200" lvl="1" indent="0">
              <a:buNone/>
              <a:defRPr/>
            </a:pPr>
            <a:r>
              <a:rPr lang="nl-BE" dirty="0"/>
              <a:t>	</a:t>
            </a:r>
          </a:p>
          <a:p>
            <a:pPr lvl="1">
              <a:defRPr/>
            </a:pPr>
            <a:r>
              <a:rPr lang="nl-BE" dirty="0"/>
              <a:t>Ondersteuning bij de te gebruiken tools en methodieken</a:t>
            </a:r>
          </a:p>
          <a:p>
            <a:pPr marL="576000" lvl="2" indent="0">
              <a:buNone/>
              <a:defRPr/>
            </a:pPr>
            <a:r>
              <a:rPr lang="nl-BE" dirty="0"/>
              <a:t>	</a:t>
            </a:r>
            <a:r>
              <a:rPr lang="nl-BE" sz="2200" dirty="0">
                <a:solidFill>
                  <a:schemeClr val="bg1">
                    <a:lumMod val="50000"/>
                  </a:schemeClr>
                </a:solidFill>
                <a:hlinkClick r:id="rId5"/>
              </a:rPr>
              <a:t>benedict.wauters@wse.vlaanderen.be</a:t>
            </a:r>
            <a:r>
              <a:rPr lang="nl-BE" sz="2200" dirty="0">
                <a:solidFill>
                  <a:schemeClr val="bg1">
                    <a:lumMod val="50000"/>
                  </a:schemeClr>
                </a:solidFill>
              </a:rPr>
              <a:t> – 02/552.83.50</a:t>
            </a:r>
          </a:p>
          <a:p>
            <a:pPr marL="576000" lvl="2" indent="0">
              <a:buNone/>
              <a:defRPr/>
            </a:pPr>
            <a:endParaRPr lang="nl-BE" dirty="0"/>
          </a:p>
          <a:p>
            <a:pPr lvl="1">
              <a:defRPr/>
            </a:pPr>
            <a:r>
              <a:rPr lang="nl-BE" dirty="0"/>
              <a:t>Helpdesk ESF-applicatie</a:t>
            </a:r>
          </a:p>
          <a:p>
            <a:pPr marL="457200" lvl="1" indent="0" eaLnBrk="1" hangingPunct="1">
              <a:lnSpc>
                <a:spcPct val="90000"/>
              </a:lnSpc>
              <a:buFont typeface="Wingdings" pitchFamily="2" charset="2"/>
              <a:buNone/>
              <a:defRPr/>
            </a:pPr>
            <a:r>
              <a:rPr lang="nl-BE" dirty="0"/>
              <a:t>	</a:t>
            </a:r>
            <a:r>
              <a:rPr lang="nl-BE" dirty="0">
                <a:hlinkClick r:id="rId6"/>
              </a:rPr>
              <a:t>esfsupport@vlaanderen.be</a:t>
            </a:r>
            <a:r>
              <a:rPr lang="nl-BE" dirty="0"/>
              <a:t>  </a:t>
            </a:r>
          </a:p>
          <a:p>
            <a:pPr lvl="1" eaLnBrk="1" hangingPunct="1">
              <a:lnSpc>
                <a:spcPct val="90000"/>
              </a:lnSpc>
              <a:buFont typeface="Wingdings" pitchFamily="2" charset="2"/>
              <a:buNone/>
              <a:defRPr/>
            </a:pPr>
            <a:r>
              <a:rPr lang="nl-BE" dirty="0"/>
              <a:t>		</a:t>
            </a:r>
            <a:endParaRPr lang="nl-NL" dirty="0"/>
          </a:p>
          <a:p>
            <a:pPr marL="0" indent="0">
              <a:buFont typeface="Wingdings" pitchFamily="2" charset="2"/>
              <a:buNone/>
              <a:defRPr/>
            </a:pPr>
            <a:endParaRPr lang="nl-BE" altLang="nl-BE" dirty="0"/>
          </a:p>
        </p:txBody>
      </p:sp>
      <p:pic>
        <p:nvPicPr>
          <p:cNvPr id="86020" name="Afbeelding 3" descr="http://thumbs.dreamstime.com/x/geplaatste-de-knopen-van-het-contact-e-mail-envelop-telefoon-mobi-25491570.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5560" y="4608371"/>
            <a:ext cx="1912937"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597171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a:xfrm>
            <a:off x="1296000" y="756000"/>
            <a:ext cx="7416000" cy="615600"/>
          </a:xfrm>
        </p:spPr>
        <p:txBody>
          <a:bodyPr/>
          <a:lstStyle/>
          <a:p>
            <a:r>
              <a:rPr lang="nl-BE" altLang="nl-BE" dirty="0"/>
              <a:t>Oproep IDE - Doelstelling</a:t>
            </a:r>
          </a:p>
        </p:txBody>
      </p:sp>
      <p:sp>
        <p:nvSpPr>
          <p:cNvPr id="13315" name="Tijdelijke aanduiding voor inhoud 2"/>
          <p:cNvSpPr>
            <a:spLocks noGrp="1"/>
          </p:cNvSpPr>
          <p:nvPr>
            <p:ph sz="half" idx="1"/>
          </p:nvPr>
        </p:nvSpPr>
        <p:spPr>
          <a:xfrm>
            <a:off x="1264918" y="1505124"/>
            <a:ext cx="7416000" cy="3672000"/>
          </a:xfrm>
        </p:spPr>
        <p:txBody>
          <a:bodyPr/>
          <a:lstStyle/>
          <a:p>
            <a:pPr>
              <a:buNone/>
              <a:defRPr/>
            </a:pPr>
            <a:endParaRPr lang="nl-BE" altLang="nl-BE" sz="2400" u="sng" dirty="0">
              <a:cs typeface="Arial" charset="0"/>
            </a:endParaRPr>
          </a:p>
          <a:p>
            <a:pPr>
              <a:buNone/>
              <a:defRPr/>
            </a:pPr>
            <a:r>
              <a:rPr lang="nl-BE" altLang="nl-BE" sz="2400" u="sng" dirty="0">
                <a:cs typeface="Arial" charset="0"/>
              </a:rPr>
              <a:t>Werkenden, werkzoekenden en/of inactieven </a:t>
            </a:r>
            <a:r>
              <a:rPr lang="nl-BE" altLang="nl-BE" sz="2400" dirty="0">
                <a:cs typeface="Arial" charset="0"/>
              </a:rPr>
              <a:t>op de Vlaamse arbeidsmarkt versterken door het ontwikkelen van een nieuwe dienstverlening, gericht op deze doelgroep. </a:t>
            </a:r>
          </a:p>
          <a:p>
            <a:pPr marL="457200" lvl="1" indent="0">
              <a:buFont typeface="Wingdings" pitchFamily="2" charset="2"/>
              <a:buNone/>
              <a:defRPr/>
            </a:pPr>
            <a:endParaRPr lang="nl-BE" altLang="nl-BE" sz="2000" dirty="0">
              <a:latin typeface="Arial" charset="0"/>
              <a:cs typeface="Arial" charset="0"/>
            </a:endParaRPr>
          </a:p>
          <a:p>
            <a:pPr lvl="1">
              <a:defRPr/>
            </a:pPr>
            <a:endParaRPr lang="nl-BE" altLang="nl-BE" sz="2000" dirty="0">
              <a:latin typeface="Arial" charset="0"/>
              <a:cs typeface="Arial" charset="0"/>
            </a:endParaRPr>
          </a:p>
          <a:p>
            <a:pPr lvl="1">
              <a:defRPr/>
            </a:pPr>
            <a:endParaRPr lang="nl-BE" altLang="nl-BE" sz="2400" dirty="0">
              <a:latin typeface="Arial" charset="0"/>
              <a:cs typeface="Arial" charset="0"/>
            </a:endParaRPr>
          </a:p>
          <a:p>
            <a:pPr marL="0" indent="0">
              <a:buFont typeface="Wingdings" pitchFamily="2" charset="2"/>
              <a:buNone/>
              <a:defRPr/>
            </a:pPr>
            <a:endParaRPr lang="nl-BE" altLang="nl-BE" sz="2800" dirty="0">
              <a:latin typeface="Arial" charset="0"/>
              <a:cs typeface="Arial" charset="0"/>
            </a:endParaRPr>
          </a:p>
        </p:txBody>
      </p:sp>
    </p:spTree>
    <p:extLst>
      <p:ext uri="{BB962C8B-B14F-4D97-AF65-F5344CB8AC3E}">
        <p14:creationId xmlns:p14="http://schemas.microsoft.com/office/powerpoint/2010/main" val="357844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a:xfrm>
            <a:off x="1296000" y="756000"/>
            <a:ext cx="7416000" cy="615600"/>
          </a:xfrm>
        </p:spPr>
        <p:txBody>
          <a:bodyPr/>
          <a:lstStyle/>
          <a:p>
            <a:r>
              <a:rPr lang="nl-BE" altLang="nl-BE" dirty="0"/>
              <a:t>Oproep IDE - Doelstelling</a:t>
            </a:r>
          </a:p>
        </p:txBody>
      </p:sp>
      <p:sp>
        <p:nvSpPr>
          <p:cNvPr id="13315" name="Tijdelijke aanduiding voor inhoud 2"/>
          <p:cNvSpPr>
            <a:spLocks noGrp="1"/>
          </p:cNvSpPr>
          <p:nvPr>
            <p:ph sz="half" idx="1"/>
          </p:nvPr>
        </p:nvSpPr>
        <p:spPr>
          <a:xfrm>
            <a:off x="926715" y="1513489"/>
            <a:ext cx="7416000" cy="3309393"/>
          </a:xfrm>
        </p:spPr>
        <p:txBody>
          <a:bodyPr/>
          <a:lstStyle/>
          <a:p>
            <a:pPr>
              <a:buNone/>
              <a:defRPr/>
            </a:pPr>
            <a:r>
              <a:rPr lang="nl-BE" altLang="nl-BE" sz="2400" u="sng" dirty="0">
                <a:cs typeface="Arial" charset="0"/>
              </a:rPr>
              <a:t>FASE 1: </a:t>
            </a:r>
            <a:r>
              <a:rPr lang="nl-BE" altLang="nl-BE" sz="2400" dirty="0">
                <a:cs typeface="Arial" charset="0"/>
              </a:rPr>
              <a:t>Maatschappelijke uitdaging, waar vandaag geen passend antwoord voor bestaat, onderzoeken en een antwoord op deze uitdaging definiëren. </a:t>
            </a:r>
          </a:p>
          <a:p>
            <a:pPr>
              <a:buNone/>
              <a:defRPr/>
            </a:pPr>
            <a:endParaRPr lang="nl-BE" altLang="nl-BE" sz="2400" dirty="0">
              <a:cs typeface="Arial" charset="0"/>
            </a:endParaRPr>
          </a:p>
          <a:p>
            <a:pPr>
              <a:buNone/>
              <a:defRPr/>
            </a:pPr>
            <a:r>
              <a:rPr lang="nl-BE" altLang="nl-BE" sz="2400" u="sng" dirty="0">
                <a:cs typeface="Arial" charset="0"/>
              </a:rPr>
              <a:t>FASE 2: </a:t>
            </a:r>
            <a:r>
              <a:rPr lang="nl-BE" altLang="nl-BE" sz="2400" dirty="0">
                <a:cs typeface="Arial" charset="0"/>
              </a:rPr>
              <a:t>De innovatieve oplossing, in de vorm van een nieuwe dienstverlening ontwikkelen en iteratief door middel van prototypes testen. </a:t>
            </a:r>
            <a:r>
              <a:rPr lang="nl-BE" sz="2400" dirty="0"/>
              <a:t>Vervolgens wordt de dienstverlening uitgevoerd in de vorm van een piloot die op impact geëvalueerd wordt. </a:t>
            </a:r>
          </a:p>
          <a:p>
            <a:pPr>
              <a:buNone/>
              <a:defRPr/>
            </a:pPr>
            <a:endParaRPr lang="nl-BE" sz="2400" dirty="0"/>
          </a:p>
          <a:p>
            <a:pPr>
              <a:buNone/>
              <a:defRPr/>
            </a:pPr>
            <a:r>
              <a:rPr lang="nl-BE" sz="2400" dirty="0"/>
              <a:t>! Projecten die reeds een concept hebben als startpunt kunnen dit concept niet indienen binnen de oproep ‘Innovatie door exploratie’. </a:t>
            </a:r>
            <a:endParaRPr lang="nl-BE" altLang="nl-BE" sz="2800" dirty="0">
              <a:cs typeface="Arial" charset="0"/>
            </a:endParaRPr>
          </a:p>
          <a:p>
            <a:pPr>
              <a:buNone/>
              <a:defRPr/>
            </a:pPr>
            <a:endParaRPr lang="nl-BE" sz="2400" dirty="0"/>
          </a:p>
          <a:p>
            <a:pPr>
              <a:defRPr/>
            </a:pPr>
            <a:endParaRPr lang="nl-BE" sz="2400" dirty="0">
              <a:cs typeface="Arial" charset="0"/>
            </a:endParaRPr>
          </a:p>
          <a:p>
            <a:pPr>
              <a:buNone/>
              <a:defRPr/>
            </a:pPr>
            <a:endParaRPr lang="nl-BE" altLang="nl-BE" sz="2400" dirty="0">
              <a:cs typeface="Arial" charset="0"/>
            </a:endParaRPr>
          </a:p>
          <a:p>
            <a:pPr marL="457200" lvl="1" indent="0">
              <a:buFont typeface="Wingdings" pitchFamily="2" charset="2"/>
              <a:buNone/>
              <a:defRPr/>
            </a:pPr>
            <a:endParaRPr lang="nl-BE" altLang="nl-BE" sz="2000" dirty="0">
              <a:latin typeface="Arial" charset="0"/>
              <a:cs typeface="Arial" charset="0"/>
            </a:endParaRPr>
          </a:p>
          <a:p>
            <a:pPr lvl="1">
              <a:defRPr/>
            </a:pPr>
            <a:endParaRPr lang="nl-BE" altLang="nl-BE" sz="2000" dirty="0">
              <a:latin typeface="Arial" charset="0"/>
              <a:cs typeface="Arial" charset="0"/>
            </a:endParaRPr>
          </a:p>
          <a:p>
            <a:pPr lvl="1">
              <a:defRPr/>
            </a:pPr>
            <a:endParaRPr lang="nl-BE" altLang="nl-BE" sz="2400" dirty="0">
              <a:latin typeface="Arial" charset="0"/>
              <a:cs typeface="Arial" charset="0"/>
            </a:endParaRPr>
          </a:p>
          <a:p>
            <a:pPr marL="0" indent="0">
              <a:buFont typeface="Wingdings" pitchFamily="2" charset="2"/>
              <a:buNone/>
              <a:defRPr/>
            </a:pPr>
            <a:endParaRPr lang="nl-BE" altLang="nl-BE" sz="2800" dirty="0">
              <a:latin typeface="Arial" charset="0"/>
              <a:cs typeface="Arial" charset="0"/>
            </a:endParaRPr>
          </a:p>
        </p:txBody>
      </p:sp>
    </p:spTree>
    <p:extLst>
      <p:ext uri="{BB962C8B-B14F-4D97-AF65-F5344CB8AC3E}">
        <p14:creationId xmlns:p14="http://schemas.microsoft.com/office/powerpoint/2010/main" val="3888914245"/>
      </p:ext>
    </p:extLst>
  </p:cSld>
  <p:clrMapOvr>
    <a:masterClrMapping/>
  </p:clrMapOvr>
</p:sld>
</file>

<file path=ppt/theme/theme1.xml><?xml version="1.0" encoding="utf-8"?>
<a:theme xmlns:a="http://schemas.openxmlformats.org/drawingml/2006/main" name="Powerpoint_ESF_ Blauw">
  <a:themeElements>
    <a:clrScheme name="ESF">
      <a:dk1>
        <a:srgbClr val="373636"/>
      </a:dk1>
      <a:lt1>
        <a:sysClr val="window" lastClr="FFFFFF"/>
      </a:lt1>
      <a:dk2>
        <a:srgbClr val="6B6B6B"/>
      </a:dk2>
      <a:lt2>
        <a:srgbClr val="F6F5F3"/>
      </a:lt2>
      <a:accent1>
        <a:srgbClr val="003399"/>
      </a:accent1>
      <a:accent2>
        <a:srgbClr val="FFEB00"/>
      </a:accent2>
      <a:accent3>
        <a:srgbClr val="373636"/>
      </a:accent3>
      <a:accent4>
        <a:srgbClr val="003399"/>
      </a:accent4>
      <a:accent5>
        <a:srgbClr val="FFEB00"/>
      </a:accent5>
      <a:accent6>
        <a:srgbClr val="373636"/>
      </a:accent6>
      <a:hlink>
        <a:srgbClr val="3C96BE"/>
      </a:hlink>
      <a:folHlink>
        <a:srgbClr val="AA78AA"/>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O.potx" id="{7AB0AA7F-90C7-4DB1-9791-B98BE5007A2C}" vid="{D2F0DD5C-7E50-4920-B7D3-BD639FE43863}"/>
    </a:ext>
  </a:extLst>
</a:theme>
</file>

<file path=ppt/theme/theme2.xml><?xml version="1.0" encoding="utf-8"?>
<a:theme xmlns:a="http://schemas.openxmlformats.org/drawingml/2006/main" name="Aangepast ontwerp">
  <a:themeElements>
    <a:clrScheme name="ESF">
      <a:dk1>
        <a:srgbClr val="373636"/>
      </a:dk1>
      <a:lt1>
        <a:sysClr val="window" lastClr="FFFFFF"/>
      </a:lt1>
      <a:dk2>
        <a:srgbClr val="6B6B6B"/>
      </a:dk2>
      <a:lt2>
        <a:srgbClr val="F6F5F3"/>
      </a:lt2>
      <a:accent1>
        <a:srgbClr val="003399"/>
      </a:accent1>
      <a:accent2>
        <a:srgbClr val="FFEB00"/>
      </a:accent2>
      <a:accent3>
        <a:srgbClr val="373636"/>
      </a:accent3>
      <a:accent4>
        <a:srgbClr val="003399"/>
      </a:accent4>
      <a:accent5>
        <a:srgbClr val="FFEB00"/>
      </a:accent5>
      <a:accent6>
        <a:srgbClr val="373636"/>
      </a:accent6>
      <a:hlink>
        <a:srgbClr val="3C96BE"/>
      </a:hlink>
      <a:folHlink>
        <a:srgbClr val="AA78AA"/>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O.potx" id="{7AB0AA7F-90C7-4DB1-9791-B98BE5007A2C}" vid="{C875C828-9506-4BA7-9BF7-6C09D07CC534}"/>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04D3385003ED647861829B6EE255DC4" ma:contentTypeVersion="0" ma:contentTypeDescription="Een nieuw document maken." ma:contentTypeScope="" ma:versionID="84c3311e997da8091c7b4e4d5304bc2d">
  <xsd:schema xmlns:xsd="http://www.w3.org/2001/XMLSchema" xmlns:xs="http://www.w3.org/2001/XMLSchema" xmlns:p="http://schemas.microsoft.com/office/2006/metadata/properties" targetNamespace="http://schemas.microsoft.com/office/2006/metadata/properties" ma:root="true" ma:fieldsID="1978a156f712f99d6452530788f7ffe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9D5907-3878-4C48-AD73-A4B14DD30204}">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F23EEE58-9EE9-43F7-B021-E2A0F43431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FD1535E-CA47-4826-8646-A051D81CB0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Powerpoint_ESF_ Blauw</Template>
  <TotalTime>3364</TotalTime>
  <Words>3654</Words>
  <Application>Microsoft Office PowerPoint</Application>
  <PresentationFormat>Diavoorstelling (4:3)</PresentationFormat>
  <Paragraphs>640</Paragraphs>
  <Slides>70</Slides>
  <Notes>43</Notes>
  <HiddenSlides>2</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70</vt:i4>
      </vt:variant>
    </vt:vector>
  </HeadingPairs>
  <TitlesOfParts>
    <vt:vector size="79" baseType="lpstr">
      <vt:lpstr>Arial</vt:lpstr>
      <vt:lpstr>FlandersArtSans-Regular</vt:lpstr>
      <vt:lpstr>Palatino</vt:lpstr>
      <vt:lpstr>FlandersArtSans-Bold</vt:lpstr>
      <vt:lpstr>Wingdings</vt:lpstr>
      <vt:lpstr>Calibri</vt:lpstr>
      <vt:lpstr>FlandersArtSerif-Regular</vt:lpstr>
      <vt:lpstr>Powerpoint_ESF_ Blauw</vt:lpstr>
      <vt:lpstr>Aangepast ontwerp</vt:lpstr>
      <vt:lpstr>Oproep Innovatie door exploratie Oproep Innovatie door adaptatie </vt:lpstr>
      <vt:lpstr>Agenda</vt:lpstr>
      <vt:lpstr>Agenda</vt:lpstr>
      <vt:lpstr>Wat is ESF?</vt:lpstr>
      <vt:lpstr>Wat is ESF? </vt:lpstr>
      <vt:lpstr>Een ESF project</vt:lpstr>
      <vt:lpstr>Oproep 470 Innovatie door exploratie (IDE) </vt:lpstr>
      <vt:lpstr>Oproep IDE - Doelstelling</vt:lpstr>
      <vt:lpstr>Oproep IDE - Doelstelling</vt:lpstr>
      <vt:lpstr>PowerPoint-presentatie</vt:lpstr>
      <vt:lpstr>Oproep IDE - Resultaat</vt:lpstr>
      <vt:lpstr>Oproep IDE – Output</vt:lpstr>
      <vt:lpstr>Oproep IDE – Output</vt:lpstr>
      <vt:lpstr>Oproep IDE - opvolging   Fase 1</vt:lpstr>
      <vt:lpstr>Oproep IDE - opvolging   Fase 2</vt:lpstr>
      <vt:lpstr>Oproep 471 Innovatie door adaptatie (IDA) </vt:lpstr>
      <vt:lpstr>Oproep IDA - Doelstelling</vt:lpstr>
      <vt:lpstr>Oproep IDA - Doelstelling</vt:lpstr>
      <vt:lpstr>Oproep IDA - Doelstelling</vt:lpstr>
      <vt:lpstr>Oproep IDA - Acties</vt:lpstr>
      <vt:lpstr>Oproep IDA – Output</vt:lpstr>
      <vt:lpstr>Oproep IDA - opvolging   </vt:lpstr>
      <vt:lpstr>Promotor en partners, timing en subsidie</vt:lpstr>
      <vt:lpstr>Wie kan indienen?</vt:lpstr>
      <vt:lpstr>Wie kan indienen? </vt:lpstr>
      <vt:lpstr>Wie kan indienen? </vt:lpstr>
      <vt:lpstr>Wanneer?</vt:lpstr>
      <vt:lpstr>Subsidie </vt:lpstr>
      <vt:lpstr>Subsidie</vt:lpstr>
      <vt:lpstr>Hoe indienen? </vt:lpstr>
      <vt:lpstr>Opmaak projectvoorstel </vt:lpstr>
      <vt:lpstr>Opmaak projectvoorstel </vt:lpstr>
      <vt:lpstr>Opmaak projectvoorstel   1. Inhoudelijke analyse</vt:lpstr>
      <vt:lpstr>IDE: uitdaging en visie</vt:lpstr>
      <vt:lpstr>IDE: uitdaging en visie</vt:lpstr>
      <vt:lpstr>IDE: plan van aanpak</vt:lpstr>
      <vt:lpstr>IDE: plan van aanpak</vt:lpstr>
      <vt:lpstr>IDE: capaciteit van het team</vt:lpstr>
      <vt:lpstr>IDA: uitdaging   </vt:lpstr>
      <vt:lpstr>IDA: innovatieve oplossing   </vt:lpstr>
      <vt:lpstr>IDA: innovatieve oplossing   </vt:lpstr>
      <vt:lpstr>IDA: innovatieve oplossing   </vt:lpstr>
      <vt:lpstr>IDA: innovatieve oplossing   </vt:lpstr>
      <vt:lpstr>IDA: innovatieve oplossing</vt:lpstr>
      <vt:lpstr>IDA: plan</vt:lpstr>
      <vt:lpstr>IDA: plan</vt:lpstr>
      <vt:lpstr>IDA: capaciteit van het team</vt:lpstr>
      <vt:lpstr>Opmaak projectvoorstel  2. Projectplanning </vt:lpstr>
      <vt:lpstr>Opmaak projectvoorstel   2. Projectplanning</vt:lpstr>
      <vt:lpstr>Opmaak projectvoorstel   3. Financiële begroting</vt:lpstr>
      <vt:lpstr>Opmaak projectvoorstel  Volledige informatie</vt:lpstr>
      <vt:lpstr>Opmaak projectvoorstel  Volledige informatie</vt:lpstr>
      <vt:lpstr>Kostenrubrieken, tijdsregistratie, overheidsopdrachten en staatssteun </vt:lpstr>
      <vt:lpstr>Kosten en financiering  Kosten intern personeel</vt:lpstr>
      <vt:lpstr>Kosten en financiering  Kosten intern personeel</vt:lpstr>
      <vt:lpstr>Kosten en financiering   Kosten intern personeel </vt:lpstr>
      <vt:lpstr>Kosten en financiering   Kosten intern personeel</vt:lpstr>
      <vt:lpstr>Kosten en financiering   Kosten intern personeel</vt:lpstr>
      <vt:lpstr>Kosten en financiering (3)  Kosten intern personeel</vt:lpstr>
      <vt:lpstr>Kosten en financiering  Kosten extern personeel</vt:lpstr>
      <vt:lpstr>Kosten en financiering  Kosten extern personeel</vt:lpstr>
      <vt:lpstr>Kosten en financiering  Directe en indirecte kosten, directe kosten  forfait </vt:lpstr>
      <vt:lpstr>Kosten en financiering   Financiering</vt:lpstr>
      <vt:lpstr>Kosten en financiering   Financiering</vt:lpstr>
      <vt:lpstr>Overheidsopdrachten </vt:lpstr>
      <vt:lpstr>Overheidsopdrachten </vt:lpstr>
      <vt:lpstr>Overheidsopdrachten</vt:lpstr>
      <vt:lpstr>Overheidsopdrachten</vt:lpstr>
      <vt:lpstr>Staatssteun</vt:lpstr>
      <vt:lpstr>CONTACT</vt:lpstr>
    </vt:vector>
  </TitlesOfParts>
  <Company>Vlaamse 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Goossens, Nikas</dc:creator>
  <cp:lastModifiedBy>Vermeersch Eline</cp:lastModifiedBy>
  <cp:revision>390</cp:revision>
  <dcterms:created xsi:type="dcterms:W3CDTF">2016-08-17T14:04:12Z</dcterms:created>
  <dcterms:modified xsi:type="dcterms:W3CDTF">2019-10-02T09:59:25Z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0x010100204D3385003ED647861829B6EE255DC4</vt:lpwstr>
  </property>
  <property fmtid="{D5CDD505-2E9C-101B-9397-08002B2CF9AE}" pid="3" name="WSEMaterie">
    <vt:lpwstr/>
  </property>
  <property fmtid="{D5CDD505-2E9C-101B-9397-08002B2CF9AE}" pid="4" name="ExterneAuteurs">
    <vt:lpwstr/>
  </property>
  <property fmtid="{D5CDD505-2E9C-101B-9397-08002B2CF9AE}" pid="5" name="TypeDocument">
    <vt:lpwstr>38;#Presentatie|53b0e033-4215-44ed-be64-8a4ae5e63f46</vt:lpwstr>
  </property>
  <property fmtid="{D5CDD505-2E9C-101B-9397-08002B2CF9AE}" pid="6" name="AfdelingTeam">
    <vt:lpwstr>369;#Afdeling ESF|d8dfc1c6-272b-4300-97d7-3db1c001363a</vt:lpwstr>
  </property>
</Properties>
</file>