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1" r:id="rId3"/>
    <p:sldId id="286" r:id="rId4"/>
    <p:sldId id="287" r:id="rId5"/>
    <p:sldId id="289" r:id="rId6"/>
    <p:sldId id="257" r:id="rId7"/>
    <p:sldId id="258" r:id="rId8"/>
    <p:sldId id="259" r:id="rId9"/>
    <p:sldId id="260" r:id="rId10"/>
    <p:sldId id="273" r:id="rId11"/>
    <p:sldId id="272" r:id="rId12"/>
    <p:sldId id="268" r:id="rId13"/>
    <p:sldId id="269" r:id="rId14"/>
    <p:sldId id="284" r:id="rId15"/>
    <p:sldId id="274" r:id="rId16"/>
    <p:sldId id="285" r:id="rId17"/>
    <p:sldId id="288" r:id="rId18"/>
    <p:sldId id="290" r:id="rId19"/>
  </p:sldIdLst>
  <p:sldSz cx="9144000" cy="6858000" type="screen4x3"/>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73767FF-C294-4A2D-A0E0-9837F39C3869}">
          <p14:sldIdLst/>
        </p14:section>
        <p14:section name="Naamloze sectie" id="{7F9A6943-6564-430B-856E-E1534583D602}">
          <p14:sldIdLst>
            <p14:sldId id="256"/>
            <p14:sldId id="271"/>
            <p14:sldId id="286"/>
            <p14:sldId id="287"/>
            <p14:sldId id="289"/>
            <p14:sldId id="257"/>
            <p14:sldId id="258"/>
            <p14:sldId id="259"/>
            <p14:sldId id="260"/>
            <p14:sldId id="273"/>
            <p14:sldId id="272"/>
            <p14:sldId id="268"/>
            <p14:sldId id="269"/>
            <p14:sldId id="284"/>
            <p14:sldId id="274"/>
            <p14:sldId id="285"/>
            <p14:sldId id="288"/>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2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E4CFBC87-CE71-4E94-959D-921665EF0EF4}" type="datetimeFigureOut">
              <a:rPr lang="nl-BE" smtClean="0"/>
              <a:t>2/10/2019</a:t>
            </a:fld>
            <a:endParaRPr lang="nl-BE"/>
          </a:p>
        </p:txBody>
      </p:sp>
      <p:sp>
        <p:nvSpPr>
          <p:cNvPr id="4" name="Tijdelijke aanduiding voor voettekst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C355861F-765B-43C2-B801-8858D8198A5A}" type="slidenum">
              <a:rPr lang="nl-BE" smtClean="0"/>
              <a:t>‹nr.›</a:t>
            </a:fld>
            <a:endParaRPr lang="nl-BE"/>
          </a:p>
        </p:txBody>
      </p:sp>
    </p:spTree>
    <p:extLst>
      <p:ext uri="{BB962C8B-B14F-4D97-AF65-F5344CB8AC3E}">
        <p14:creationId xmlns:p14="http://schemas.microsoft.com/office/powerpoint/2010/main" val="210364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67DB7932-892F-4960-97AB-8E923822A116}" type="datetimeFigureOut">
              <a:rPr lang="nl-BE" smtClean="0"/>
              <a:t>2/10/2019</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nl-BE"/>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66D72CC0-8F72-47ED-BC6D-CA13C0C93688}" type="slidenum">
              <a:rPr lang="nl-BE" smtClean="0"/>
              <a:t>‹nr.›</a:t>
            </a:fld>
            <a:endParaRPr lang="nl-BE"/>
          </a:p>
        </p:txBody>
      </p:sp>
    </p:spTree>
    <p:extLst>
      <p:ext uri="{BB962C8B-B14F-4D97-AF65-F5344CB8AC3E}">
        <p14:creationId xmlns:p14="http://schemas.microsoft.com/office/powerpoint/2010/main" val="260198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73991D1-A76B-4BDE-B601-3BCB0D952E24}" type="slidenum">
              <a:rPr lang="nl-BE" smtClean="0"/>
              <a:t>8</a:t>
            </a:fld>
            <a:endParaRPr lang="nl-BE"/>
          </a:p>
        </p:txBody>
      </p:sp>
    </p:spTree>
    <p:extLst>
      <p:ext uri="{BB962C8B-B14F-4D97-AF65-F5344CB8AC3E}">
        <p14:creationId xmlns:p14="http://schemas.microsoft.com/office/powerpoint/2010/main" val="65072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7269AAF-7B19-4C7E-A63D-F61CA947E6ED}" type="slidenum">
              <a:rPr lang="nl-BE" smtClean="0"/>
              <a:t>15</a:t>
            </a:fld>
            <a:endParaRPr lang="nl-BE"/>
          </a:p>
        </p:txBody>
      </p:sp>
    </p:spTree>
    <p:extLst>
      <p:ext uri="{BB962C8B-B14F-4D97-AF65-F5344CB8AC3E}">
        <p14:creationId xmlns:p14="http://schemas.microsoft.com/office/powerpoint/2010/main" val="335249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344342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132865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424686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173894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15649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67E62A2A-C0B6-4A87-BB19-9CE953E7F7D7}" type="datetimeFigureOut">
              <a:rPr lang="nl-BE" smtClean="0"/>
              <a:t>2/10/2019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35894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67E62A2A-C0B6-4A87-BB19-9CE953E7F7D7}" type="datetimeFigureOut">
              <a:rPr lang="nl-BE" smtClean="0"/>
              <a:t>2/10/2019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263987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67E62A2A-C0B6-4A87-BB19-9CE953E7F7D7}" type="datetimeFigureOut">
              <a:rPr lang="nl-BE" smtClean="0"/>
              <a:t>2/10/2019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39402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E62A2A-C0B6-4A87-BB19-9CE953E7F7D7}" type="datetimeFigureOut">
              <a:rPr lang="nl-BE" smtClean="0"/>
              <a:t>2/10/2019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340488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E62A2A-C0B6-4A87-BB19-9CE953E7F7D7}" type="datetimeFigureOut">
              <a:rPr lang="nl-BE" smtClean="0"/>
              <a:t>2/10/2019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416944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E62A2A-C0B6-4A87-BB19-9CE953E7F7D7}" type="datetimeFigureOut">
              <a:rPr lang="nl-BE" smtClean="0"/>
              <a:t>2/10/2019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D61CC4-5185-41B0-B783-76A2758F1901}" type="slidenum">
              <a:rPr lang="nl-BE" smtClean="0"/>
              <a:t>‹nr.›</a:t>
            </a:fld>
            <a:endParaRPr lang="nl-BE"/>
          </a:p>
        </p:txBody>
      </p:sp>
    </p:spTree>
    <p:extLst>
      <p:ext uri="{BB962C8B-B14F-4D97-AF65-F5344CB8AC3E}">
        <p14:creationId xmlns:p14="http://schemas.microsoft.com/office/powerpoint/2010/main" val="290149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62A2A-C0B6-4A87-BB19-9CE953E7F7D7}" type="datetimeFigureOut">
              <a:rPr lang="nl-BE" smtClean="0"/>
              <a:t>2/10/2019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1CC4-5185-41B0-B783-76A2758F1901}" type="slidenum">
              <a:rPr lang="nl-BE" smtClean="0"/>
              <a:t>‹nr.›</a:t>
            </a:fld>
            <a:endParaRPr lang="nl-BE"/>
          </a:p>
        </p:txBody>
      </p:sp>
    </p:spTree>
    <p:extLst>
      <p:ext uri="{BB962C8B-B14F-4D97-AF65-F5344CB8AC3E}">
        <p14:creationId xmlns:p14="http://schemas.microsoft.com/office/powerpoint/2010/main" val="271224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google.be/url?sa=i&amp;rct=j&amp;q=&amp;esrc=s&amp;source=images&amp;cd=&amp;cad=rja&amp;uact=8&amp;ved=0ahUKEwj4uILgob7PAhXJaRQKHQSFCTEQjRwIBw&amp;url=http://magazine.startus.cc/design-thinking-from-cultural-probes-to-desktop-walkthrough/&amp;psig=AFQjCNE752lnj5q8g1Yt7PXWwZyJdV_p7Q&amp;ust=1475571343593403" TargetMode="External"/><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0ahUKEwiHq6eEor7PAhVHkRQKHXHDCaQQjRwIBw&amp;url=https://www.mubasher.info/radio/episode/23100/-%D8%A7%D9%84%D8%AA%D9%81%D9%83%D9%8A%D8%B1-%D8%A7%D9%84%D8%AA%D8%B5%D9%85%D9%8A%D9%85%D9%8A-%D9%87%D9%83%D8%B0%D8%A7-%D9%8A%D8%AC%D8%A8-%D8%A3%D9%86-%D9%8A%D9%81%D9%83%D8%B1-%D8%B1%D9%88%D8%A7%D8%AF-%D8%A7%D9%84%D8%A3%D8%B9%D9%85%D8%A7%D9%84&amp;psig=AFQjCNE752lnj5q8g1Yt7PXWwZyJdV_p7Q&amp;ust=1475571343593403" TargetMode="External"/><Relationship Id="rId5" Type="http://schemas.openxmlformats.org/officeDocument/2006/relationships/image" Target="../media/image18.jpeg"/><Relationship Id="rId4" Type="http://schemas.openxmlformats.org/officeDocument/2006/relationships/hyperlink" Target="https://www.google.be/url?sa=i&amp;rct=j&amp;q=&amp;esrc=s&amp;source=images&amp;cd=&amp;cad=rja&amp;uact=8&amp;ved=0ahUKEwiHq6eEor7PAhVHkRQKHXHDCaQQjRwIBw&amp;url=https://sidlaurea.com/2015/09/&amp;psig=AFQjCNE752lnj5q8g1Yt7PXWwZyJdV_p7Q&amp;ust=14755713435934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0ahUKEwiHq6eEor7PAhVHkRQKHXHDCaQQjRwIBw&amp;url=https://sidlaurea.com/2015/09/&amp;psig=AFQjCNE752lnj5q8g1Yt7PXWwZyJdV_p7Q&amp;ust=1475571343593403"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lusacumen.org/courses/introduction-human-centered-design" TargetMode="External"/><Relationship Id="rId2" Type="http://schemas.openxmlformats.org/officeDocument/2006/relationships/hyperlink" Target="https://www.flandersdc.be/nl/design/gids/landsch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“Taster” sessie IDE/A</a:t>
            </a:r>
          </a:p>
        </p:txBody>
      </p:sp>
      <p:sp>
        <p:nvSpPr>
          <p:cNvPr id="3" name="Ondertitel 2"/>
          <p:cNvSpPr>
            <a:spLocks noGrp="1"/>
          </p:cNvSpPr>
          <p:nvPr>
            <p:ph type="subTitle" idx="1"/>
          </p:nvPr>
        </p:nvSpPr>
        <p:spPr/>
        <p:txBody>
          <a:bodyPr/>
          <a:lstStyle/>
          <a:p>
            <a:r>
              <a:rPr lang="nl-BE" dirty="0"/>
              <a:t>ESF Vlaanderen</a:t>
            </a:r>
          </a:p>
        </p:txBody>
      </p:sp>
    </p:spTree>
    <p:extLst>
      <p:ext uri="{BB962C8B-B14F-4D97-AF65-F5344CB8AC3E}">
        <p14:creationId xmlns:p14="http://schemas.microsoft.com/office/powerpoint/2010/main" val="372502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Prototyping</a:t>
            </a:r>
          </a:p>
        </p:txBody>
      </p:sp>
      <p:sp>
        <p:nvSpPr>
          <p:cNvPr id="3" name="Tijdelijke aanduiding voor inhoud 2"/>
          <p:cNvSpPr>
            <a:spLocks noGrp="1"/>
          </p:cNvSpPr>
          <p:nvPr>
            <p:ph idx="1"/>
          </p:nvPr>
        </p:nvSpPr>
        <p:spPr>
          <a:xfrm>
            <a:off x="323528" y="1600200"/>
            <a:ext cx="3970784" cy="4525963"/>
          </a:xfrm>
        </p:spPr>
        <p:txBody>
          <a:bodyPr/>
          <a:lstStyle/>
          <a:p>
            <a:pPr marL="0" indent="0">
              <a:buNone/>
            </a:pPr>
            <a:r>
              <a:rPr lang="nl-BE" dirty="0"/>
              <a:t>= een concept snel tot leven brengen om hier snel van te kunnen leren, snel aanpassingen aan te kunnen doen en zo te komen tot het beste resultaat </a:t>
            </a:r>
          </a:p>
          <a:p>
            <a:pPr marL="0" indent="0">
              <a:buNone/>
            </a:pP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606" y="1268760"/>
            <a:ext cx="441289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7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rmAutofit/>
          </a:bodyPr>
          <a:lstStyle/>
          <a:p>
            <a:r>
              <a:rPr lang="nl-BE" sz="4200" dirty="0"/>
              <a:t>Wat kan je prototypen?</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428391295"/>
              </p:ext>
            </p:extLst>
          </p:nvPr>
        </p:nvGraphicFramePr>
        <p:xfrm>
          <a:off x="467544" y="1196752"/>
          <a:ext cx="8363271" cy="5421744"/>
        </p:xfrm>
        <a:graphic>
          <a:graphicData uri="http://schemas.openxmlformats.org/drawingml/2006/table">
            <a:tbl>
              <a:tblPr firstRow="1" bandRow="1">
                <a:tableStyleId>{5C22544A-7EE6-4342-B048-85BDC9FD1C3A}</a:tableStyleId>
              </a:tblPr>
              <a:tblGrid>
                <a:gridCol w="2787757">
                  <a:extLst>
                    <a:ext uri="{9D8B030D-6E8A-4147-A177-3AD203B41FA5}">
                      <a16:colId xmlns:a16="http://schemas.microsoft.com/office/drawing/2014/main" val="20000"/>
                    </a:ext>
                  </a:extLst>
                </a:gridCol>
                <a:gridCol w="2787757">
                  <a:extLst>
                    <a:ext uri="{9D8B030D-6E8A-4147-A177-3AD203B41FA5}">
                      <a16:colId xmlns:a16="http://schemas.microsoft.com/office/drawing/2014/main" val="20001"/>
                    </a:ext>
                  </a:extLst>
                </a:gridCol>
                <a:gridCol w="2787757">
                  <a:extLst>
                    <a:ext uri="{9D8B030D-6E8A-4147-A177-3AD203B41FA5}">
                      <a16:colId xmlns:a16="http://schemas.microsoft.com/office/drawing/2014/main" val="20002"/>
                    </a:ext>
                  </a:extLst>
                </a:gridCol>
              </a:tblGrid>
              <a:tr h="392544">
                <a:tc>
                  <a:txBody>
                    <a:bodyPr/>
                    <a:lstStyle/>
                    <a:p>
                      <a:pPr algn="ctr"/>
                      <a:r>
                        <a:rPr lang="nl-BE" dirty="0" err="1"/>
                        <a:t>Physical</a:t>
                      </a:r>
                      <a:r>
                        <a:rPr lang="nl-BE" baseline="0" dirty="0"/>
                        <a:t> prototypes</a:t>
                      </a:r>
                      <a:endParaRPr lang="nl-BE" dirty="0"/>
                    </a:p>
                  </a:txBody>
                  <a:tcPr/>
                </a:tc>
                <a:tc>
                  <a:txBody>
                    <a:bodyPr/>
                    <a:lstStyle/>
                    <a:p>
                      <a:pPr algn="ctr"/>
                      <a:r>
                        <a:rPr lang="nl-BE" dirty="0"/>
                        <a:t>Service prototypes</a:t>
                      </a:r>
                    </a:p>
                  </a:txBody>
                  <a:tcPr/>
                </a:tc>
                <a:tc>
                  <a:txBody>
                    <a:bodyPr/>
                    <a:lstStyle/>
                    <a:p>
                      <a:pPr algn="ctr"/>
                      <a:r>
                        <a:rPr lang="nl-BE" dirty="0"/>
                        <a:t>Environment prototypes</a:t>
                      </a:r>
                    </a:p>
                  </a:txBody>
                  <a:tcPr/>
                </a:tc>
                <a:extLst>
                  <a:ext uri="{0D108BD9-81ED-4DB2-BD59-A6C34878D82A}">
                    <a16:rowId xmlns:a16="http://schemas.microsoft.com/office/drawing/2014/main" val="10000"/>
                  </a:ext>
                </a:extLst>
              </a:tr>
              <a:tr h="392544">
                <a:tc>
                  <a:txBody>
                    <a:bodyPr/>
                    <a:lstStyle/>
                    <a:p>
                      <a:pPr marL="285750" indent="-285750">
                        <a:buFont typeface="Arial" panose="020B0604020202020204" pitchFamily="34" charset="0"/>
                        <a:buChar char="•"/>
                      </a:pPr>
                      <a:r>
                        <a:rPr lang="nl-BE" dirty="0"/>
                        <a:t>Onderzoekt</a:t>
                      </a:r>
                      <a:r>
                        <a:rPr lang="nl-BE" baseline="0" dirty="0"/>
                        <a:t> h</a:t>
                      </a:r>
                      <a:r>
                        <a:rPr lang="nl-BE" dirty="0"/>
                        <a:t>oe mensen interageren met</a:t>
                      </a:r>
                      <a:r>
                        <a:rPr lang="nl-BE" baseline="0" dirty="0"/>
                        <a:t> </a:t>
                      </a:r>
                      <a:r>
                        <a:rPr lang="nl-BE" dirty="0"/>
                        <a:t>tastbare producten of objecten</a:t>
                      </a:r>
                    </a:p>
                    <a:p>
                      <a:pPr marL="285750" indent="-285750">
                        <a:buFont typeface="Arial" panose="020B0604020202020204" pitchFamily="34" charset="0"/>
                        <a:buChar char="•"/>
                      </a:pPr>
                      <a:r>
                        <a:rPr lang="nl-BE" dirty="0"/>
                        <a:t>Testen van</a:t>
                      </a:r>
                      <a:r>
                        <a:rPr lang="nl-BE" baseline="0" dirty="0"/>
                        <a:t> de functie, vorm of beiden</a:t>
                      </a:r>
                    </a:p>
                    <a:p>
                      <a:pPr marL="285750" indent="-285750">
                        <a:buFont typeface="Arial" panose="020B0604020202020204" pitchFamily="34" charset="0"/>
                        <a:buChar char="•"/>
                      </a:pPr>
                      <a:r>
                        <a:rPr lang="nl-BE" baseline="0" dirty="0"/>
                        <a:t>Functie: hoe intuïtief en effectief is het object dat ontworpen wordt voor de gebruiker? </a:t>
                      </a:r>
                    </a:p>
                    <a:p>
                      <a:pPr marL="285750" indent="-285750">
                        <a:buFont typeface="Arial" panose="020B0604020202020204" pitchFamily="34" charset="0"/>
                        <a:buChar char="•"/>
                      </a:pPr>
                      <a:r>
                        <a:rPr lang="nl-BE" baseline="0" dirty="0"/>
                        <a:t>Vorm: de look </a:t>
                      </a:r>
                      <a:r>
                        <a:rPr lang="nl-BE" baseline="0" dirty="0" err="1"/>
                        <a:t>and</a:t>
                      </a:r>
                      <a:r>
                        <a:rPr lang="nl-BE" baseline="0" dirty="0"/>
                        <a:t> feel van het object</a:t>
                      </a:r>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endParaRPr lang="nl-BE" baseline="0" dirty="0"/>
                    </a:p>
                    <a:p>
                      <a:pPr marL="0" indent="0">
                        <a:buFont typeface="Arial" panose="020B0604020202020204" pitchFamily="34" charset="0"/>
                        <a:buNone/>
                      </a:pPr>
                      <a:endParaRPr lang="nl-BE" baseline="0" dirty="0"/>
                    </a:p>
                  </a:txBody>
                  <a:tcPr/>
                </a:tc>
                <a:tc>
                  <a:txBody>
                    <a:bodyPr/>
                    <a:lstStyle/>
                    <a:p>
                      <a:pPr marL="285750" indent="-285750">
                        <a:buFont typeface="Arial" panose="020B0604020202020204" pitchFamily="34" charset="0"/>
                        <a:buChar char="•"/>
                      </a:pPr>
                      <a:r>
                        <a:rPr lang="nl-BE" dirty="0"/>
                        <a:t>Onderzoekt</a:t>
                      </a:r>
                      <a:r>
                        <a:rPr lang="nl-BE" baseline="0" dirty="0"/>
                        <a:t> de onderliggende rollen, processen en tools van een ervaring</a:t>
                      </a:r>
                    </a:p>
                    <a:p>
                      <a:pPr marL="285750" indent="-285750">
                        <a:buFont typeface="Arial" panose="020B0604020202020204" pitchFamily="34" charset="0"/>
                        <a:buChar char="•"/>
                      </a:pPr>
                      <a:r>
                        <a:rPr lang="nl-BE" dirty="0"/>
                        <a:t>Person-</a:t>
                      </a:r>
                      <a:r>
                        <a:rPr lang="nl-BE" dirty="0" err="1"/>
                        <a:t>to</a:t>
                      </a:r>
                      <a:r>
                        <a:rPr lang="nl-BE" dirty="0"/>
                        <a:t>-person:</a:t>
                      </a:r>
                      <a:r>
                        <a:rPr lang="nl-BE" baseline="0" dirty="0"/>
                        <a:t> testen van interacties tussen mensen</a:t>
                      </a:r>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endParaRPr lang="nl-BE" baseline="0" dirty="0"/>
                    </a:p>
                    <a:p>
                      <a:pPr marL="285750" indent="-285750">
                        <a:buFont typeface="Arial" panose="020B0604020202020204" pitchFamily="34" charset="0"/>
                        <a:buChar char="•"/>
                      </a:pPr>
                      <a:r>
                        <a:rPr lang="nl-BE" baseline="0" dirty="0"/>
                        <a:t>Person-</a:t>
                      </a:r>
                      <a:r>
                        <a:rPr lang="nl-BE" baseline="0" dirty="0" err="1"/>
                        <a:t>to</a:t>
                      </a:r>
                      <a:r>
                        <a:rPr lang="nl-BE" baseline="0" dirty="0"/>
                        <a:t>-</a:t>
                      </a:r>
                      <a:r>
                        <a:rPr lang="nl-BE" baseline="0" dirty="0" err="1"/>
                        <a:t>technology</a:t>
                      </a:r>
                      <a:r>
                        <a:rPr lang="nl-BE" baseline="0" dirty="0"/>
                        <a:t>: testen hoe mensen interageren met digitale oplossingen</a:t>
                      </a:r>
                    </a:p>
                    <a:p>
                      <a:pPr marL="285750" indent="-285750">
                        <a:buFont typeface="Arial" panose="020B0604020202020204" pitchFamily="34" charset="0"/>
                        <a:buChar char="•"/>
                      </a:pPr>
                      <a:endParaRPr lang="nl-BE" dirty="0"/>
                    </a:p>
                  </a:txBody>
                  <a:tcPr/>
                </a:tc>
                <a:tc>
                  <a:txBody>
                    <a:bodyPr/>
                    <a:lstStyle/>
                    <a:p>
                      <a:pPr marL="285750" indent="-285750" algn="l">
                        <a:buFont typeface="Arial" panose="020B0604020202020204" pitchFamily="34" charset="0"/>
                        <a:buChar char="•"/>
                      </a:pPr>
                      <a:r>
                        <a:rPr lang="nl-BE" dirty="0"/>
                        <a:t>Prototypen</a:t>
                      </a:r>
                      <a:r>
                        <a:rPr lang="nl-BE" baseline="0" dirty="0"/>
                        <a:t> van een ruimte om te onderzoeken hoe mensen zich gedragen en interageren in een bepaalde omgeving</a:t>
                      </a:r>
                    </a:p>
                    <a:p>
                      <a:pPr marL="285750" indent="-285750" algn="l">
                        <a:buFont typeface="Arial" panose="020B0604020202020204" pitchFamily="34" charset="0"/>
                        <a:buChar char="•"/>
                      </a:pPr>
                      <a:endParaRPr lang="nl-BE" baseline="0" dirty="0"/>
                    </a:p>
                    <a:p>
                      <a:pPr marL="285750" indent="-285750" algn="l">
                        <a:buFont typeface="Arial" panose="020B0604020202020204" pitchFamily="34" charset="0"/>
                        <a:buChar char="•"/>
                      </a:pPr>
                      <a:endParaRPr lang="nl-BE"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163" y="5120414"/>
            <a:ext cx="864096" cy="83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5163" y="3284984"/>
            <a:ext cx="773836" cy="75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083" y="5088629"/>
            <a:ext cx="1152128" cy="115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505688"/>
            <a:ext cx="1080120" cy="75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04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tatic1.squarespace.com/static/5348bed5e4b05d350c6d8517/t/546b70fce4b055ff58ca2c04/1416327422353/?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76672"/>
            <a:ext cx="8892480" cy="592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0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fbeeldingsresultaat voor lego service desig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5" y="89003"/>
            <a:ext cx="4922751" cy="27680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at voor lego service des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448" y="2564904"/>
            <a:ext cx="4968552" cy="279481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fbeeldingsresultaat voor lego service desig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968" y="3356078"/>
            <a:ext cx="4341421" cy="324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2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D4014-F358-4ABD-AD88-17461CE6EC6A}"/>
              </a:ext>
            </a:extLst>
          </p:cNvPr>
          <p:cNvSpPr>
            <a:spLocks noGrp="1"/>
          </p:cNvSpPr>
          <p:nvPr>
            <p:ph type="title"/>
          </p:nvPr>
        </p:nvSpPr>
        <p:spPr/>
        <p:txBody>
          <a:bodyPr/>
          <a:lstStyle/>
          <a:p>
            <a:endParaRPr lang="nl-BE"/>
          </a:p>
        </p:txBody>
      </p:sp>
      <p:pic>
        <p:nvPicPr>
          <p:cNvPr id="7" name="Tijdelijke aanduiding voor inhoud 6">
            <a:extLst>
              <a:ext uri="{FF2B5EF4-FFF2-40B4-BE49-F238E27FC236}">
                <a16:creationId xmlns:a16="http://schemas.microsoft.com/office/drawing/2014/main" id="{0762630A-C14D-49C1-A8E2-93F32CD2D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235824" y="2796681"/>
            <a:ext cx="4680521" cy="2632793"/>
          </a:xfrm>
        </p:spPr>
      </p:pic>
      <p:pic>
        <p:nvPicPr>
          <p:cNvPr id="4" name="Picture 4">
            <a:extLst>
              <a:ext uri="{FF2B5EF4-FFF2-40B4-BE49-F238E27FC236}">
                <a16:creationId xmlns:a16="http://schemas.microsoft.com/office/drawing/2014/main" id="{77BC2605-98B4-460F-AB33-BA4AD46FE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508919"/>
            <a:ext cx="5769137"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52"/>
            <a:ext cx="8229600" cy="1143000"/>
          </a:xfrm>
        </p:spPr>
        <p:txBody>
          <a:bodyPr/>
          <a:lstStyle/>
          <a:p>
            <a:r>
              <a:rPr lang="nl-BE" dirty="0"/>
              <a:t>Verfijn je prototype…</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76581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779912" y="2394168"/>
            <a:ext cx="5256584" cy="4247317"/>
          </a:xfrm>
          <a:prstGeom prst="rect">
            <a:avLst/>
          </a:prstGeom>
          <a:noFill/>
        </p:spPr>
        <p:txBody>
          <a:bodyPr wrap="square" rtlCol="0">
            <a:spAutoFit/>
          </a:bodyPr>
          <a:lstStyle/>
          <a:p>
            <a:r>
              <a:rPr lang="nl-BE" dirty="0" err="1"/>
              <a:t>Rough</a:t>
            </a:r>
            <a:r>
              <a:rPr lang="nl-BE" dirty="0"/>
              <a:t> prototyping heeft tot doel snel te leren door het tastbaar maken van ideeën en heeft als voordeel dat je op deze manier snel een heel groot aantal ideeën kan testen en verbeteren</a:t>
            </a:r>
          </a:p>
          <a:p>
            <a:endParaRPr lang="nl-BE" dirty="0"/>
          </a:p>
          <a:p>
            <a:r>
              <a:rPr lang="nl-BE" dirty="0"/>
              <a:t>Een live prototype is meer concreet en laat toe een stress test te doen in de wereld van de gebruiker. Dit wil niet zeggen dat de oplossing volledig klaar moet zijn.</a:t>
            </a:r>
          </a:p>
          <a:p>
            <a:endParaRPr lang="nl-BE" dirty="0"/>
          </a:p>
          <a:p>
            <a:r>
              <a:rPr lang="nl-BE" dirty="0"/>
              <a:t>In de piloot wordt de oplossing niet langer ‘in stukken’ getest, maar wordt de hele dienstverlening getest met alle middelen die hiervoor nodig zijn. Hier test je of je idee levensvatbaar is en of het de verwachte resultaten oplevert.</a:t>
            </a: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891093"/>
            <a:ext cx="3586368" cy="166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Rechte verbindingslijn 5"/>
          <p:cNvCxnSpPr/>
          <p:nvPr/>
        </p:nvCxnSpPr>
        <p:spPr>
          <a:xfrm>
            <a:off x="6300192" y="1196752"/>
            <a:ext cx="0" cy="93610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3528" y="2300444"/>
            <a:ext cx="1765951" cy="117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Afbeeldingsresultaat voor lego service desig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2205265"/>
            <a:ext cx="1224136" cy="6885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872" y="2684759"/>
            <a:ext cx="1286669" cy="85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23528" y="1124744"/>
            <a:ext cx="2304255"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3076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ep 1"/>
          <p:cNvGrpSpPr>
            <a:grpSpLocks/>
          </p:cNvGrpSpPr>
          <p:nvPr/>
        </p:nvGrpSpPr>
        <p:grpSpPr bwMode="auto">
          <a:xfrm>
            <a:off x="935038" y="1728788"/>
            <a:ext cx="7404100" cy="3536950"/>
            <a:chOff x="663466" y="283904"/>
            <a:chExt cx="7791450" cy="3609975"/>
          </a:xfrm>
        </p:grpSpPr>
        <p:pic>
          <p:nvPicPr>
            <p:cNvPr id="3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6" y="283904"/>
              <a:ext cx="77914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3" name="Tekstvak 6"/>
            <p:cNvSpPr txBox="1">
              <a:spLocks noChangeArrowheads="1"/>
            </p:cNvSpPr>
            <p:nvPr/>
          </p:nvSpPr>
          <p:spPr bwMode="auto">
            <a:xfrm>
              <a:off x="4074486" y="1805826"/>
              <a:ext cx="794852" cy="40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2000">
                  <a:latin typeface="Arial" charset="0"/>
                </a:rPr>
                <a:t>Pitch</a:t>
              </a:r>
            </a:p>
          </p:txBody>
        </p:sp>
        <p:pic>
          <p:nvPicPr>
            <p:cNvPr id="30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813" y="1017023"/>
              <a:ext cx="742683" cy="6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5" name="AutoShape 2" descr="data:image/jpeg;base64,/9j/4AAQSkZJRgABAQAAAQABAAD/2wCEAAkGBxQSEhMUExQVFRUVGBUaFRgWFxQVFBQVFxgWFxQYGBQYHCggGBolGxQUITEhJSkrLi4uFx8zODMsNygtLisBCgoKDA0NFAwMDisZFBkrKys3LCsrKysrLCsrKysrKysrKysrKysrKysrKysrKysrKysrKysrKysrKysrKysrK//AABEIANQA7gMBIgACEQEDEQH/xAAbAAEAAwEBAQEAAAAAAAAAAAAABAUGAwECB//EADsQAAIBAQQGCAUEAQQDAQAAAAABAgMEBREhEjFBUWFxBjKBkaGxwdEiQlJi4RMjcvDxFTOCopKywhb/xAAVAQEBAAAAAAAAAAAAAAAAAAAAAf/EABQRAQAAAAAAAAAAAAAAAAAAAAD/2gAMAwEAAhEDEQA/AP3EAAAAAAAAAAAAAAAAAAAAAAAAAAACLa7fCn1nnuWb7gJR42UM73q1HhShh2Yv2R5G6a1TOpPDm3J92pAW9S8KUdc49+PkR5X1SW1vkmcqVw01rcn4LwJEbpor5F2tv1A5f65S+7uIt53hTqwwjJqSzWTWPAsf9LpfQvEqb4oUYfDBfHjqTbw5r0A43PeP6bwl1X4PeaeEk1ininqaMrZ7oqz2aK+7Lw1lzdl3Spp41HnsWGC70BZAAAAAAAAAAAAAAAAAAAAVtuviFPJfFLctS5sCyIlpvKnDXJN7lmyilaK9oeCxw3RyiubJdmuD65dkfdgK/SD6Idsn6IjSvWvLFrJcI5LtZdQsVKkm9GKw1t5vvZTWi0TtM9CGUVs2Yb5ewEeFsrTaSnNt7E8PI+5XRWebjj/yWPmaCwWGNJYLN7Xtf4JQGbpu001govBbFGLXgdaV/STwqQ7sU+5l+c6tGMlhJJrisQONkt8KnVee55PuJRS22411qTwe5vyew+LvvZxehW2ZYvWv5e4FxXpuSwUtHHW11uzdzPizWKFPqxz3vOT7SQAAAAAAAAAAAAAAAAcrRaYwWMml5vktoHUNlDa7/eqnHtl7Ff8AvVvql/6+wGjrXlSjrmuzPyIlS/6a1Rk+5FZUulwjpVJKK3LNt7kiFQouclGKxb/uYE633vKpkvhjuTzfNkOzVIxeMoafDS0V25Zmis9y04xWktJ7Xi/I6u6aP0LvfuBCo37BJLQcVwwa9CZRvalL5sH92K8dRzqXHSepNcn7lZeNz/pxclPFLDJrPPiB0va1OrNUoZrHZtfsi4sFjVKOC17XvZlKM508JxxW54ZPei6sN+p5VFh9y1dq2AXQPIyTWKeKe49AAAAV97XeqscV11qe/gywAFHcNuf+1LZ1ceGuJeGavqn+nWU47cJL+S1/3iaKjU0oxktqT7wPsAAAAABAvC9I0sutLctnN7CgtV5VKmuWC3LJfkDTVrbTh1pxXDHF9yIs78pLbJ8l7lFZrtqT1RwW95In0+j7+aaXJYgSv9fp7p90fc+437Sf1LmvZkadxQim5VGktbwSKWpFaWEMWtmOt9iAu7dfqSwp5ve1kuS2kKzXfUrvSlLJ7W8X2I+o3FUcU8Yp7n7kWrYqtPNxkuK90UaCy3PThrWk98s/DUTpSUU28ku5IytC9qsfm0uEs/HWdLfe7qwUcNH6sHr3EHG8LXKtPLHDVFf3azQXXYFSjvk+s/RcCv6O2VPGo8MVlFbt7L4AAABU9JH+2uMl5Mtiuv6lpUX9rT9/MDpdlNOjBNJprNPVmQbwuNPGVPJ/S9XY9hIuCvpUtHbF4dmtf3gWYGTsVunRlg8cNsX6bmaezWiNSKlF4p964MjXld0aq3SWp+j4FDZbROz1Gmv5R3regNYD4o1VKKlF4p6j7AAACk6TR+GD4vy/BNuWWNGHau5sr+k1TqR5v0XqWV0Qwow5Y9+YEwAACqvm8v01oR6z1v6V7k622hU4Sk9mri9iMg3Kct8pPvbA+rPQlUlhHNvX6ts0lgumFPN/FLe9S5I63bYlSjh8z6z3v2JYA8bwPSj6QW7D9uP/AC5bEBDvS3utLRjjo45L6nvLa6rsVNaUs5v/AK8F7nK4rv0VpyXxPVwXuy3AAACLarFTkm5RXPU+9GThT0pYR2vBduo1d6zwoz5Yd+XqUNwU8ay+1N+nqBHq2epReLTi961d6LCx37JZVFpLesn3amaBrHWVlsuSEs4/A+GruAnWa0xqLGLx81zR2MjXstShLHNbpLV/eDLS777TwjUyf1bHz3AXR5KOKaep6wmegZhOVlrb4vxj7o0lKopJSTxT1HC8LEqscHk9j3MorLaZ2abjJfDtX/1EDTkG9bvVWOWUlqfoyVQrxmlKLxTOgGZue2ulPQnlFvB4/LI0xSdILDiv1IrNdbit53uK26cNF9aPjHZ7AWh5J4ZsNmfvm9NL4IP4fme/guAESvJ2itlqbSXCK2+bNXGOCSWpFVcVg0FpyXxS1LcvdlsAAAFB0lr5xh2vyXqfPRyy4yc38uS5vX4eZCvappVpvjh3ZGhuejo0occ325+WAE0AAcrVXUISk9i/wZu67O61XSlml8UuL2L+7id0lr4KMN+b5LV/eBJuGho0k9ss+zZ/eIFkAAAAAgX4v2Z9nmir6N/7kv4+qLu8KelSmvteHNZozlx1dGtHjiu/V4pAasAAeSimsHmilvC5E8ZU8n9Ozs3F2AMtYLxnRejJNxWuL1rkaWz14zipReKZGvG7o1Vulsfo96KChWqWebTXNbJLevcDWHC12SNRYSXJ7VyZ9WW0RqRUovJ96e5nUDNzslazvSh8UeGaw+6JNs1+wfXTi+9e5bkS0XdTnrisd6yfgB8yvKi1nNYPn5GdpWhUqulB4xTeGzGL2FzK4KeyU12r2IN63VGlBSi5PPB44bdWpAcLTb6tZ6Kxwfyxx8d5ZXXc+jhKpm9kdi572duj8k6WSSabTwWb2rHvLMAAAAAAxNZ6UpcW/Fm0pxwSW5JGLodaPNeZtgAAAy1/TxrNbkl4Y+ppqMNGKW5Jdxlbe/35fz9jWgAAAAAAyF4UXSqtLLB4x5a1/eBrysvyxacNJdaPitqAm2O0KpCMltXc9qOxmLjt/wCnLRk/hl4PeacAAABEvGwqrHB5NdV7vwSwBk7JaJ2eo01wkt63o1NKopJSTxT1EG+Lv/UjiuvHVxW4q7jt+hLQl1ZP/wAZAaUAACLedPSpTX2t92foSj5qrFPkwKHozU+Kcd6T7svU0Bl+jz/dXGL9PY1AAAAAABiqeU1wkvBm1MZbY6NSfCT8zYwlik96QH0AAMjeywrT5496TNZTlik96T7zOdIqWFRP6l4rL2La5K2lSjvjk+zV4YATwAAAAAAAZu+7t0G5xXwvWvpfsSLlvTVTm/4t+TLuUcVg80zNXtdTp/FDOHjH8AaYFDdN76oVHyl6P3L5AAAAM5f9i0Zaa1S18Jfk0ZytNBTi4vU13bmBDuS2/qQwfWjk+K2MsTI2Ks6NXPY8Jctvua4AcrXPRhN7ovyOpV9ILRo09HbJ4dizfp3gVvR2H7uO6L9EaYpejVDCMp73guS1/wB4F0AAAAAAZO+6eFafHB96XriaO7Z6VKD+1eGXoU/SWn8UJb013f5JvR2pjSw+lvuefqwLQAAVfSCz6VPS2wePY8n6dxX9HrTozcHqlq/kjRzimmnqesx1roOlUa3PGL4a0wNkCNd9qVWClt1Pg9pJAAAAAAB40egChvO5dcqfbH29iNd16ypfDLFx3bY8vY05Ct92Qq5vKX1L1W0CRZ7RGaxi8V5c1sOpla1iq0HpLHD6o6u1e5Mst/7KkceMfYC+BDo3nSlqmu3LzJCrR+pd6AoOkdnwmpLVJZ81+MC0uW0adJY645Ps1eGBwv6cJUutHFNNLFY7n4MrLnvBUtPSxaaWGG9f5A09SooptvBLWZW01ZWirltyity3vzPu0WqpaJaKWWyK1Li2Xd13cqS3yet+i4ASrNRUIqK1JHQAAAAAAArOkNLGlj9LT7Hl6kHo1VwnKO9Y9q/z4F5aaWnCUd6aMpd1XQqxb2PB8nkwNgAABWX3Yf1I6S60fFbUWYAyd0279KefVeUvfsNXF45oz1+Xdot1Ir4X1lue/kfVx3lhhTm8vle7gBoAAAAAAAAAAAIdpuunPXHB745MmACirdHvpn2NeqI0rhqfa+1+xpgBmHcdRJtuOSb1v2Il301KpCMtTeezZl4mwq6nyZjruf7lP+UfMDX0KEYLCKSXA6AAAAAAAAAADJXxR0Kstz+Jdv5xNaUvSWhjGM9zwfJ6vHzAsbvr6dOEtuGfNZMklH0ar5Sh/wAl5P07y8AAADySxWD1MzN73Y6b0o5wf/X8GnPJRxWDzQFNct6Y4Qm8/le/g+JdGava6nT+KGcdq2x/BKui98cIVHnslv4PiBdgAAAAAAAAAAAAOFuno05vdF+RlbsjjVpr7l4Zl50hr6NPR2yfgs36Fb0fpY1cfpTffl6sDTgAAAAAAAAAAcbZQ04SjvWXPZ4nYAY+76/6dWLex4S5PJmwMrfln0KreyWfbt8fMvbntGnSjvWT7PxgBNAAAAACivS5tcqa5x9vYvQBnbsvdw+Cpi1qx2x570aCE1JJp4p6miFeN1xq59WW/fzRSxnVs0sNm7XGXIDUggWK9YVMsdGW5+j2k8AAAAAAHjYbM/fN66WMIPL5nv4LgBCvW1/q1G11VlHlvLro/ZtGnpPXPPsWr17ymuuwurL7V1n6GsSwA9AAAAAAAAAAAAAVl/2bSp4rXDPs2/3gVvR606M9F6p+a1eppJLFYPaZSVhqKq4wTbi8nsw1p4gawHkMcFjr28z0AAAAAAHxUpqSwkk1uZ9gCjttw7abw+16uxkOFrr0Mnjhuli12P8AJqDyUU1g0muIFNQ6QR+eLXLNEuF70n82HNNHle5qUtmj/HLw1EKp0e+mfevYCwd60vrXiRa9/QXVTk+5e5E//Pz+uPidKfR5/NPuXuBX228p1Mm8FuWS7d593fdk6ufVjve3lvLyzXRThnhpPfLPw1E8DlZqEYRUYrBLx4s6gAAAAAAAAAAAAAAAAAAAAAAAAAAAAAAAAAAAAAAAAAAAAAAAAAAAB//Z"/>
          <p:cNvSpPr>
            <a:spLocks noChangeAspect="1" noChangeArrowheads="1"/>
          </p:cNvSpPr>
          <p:nvPr/>
        </p:nvSpPr>
        <p:spPr bwMode="auto">
          <a:xfrm>
            <a:off x="1292225" y="151923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endParaRPr lang="nl-BE" altLang="nl-BE" sz="1800"/>
          </a:p>
        </p:txBody>
      </p:sp>
      <p:sp>
        <p:nvSpPr>
          <p:cNvPr id="3076" name="Tekstvak 36"/>
          <p:cNvSpPr txBox="1">
            <a:spLocks noChangeArrowheads="1"/>
          </p:cNvSpPr>
          <p:nvPr/>
        </p:nvSpPr>
        <p:spPr bwMode="auto">
          <a:xfrm>
            <a:off x="261938" y="1041400"/>
            <a:ext cx="5445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3600">
                <a:latin typeface="Arial" charset="0"/>
              </a:rPr>
              <a:t>U</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T</a:t>
            </a:r>
          </a:p>
          <a:p>
            <a:pPr algn="ctr" eaLnBrk="1" hangingPunct="1">
              <a:spcBef>
                <a:spcPct val="0"/>
              </a:spcBef>
              <a:buClrTx/>
              <a:buFontTx/>
              <a:buNone/>
            </a:pPr>
            <a:r>
              <a:rPr lang="nl-BE" altLang="nl-BE" sz="3600">
                <a:latin typeface="Arial" charset="0"/>
              </a:rPr>
              <a:t>D</a:t>
            </a:r>
          </a:p>
          <a:p>
            <a:pPr algn="ctr" eaLnBrk="1" hangingPunct="1">
              <a:spcBef>
                <a:spcPct val="0"/>
              </a:spcBef>
              <a:buClrTx/>
              <a:buFontTx/>
              <a:buNone/>
            </a:pPr>
            <a:r>
              <a:rPr lang="nl-BE" altLang="nl-BE" sz="3600">
                <a:latin typeface="Arial" charset="0"/>
              </a:rPr>
              <a:t>A</a:t>
            </a:r>
          </a:p>
          <a:p>
            <a:pPr algn="ctr" eaLnBrk="1" hangingPunct="1">
              <a:spcBef>
                <a:spcPct val="0"/>
              </a:spcBef>
              <a:buClrTx/>
              <a:buFontTx/>
              <a:buNone/>
            </a:pPr>
            <a:r>
              <a:rPr lang="nl-BE" altLang="nl-BE" sz="3600">
                <a:latin typeface="Arial" charset="0"/>
              </a:rPr>
              <a:t>G</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N</a:t>
            </a:r>
          </a:p>
          <a:p>
            <a:pPr algn="ctr" eaLnBrk="1" hangingPunct="1">
              <a:spcBef>
                <a:spcPct val="0"/>
              </a:spcBef>
              <a:buClrTx/>
              <a:buFontTx/>
              <a:buNone/>
            </a:pPr>
            <a:r>
              <a:rPr lang="nl-BE" altLang="nl-BE" sz="3600">
                <a:latin typeface="Arial" charset="0"/>
              </a:rPr>
              <a:t>G</a:t>
            </a:r>
          </a:p>
        </p:txBody>
      </p:sp>
      <p:sp>
        <p:nvSpPr>
          <p:cNvPr id="3" name="PIJL-RECHTS 2"/>
          <p:cNvSpPr/>
          <p:nvPr/>
        </p:nvSpPr>
        <p:spPr>
          <a:xfrm>
            <a:off x="806450" y="3238500"/>
            <a:ext cx="485775" cy="4318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Rechthoek 16"/>
          <p:cNvSpPr/>
          <p:nvPr/>
        </p:nvSpPr>
        <p:spPr>
          <a:xfrm>
            <a:off x="6575425" y="3141663"/>
            <a:ext cx="804863" cy="52863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200" b="1" dirty="0" err="1">
                <a:solidFill>
                  <a:srgbClr val="00B0F0"/>
                </a:solidFill>
              </a:rPr>
              <a:t>Evaluate</a:t>
            </a:r>
            <a:endParaRPr lang="nl-BE" sz="1200" b="1" dirty="0">
              <a:solidFill>
                <a:srgbClr val="00B0F0"/>
              </a:solidFill>
            </a:endParaRPr>
          </a:p>
        </p:txBody>
      </p:sp>
      <p:sp>
        <p:nvSpPr>
          <p:cNvPr id="3079" name="Tekstvak 26"/>
          <p:cNvSpPr txBox="1">
            <a:spLocks noChangeArrowheads="1"/>
          </p:cNvSpPr>
          <p:nvPr/>
        </p:nvSpPr>
        <p:spPr bwMode="auto">
          <a:xfrm>
            <a:off x="2350354" y="188640"/>
            <a:ext cx="5606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r" eaLnBrk="1" hangingPunct="1">
              <a:spcBef>
                <a:spcPct val="0"/>
              </a:spcBef>
              <a:buClrTx/>
              <a:buFontTx/>
              <a:buNone/>
            </a:pPr>
            <a:r>
              <a:rPr lang="nl-BE" altLang="nl-BE" sz="2800" dirty="0">
                <a:latin typeface="Arial" charset="0"/>
              </a:rPr>
              <a:t>Innovatie door exploratie: fasering</a:t>
            </a:r>
          </a:p>
        </p:txBody>
      </p:sp>
      <p:sp>
        <p:nvSpPr>
          <p:cNvPr id="3080" name="Tekstvak 1"/>
          <p:cNvSpPr txBox="1">
            <a:spLocks noChangeArrowheads="1"/>
          </p:cNvSpPr>
          <p:nvPr/>
        </p:nvSpPr>
        <p:spPr bwMode="auto">
          <a:xfrm>
            <a:off x="3111500" y="353377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Concepten</a:t>
            </a:r>
          </a:p>
        </p:txBody>
      </p:sp>
      <p:sp>
        <p:nvSpPr>
          <p:cNvPr id="3081" name="Tekstvak 17"/>
          <p:cNvSpPr txBox="1">
            <a:spLocks noChangeArrowheads="1"/>
          </p:cNvSpPr>
          <p:nvPr/>
        </p:nvSpPr>
        <p:spPr bwMode="auto">
          <a:xfrm>
            <a:off x="1958975" y="35623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Inzichten</a:t>
            </a:r>
          </a:p>
        </p:txBody>
      </p:sp>
      <p:sp>
        <p:nvSpPr>
          <p:cNvPr id="3082" name="Tekstvak 18"/>
          <p:cNvSpPr txBox="1">
            <a:spLocks noChangeArrowheads="1"/>
          </p:cNvSpPr>
          <p:nvPr/>
        </p:nvSpPr>
        <p:spPr bwMode="auto">
          <a:xfrm>
            <a:off x="4637088" y="3598863"/>
            <a:ext cx="179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Testend ontwikkelen</a:t>
            </a:r>
          </a:p>
        </p:txBody>
      </p:sp>
      <p:sp>
        <p:nvSpPr>
          <p:cNvPr id="3083" name="Tekstvak 19"/>
          <p:cNvSpPr txBox="1">
            <a:spLocks noChangeArrowheads="1"/>
          </p:cNvSpPr>
          <p:nvPr/>
        </p:nvSpPr>
        <p:spPr bwMode="auto">
          <a:xfrm>
            <a:off x="6448425" y="3595688"/>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 1 piloot</a:t>
            </a:r>
          </a:p>
        </p:txBody>
      </p:sp>
      <p:cxnSp>
        <p:nvCxnSpPr>
          <p:cNvPr id="16" name="Rechte verbindingslijn met pijl 15"/>
          <p:cNvCxnSpPr/>
          <p:nvPr/>
        </p:nvCxnSpPr>
        <p:spPr>
          <a:xfrm>
            <a:off x="901700" y="5254625"/>
            <a:ext cx="77628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5" name="Tekstvak 17"/>
          <p:cNvSpPr txBox="1">
            <a:spLocks noChangeArrowheads="1"/>
          </p:cNvSpPr>
          <p:nvPr/>
        </p:nvSpPr>
        <p:spPr bwMode="auto">
          <a:xfrm>
            <a:off x="7508875" y="525462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tijd</a:t>
            </a:r>
          </a:p>
        </p:txBody>
      </p:sp>
      <p:sp>
        <p:nvSpPr>
          <p:cNvPr id="3086" name="Tekstvak 1"/>
          <p:cNvSpPr txBox="1">
            <a:spLocks noChangeArrowheads="1"/>
          </p:cNvSpPr>
          <p:nvPr/>
        </p:nvSpPr>
        <p:spPr bwMode="auto">
          <a:xfrm>
            <a:off x="2409825" y="1408113"/>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1</a:t>
            </a:r>
          </a:p>
        </p:txBody>
      </p:sp>
      <p:sp>
        <p:nvSpPr>
          <p:cNvPr id="3087" name="Tekstvak 18"/>
          <p:cNvSpPr txBox="1">
            <a:spLocks noChangeArrowheads="1"/>
          </p:cNvSpPr>
          <p:nvPr/>
        </p:nvSpPr>
        <p:spPr bwMode="auto">
          <a:xfrm>
            <a:off x="5486400" y="1400175"/>
            <a:ext cx="112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2</a:t>
            </a:r>
          </a:p>
        </p:txBody>
      </p:sp>
      <p:sp>
        <p:nvSpPr>
          <p:cNvPr id="2" name="Rechthoek 1"/>
          <p:cNvSpPr/>
          <p:nvPr/>
        </p:nvSpPr>
        <p:spPr>
          <a:xfrm>
            <a:off x="1763713" y="321945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Ontdek</a:t>
            </a:r>
          </a:p>
        </p:txBody>
      </p:sp>
      <p:sp>
        <p:nvSpPr>
          <p:cNvPr id="21" name="Rechthoek 20"/>
          <p:cNvSpPr/>
          <p:nvPr/>
        </p:nvSpPr>
        <p:spPr>
          <a:xfrm>
            <a:off x="3059113" y="321310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Definieer</a:t>
            </a:r>
          </a:p>
        </p:txBody>
      </p:sp>
      <p:sp>
        <p:nvSpPr>
          <p:cNvPr id="22" name="Rechthoek 21"/>
          <p:cNvSpPr/>
          <p:nvPr/>
        </p:nvSpPr>
        <p:spPr>
          <a:xfrm>
            <a:off x="49879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Ontwikkel</a:t>
            </a:r>
          </a:p>
        </p:txBody>
      </p:sp>
      <p:sp>
        <p:nvSpPr>
          <p:cNvPr id="23" name="Rechthoek 22"/>
          <p:cNvSpPr/>
          <p:nvPr/>
        </p:nvSpPr>
        <p:spPr>
          <a:xfrm>
            <a:off x="62833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Evalueer</a:t>
            </a:r>
          </a:p>
        </p:txBody>
      </p:sp>
      <p:pic>
        <p:nvPicPr>
          <p:cNvPr id="25" name="Picture 3">
            <a:extLst>
              <a:ext uri="{FF2B5EF4-FFF2-40B4-BE49-F238E27FC236}">
                <a16:creationId xmlns:a16="http://schemas.microsoft.com/office/drawing/2014/main" id="{338038D4-407D-491F-BCB4-66CFBB31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11" y="2478878"/>
            <a:ext cx="705761" cy="64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ijl: omlaag 3">
            <a:extLst>
              <a:ext uri="{FF2B5EF4-FFF2-40B4-BE49-F238E27FC236}">
                <a16:creationId xmlns:a16="http://schemas.microsoft.com/office/drawing/2014/main" id="{01E523B0-F5CE-465E-B48C-DFF956D2BBBF}"/>
              </a:ext>
            </a:extLst>
          </p:cNvPr>
          <p:cNvSpPr/>
          <p:nvPr/>
        </p:nvSpPr>
        <p:spPr>
          <a:xfrm>
            <a:off x="3474511" y="3903664"/>
            <a:ext cx="377409" cy="193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a:extLst>
              <a:ext uri="{FF2B5EF4-FFF2-40B4-BE49-F238E27FC236}">
                <a16:creationId xmlns:a16="http://schemas.microsoft.com/office/drawing/2014/main" id="{FA72AD54-8135-4B82-A4C0-A94D788B7C4B}"/>
              </a:ext>
            </a:extLst>
          </p:cNvPr>
          <p:cNvSpPr txBox="1"/>
          <p:nvPr/>
        </p:nvSpPr>
        <p:spPr>
          <a:xfrm>
            <a:off x="1403648" y="5843137"/>
            <a:ext cx="3379172" cy="923330"/>
          </a:xfrm>
          <a:prstGeom prst="rect">
            <a:avLst/>
          </a:prstGeom>
          <a:noFill/>
        </p:spPr>
        <p:txBody>
          <a:bodyPr wrap="square" rtlCol="0">
            <a:spAutoFit/>
          </a:bodyPr>
          <a:lstStyle/>
          <a:p>
            <a:pPr algn="ctr"/>
            <a:r>
              <a:rPr lang="nl-BE" dirty="0"/>
              <a:t>1</a:t>
            </a:r>
            <a:r>
              <a:rPr lang="nl-BE" baseline="30000" dirty="0"/>
              <a:t>ste</a:t>
            </a:r>
            <a:r>
              <a:rPr lang="nl-BE" dirty="0"/>
              <a:t> “ruw” prototype =</a:t>
            </a:r>
          </a:p>
          <a:p>
            <a:pPr algn="ctr"/>
            <a:r>
              <a:rPr lang="nl-BE" dirty="0"/>
              <a:t>genereert meerdere opties voor verder testend ontwikkelen</a:t>
            </a:r>
          </a:p>
        </p:txBody>
      </p:sp>
      <p:sp>
        <p:nvSpPr>
          <p:cNvPr id="6" name="Tekstvak 5">
            <a:extLst>
              <a:ext uri="{FF2B5EF4-FFF2-40B4-BE49-F238E27FC236}">
                <a16:creationId xmlns:a16="http://schemas.microsoft.com/office/drawing/2014/main" id="{3CCEE4BF-D94F-4FE5-BC85-35559F23A7D5}"/>
              </a:ext>
            </a:extLst>
          </p:cNvPr>
          <p:cNvSpPr txBox="1"/>
          <p:nvPr/>
        </p:nvSpPr>
        <p:spPr>
          <a:xfrm>
            <a:off x="5148064" y="5843136"/>
            <a:ext cx="3733998" cy="923330"/>
          </a:xfrm>
          <a:prstGeom prst="rect">
            <a:avLst/>
          </a:prstGeom>
          <a:noFill/>
        </p:spPr>
        <p:txBody>
          <a:bodyPr wrap="square" rtlCol="0">
            <a:spAutoFit/>
          </a:bodyPr>
          <a:lstStyle/>
          <a:p>
            <a:r>
              <a:rPr lang="nl-BE" dirty="0"/>
              <a:t>Verdere “ruwe” iteraties en, om cruciale elementen te stress testen, overgang naar “live” prototyping</a:t>
            </a:r>
          </a:p>
        </p:txBody>
      </p:sp>
      <p:sp>
        <p:nvSpPr>
          <p:cNvPr id="29" name="Pijl: omlaag 28">
            <a:extLst>
              <a:ext uri="{FF2B5EF4-FFF2-40B4-BE49-F238E27FC236}">
                <a16:creationId xmlns:a16="http://schemas.microsoft.com/office/drawing/2014/main" id="{0A73D7A7-CCD6-4ECD-9551-EE62445E124E}"/>
              </a:ext>
            </a:extLst>
          </p:cNvPr>
          <p:cNvSpPr/>
          <p:nvPr/>
        </p:nvSpPr>
        <p:spPr>
          <a:xfrm>
            <a:off x="5514207" y="3937798"/>
            <a:ext cx="377409" cy="193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398511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ep 1"/>
          <p:cNvGrpSpPr>
            <a:grpSpLocks/>
          </p:cNvGrpSpPr>
          <p:nvPr/>
        </p:nvGrpSpPr>
        <p:grpSpPr bwMode="auto">
          <a:xfrm>
            <a:off x="935038" y="1728788"/>
            <a:ext cx="7404100" cy="3536950"/>
            <a:chOff x="663466" y="283904"/>
            <a:chExt cx="7791450" cy="3609975"/>
          </a:xfrm>
        </p:grpSpPr>
        <p:pic>
          <p:nvPicPr>
            <p:cNvPr id="3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6" y="283904"/>
              <a:ext cx="77914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813" y="1017023"/>
              <a:ext cx="742683" cy="6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5" name="AutoShape 2" descr="data:image/jpeg;base64,/9j/4AAQSkZJRgABAQAAAQABAAD/2wCEAAkGBxQSEhMUExQVFRUVGBUaFRgWFxQVFBQVFxgWFxQYGBQYHCggGBolGxQUITEhJSkrLi4uFx8zODMsNygtLisBCgoKDA0NFAwMDisZFBkrKys3LCsrKysrLCsrKysrKysrKysrKysrKysrKysrKysrKysrKysrKysrKysrKysrK//AABEIANQA7gMBIgACEQEDEQH/xAAbAAEAAwEBAQEAAAAAAAAAAAAABAUGAwECB//EADsQAAIBAQQGCAUEAQQDAQAAAAABAgMEBREhEjFBUWFxBjKBkaGxwdEiQlJi4RMjcvDxFTOCopKywhb/xAAVAQEBAAAAAAAAAAAAAAAAAAAAAf/EABQRAQAAAAAAAAAAAAAAAAAAAAD/2gAMAwEAAhEDEQA/AP3EAAAAAAAAAAAAAAAAAAAAAAAAAAACLa7fCn1nnuWb7gJR42UM73q1HhShh2Yv2R5G6a1TOpPDm3J92pAW9S8KUdc49+PkR5X1SW1vkmcqVw01rcn4LwJEbpor5F2tv1A5f65S+7uIt53hTqwwjJqSzWTWPAsf9LpfQvEqb4oUYfDBfHjqTbw5r0A43PeP6bwl1X4PeaeEk1ininqaMrZ7oqz2aK+7Lw1lzdl3Spp41HnsWGC70BZAAAAAAAAAAAAAAAAAAAAVtuviFPJfFLctS5sCyIlpvKnDXJN7lmyilaK9oeCxw3RyiubJdmuD65dkfdgK/SD6Idsn6IjSvWvLFrJcI5LtZdQsVKkm9GKw1t5vvZTWi0TtM9CGUVs2Yb5ewEeFsrTaSnNt7E8PI+5XRWebjj/yWPmaCwWGNJYLN7Xtf4JQGbpu001govBbFGLXgdaV/STwqQ7sU+5l+c6tGMlhJJrisQONkt8KnVee55PuJRS22411qTwe5vyew+LvvZxehW2ZYvWv5e4FxXpuSwUtHHW11uzdzPizWKFPqxz3vOT7SQAAAAAAAAAAAAAAAAcrRaYwWMml5vktoHUNlDa7/eqnHtl7Ff8AvVvql/6+wGjrXlSjrmuzPyIlS/6a1Rk+5FZUulwjpVJKK3LNt7kiFQouclGKxb/uYE633vKpkvhjuTzfNkOzVIxeMoafDS0V25Zmis9y04xWktJ7Xi/I6u6aP0LvfuBCo37BJLQcVwwa9CZRvalL5sH92K8dRzqXHSepNcn7lZeNz/pxclPFLDJrPPiB0va1OrNUoZrHZtfsi4sFjVKOC17XvZlKM508JxxW54ZPei6sN+p5VFh9y1dq2AXQPIyTWKeKe49AAAAV97XeqscV11qe/gywAFHcNuf+1LZ1ceGuJeGavqn+nWU47cJL+S1/3iaKjU0oxktqT7wPsAAAAABAvC9I0sutLctnN7CgtV5VKmuWC3LJfkDTVrbTh1pxXDHF9yIs78pLbJ8l7lFZrtqT1RwW95In0+j7+aaXJYgSv9fp7p90fc+437Sf1LmvZkadxQim5VGktbwSKWpFaWEMWtmOt9iAu7dfqSwp5ve1kuS2kKzXfUrvSlLJ7W8X2I+o3FUcU8Yp7n7kWrYqtPNxkuK90UaCy3PThrWk98s/DUTpSUU28ku5IytC9qsfm0uEs/HWdLfe7qwUcNH6sHr3EHG8LXKtPLHDVFf3azQXXYFSjvk+s/RcCv6O2VPGo8MVlFbt7L4AAABU9JH+2uMl5Mtiuv6lpUX9rT9/MDpdlNOjBNJprNPVmQbwuNPGVPJ/S9XY9hIuCvpUtHbF4dmtf3gWYGTsVunRlg8cNsX6bmaezWiNSKlF4p964MjXld0aq3SWp+j4FDZbROz1Gmv5R3regNYD4o1VKKlF4p6j7AAACk6TR+GD4vy/BNuWWNGHau5sr+k1TqR5v0XqWV0Qwow5Y9+YEwAACqvm8v01oR6z1v6V7k622hU4Sk9mri9iMg3Kct8pPvbA+rPQlUlhHNvX6ts0lgumFPN/FLe9S5I63bYlSjh8z6z3v2JYA8bwPSj6QW7D9uP/AC5bEBDvS3utLRjjo45L6nvLa6rsVNaUs5v/AK8F7nK4rv0VpyXxPVwXuy3AAACLarFTkm5RXPU+9GThT0pYR2vBduo1d6zwoz5Yd+XqUNwU8ay+1N+nqBHq2epReLTi961d6LCx37JZVFpLesn3amaBrHWVlsuSEs4/A+GruAnWa0xqLGLx81zR2MjXstShLHNbpLV/eDLS777TwjUyf1bHz3AXR5KOKaep6wmegZhOVlrb4vxj7o0lKopJSTxT1HC8LEqscHk9j3MorLaZ2abjJfDtX/1EDTkG9bvVWOWUlqfoyVQrxmlKLxTOgGZue2ulPQnlFvB4/LI0xSdILDiv1IrNdbit53uK26cNF9aPjHZ7AWh5J4ZsNmfvm9NL4IP4fme/guAESvJ2itlqbSXCK2+bNXGOCSWpFVcVg0FpyXxS1LcvdlsAAAFB0lr5xh2vyXqfPRyy4yc38uS5vX4eZCvappVpvjh3ZGhuejo0occ325+WAE0AAcrVXUISk9i/wZu67O61XSlml8UuL2L+7id0lr4KMN+b5LV/eBJuGho0k9ss+zZ/eIFkAAAAAgX4v2Z9nmir6N/7kv4+qLu8KelSmvteHNZozlx1dGtHjiu/V4pAasAAeSimsHmilvC5E8ZU8n9Ozs3F2AMtYLxnRejJNxWuL1rkaWz14zipReKZGvG7o1Vulsfo96KChWqWebTXNbJLevcDWHC12SNRYSXJ7VyZ9WW0RqRUovJ96e5nUDNzslazvSh8UeGaw+6JNs1+wfXTi+9e5bkS0XdTnrisd6yfgB8yvKi1nNYPn5GdpWhUqulB4xTeGzGL2FzK4KeyU12r2IN63VGlBSi5PPB44bdWpAcLTb6tZ6Kxwfyxx8d5ZXXc+jhKpm9kdi572duj8k6WSSabTwWb2rHvLMAAAAAAxNZ6UpcW/Fm0pxwSW5JGLodaPNeZtgAAAy1/TxrNbkl4Y+ppqMNGKW5Jdxlbe/35fz9jWgAAAAAAyF4UXSqtLLB4x5a1/eBrysvyxacNJdaPitqAm2O0KpCMltXc9qOxmLjt/wCnLRk/hl4PeacAAABEvGwqrHB5NdV7vwSwBk7JaJ2eo01wkt63o1NKopJSTxT1EG+Lv/UjiuvHVxW4q7jt+hLQl1ZP/wAZAaUAACLedPSpTX2t92foSj5qrFPkwKHozU+Kcd6T7svU0Bl+jz/dXGL9PY1AAAAAABiqeU1wkvBm1MZbY6NSfCT8zYwlik96QH0AAMjeywrT5496TNZTlik96T7zOdIqWFRP6l4rL2La5K2lSjvjk+zV4YATwAAAAAAAZu+7t0G5xXwvWvpfsSLlvTVTm/4t+TLuUcVg80zNXtdTp/FDOHjH8AaYFDdN76oVHyl6P3L5AAAAM5f9i0Zaa1S18Jfk0ZytNBTi4vU13bmBDuS2/qQwfWjk+K2MsTI2Ks6NXPY8Jctvua4AcrXPRhN7ovyOpV9ILRo09HbJ4dizfp3gVvR2H7uO6L9EaYpejVDCMp73guS1/wB4F0AAAAAAZO+6eFafHB96XriaO7Z6VKD+1eGXoU/SWn8UJb013f5JvR2pjSw+lvuefqwLQAAVfSCz6VPS2wePY8n6dxX9HrTozcHqlq/kjRzimmnqesx1roOlUa3PGL4a0wNkCNd9qVWClt1Pg9pJAAAAAAB40egChvO5dcqfbH29iNd16ypfDLFx3bY8vY05Ct92Qq5vKX1L1W0CRZ7RGaxi8V5c1sOpla1iq0HpLHD6o6u1e5Mst/7KkceMfYC+BDo3nSlqmu3LzJCrR+pd6AoOkdnwmpLVJZ81+MC0uW0adJY645Ps1eGBwv6cJUutHFNNLFY7n4MrLnvBUtPSxaaWGG9f5A09SooptvBLWZW01ZWirltyity3vzPu0WqpaJaKWWyK1Li2Xd13cqS3yet+i4ASrNRUIqK1JHQAAAAAAArOkNLGlj9LT7Hl6kHo1VwnKO9Y9q/z4F5aaWnCUd6aMpd1XQqxb2PB8nkwNgAABWX3Yf1I6S60fFbUWYAyd0279KefVeUvfsNXF45oz1+Xdot1Ir4X1lue/kfVx3lhhTm8vle7gBoAAAAAAAAAAAIdpuunPXHB745MmACirdHvpn2NeqI0rhqfa+1+xpgBmHcdRJtuOSb1v2Il301KpCMtTeezZl4mwq6nyZjruf7lP+UfMDX0KEYLCKSXA6AAAAAAAAAADJXxR0Kstz+Jdv5xNaUvSWhjGM9zwfJ6vHzAsbvr6dOEtuGfNZMklH0ar5Sh/wAl5P07y8AAADySxWD1MzN73Y6b0o5wf/X8GnPJRxWDzQFNct6Y4Qm8/le/g+JdGava6nT+KGcdq2x/BKui98cIVHnslv4PiBdgAAAAAAAAAAAAOFuno05vdF+RlbsjjVpr7l4Zl50hr6NPR2yfgs36Fb0fpY1cfpTffl6sDTgAAAAAAAAAAcbZQ04SjvWXPZ4nYAY+76/6dWLex4S5PJmwMrfln0KreyWfbt8fMvbntGnSjvWT7PxgBNAAAAACivS5tcqa5x9vYvQBnbsvdw+Cpi1qx2x570aCE1JJp4p6miFeN1xq59WW/fzRSxnVs0sNm7XGXIDUggWK9YVMsdGW5+j2k8AAAAAAHjYbM/fN66WMIPL5nv4LgBCvW1/q1G11VlHlvLro/ZtGnpPXPPsWr17ymuuwurL7V1n6GsSwA9AAAAAAAAAAAAAVl/2bSp4rXDPs2/3gVvR606M9F6p+a1eppJLFYPaZSVhqKq4wTbi8nsw1p4gawHkMcFjr28z0AAAAAAHxUpqSwkk1uZ9gCjttw7abw+16uxkOFrr0Mnjhuli12P8AJqDyUU1g0muIFNQ6QR+eLXLNEuF70n82HNNHle5qUtmj/HLw1EKp0e+mfevYCwd60vrXiRa9/QXVTk+5e5E//Pz+uPidKfR5/NPuXuBX228p1Mm8FuWS7d593fdk6ufVjve3lvLyzXRThnhpPfLPw1E8DlZqEYRUYrBLx4s6gAAAAAAAAAAAAAAAAAAAAAAAAAAAAAAAAAAAAAAAAAAAAAAAAAAAB//Z"/>
          <p:cNvSpPr>
            <a:spLocks noChangeAspect="1" noChangeArrowheads="1"/>
          </p:cNvSpPr>
          <p:nvPr/>
        </p:nvSpPr>
        <p:spPr bwMode="auto">
          <a:xfrm>
            <a:off x="1292225" y="151923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endParaRPr lang="nl-BE" altLang="nl-BE" sz="1800"/>
          </a:p>
        </p:txBody>
      </p:sp>
      <p:sp>
        <p:nvSpPr>
          <p:cNvPr id="3076" name="Tekstvak 36"/>
          <p:cNvSpPr txBox="1">
            <a:spLocks noChangeArrowheads="1"/>
          </p:cNvSpPr>
          <p:nvPr/>
        </p:nvSpPr>
        <p:spPr bwMode="auto">
          <a:xfrm>
            <a:off x="261938" y="1041400"/>
            <a:ext cx="5445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3600">
                <a:latin typeface="Arial" charset="0"/>
              </a:rPr>
              <a:t>U</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T</a:t>
            </a:r>
          </a:p>
          <a:p>
            <a:pPr algn="ctr" eaLnBrk="1" hangingPunct="1">
              <a:spcBef>
                <a:spcPct val="0"/>
              </a:spcBef>
              <a:buClrTx/>
              <a:buFontTx/>
              <a:buNone/>
            </a:pPr>
            <a:r>
              <a:rPr lang="nl-BE" altLang="nl-BE" sz="3600">
                <a:latin typeface="Arial" charset="0"/>
              </a:rPr>
              <a:t>D</a:t>
            </a:r>
          </a:p>
          <a:p>
            <a:pPr algn="ctr" eaLnBrk="1" hangingPunct="1">
              <a:spcBef>
                <a:spcPct val="0"/>
              </a:spcBef>
              <a:buClrTx/>
              <a:buFontTx/>
              <a:buNone/>
            </a:pPr>
            <a:r>
              <a:rPr lang="nl-BE" altLang="nl-BE" sz="3600">
                <a:latin typeface="Arial" charset="0"/>
              </a:rPr>
              <a:t>A</a:t>
            </a:r>
          </a:p>
          <a:p>
            <a:pPr algn="ctr" eaLnBrk="1" hangingPunct="1">
              <a:spcBef>
                <a:spcPct val="0"/>
              </a:spcBef>
              <a:buClrTx/>
              <a:buFontTx/>
              <a:buNone/>
            </a:pPr>
            <a:r>
              <a:rPr lang="nl-BE" altLang="nl-BE" sz="3600">
                <a:latin typeface="Arial" charset="0"/>
              </a:rPr>
              <a:t>G</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N</a:t>
            </a:r>
          </a:p>
          <a:p>
            <a:pPr algn="ctr" eaLnBrk="1" hangingPunct="1">
              <a:spcBef>
                <a:spcPct val="0"/>
              </a:spcBef>
              <a:buClrTx/>
              <a:buFontTx/>
              <a:buNone/>
            </a:pPr>
            <a:r>
              <a:rPr lang="nl-BE" altLang="nl-BE" sz="3600">
                <a:latin typeface="Arial" charset="0"/>
              </a:rPr>
              <a:t>G</a:t>
            </a:r>
          </a:p>
        </p:txBody>
      </p:sp>
      <p:sp>
        <p:nvSpPr>
          <p:cNvPr id="3" name="PIJL-RECHTS 2"/>
          <p:cNvSpPr/>
          <p:nvPr/>
        </p:nvSpPr>
        <p:spPr>
          <a:xfrm>
            <a:off x="806450" y="3238500"/>
            <a:ext cx="485775" cy="4318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Rechthoek 16"/>
          <p:cNvSpPr/>
          <p:nvPr/>
        </p:nvSpPr>
        <p:spPr>
          <a:xfrm>
            <a:off x="6575425" y="3141663"/>
            <a:ext cx="804863" cy="52863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200" b="1" dirty="0" err="1">
                <a:solidFill>
                  <a:srgbClr val="00B0F0"/>
                </a:solidFill>
              </a:rPr>
              <a:t>Evaluate</a:t>
            </a:r>
            <a:endParaRPr lang="nl-BE" sz="1200" b="1" dirty="0">
              <a:solidFill>
                <a:srgbClr val="00B0F0"/>
              </a:solidFill>
            </a:endParaRPr>
          </a:p>
        </p:txBody>
      </p:sp>
      <p:sp>
        <p:nvSpPr>
          <p:cNvPr id="3079" name="Tekstvak 26"/>
          <p:cNvSpPr txBox="1">
            <a:spLocks noChangeArrowheads="1"/>
          </p:cNvSpPr>
          <p:nvPr/>
        </p:nvSpPr>
        <p:spPr bwMode="auto">
          <a:xfrm>
            <a:off x="2430503" y="188640"/>
            <a:ext cx="5525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r" eaLnBrk="1" hangingPunct="1">
              <a:spcBef>
                <a:spcPct val="0"/>
              </a:spcBef>
              <a:buClrTx/>
              <a:buFontTx/>
              <a:buNone/>
            </a:pPr>
            <a:r>
              <a:rPr lang="nl-BE" altLang="nl-BE" sz="2800" dirty="0">
                <a:latin typeface="Arial" charset="0"/>
              </a:rPr>
              <a:t>Innovatie door adaptatie: fasering</a:t>
            </a:r>
          </a:p>
        </p:txBody>
      </p:sp>
      <p:sp>
        <p:nvSpPr>
          <p:cNvPr id="3080" name="Tekstvak 1"/>
          <p:cNvSpPr txBox="1">
            <a:spLocks noChangeArrowheads="1"/>
          </p:cNvSpPr>
          <p:nvPr/>
        </p:nvSpPr>
        <p:spPr bwMode="auto">
          <a:xfrm>
            <a:off x="3111500" y="353377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Concepten</a:t>
            </a:r>
          </a:p>
        </p:txBody>
      </p:sp>
      <p:sp>
        <p:nvSpPr>
          <p:cNvPr id="3081" name="Tekstvak 17"/>
          <p:cNvSpPr txBox="1">
            <a:spLocks noChangeArrowheads="1"/>
          </p:cNvSpPr>
          <p:nvPr/>
        </p:nvSpPr>
        <p:spPr bwMode="auto">
          <a:xfrm>
            <a:off x="1958975" y="35623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Inzichten</a:t>
            </a:r>
          </a:p>
        </p:txBody>
      </p:sp>
      <p:sp>
        <p:nvSpPr>
          <p:cNvPr id="3082" name="Tekstvak 18"/>
          <p:cNvSpPr txBox="1">
            <a:spLocks noChangeArrowheads="1"/>
          </p:cNvSpPr>
          <p:nvPr/>
        </p:nvSpPr>
        <p:spPr bwMode="auto">
          <a:xfrm>
            <a:off x="4637088" y="3598863"/>
            <a:ext cx="179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Testend ontwikkelen</a:t>
            </a:r>
          </a:p>
        </p:txBody>
      </p:sp>
      <p:sp>
        <p:nvSpPr>
          <p:cNvPr id="3083" name="Tekstvak 19"/>
          <p:cNvSpPr txBox="1">
            <a:spLocks noChangeArrowheads="1"/>
          </p:cNvSpPr>
          <p:nvPr/>
        </p:nvSpPr>
        <p:spPr bwMode="auto">
          <a:xfrm>
            <a:off x="6448425" y="3595688"/>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 1 piloot</a:t>
            </a:r>
          </a:p>
        </p:txBody>
      </p:sp>
      <p:cxnSp>
        <p:nvCxnSpPr>
          <p:cNvPr id="16" name="Rechte verbindingslijn met pijl 15"/>
          <p:cNvCxnSpPr/>
          <p:nvPr/>
        </p:nvCxnSpPr>
        <p:spPr>
          <a:xfrm>
            <a:off x="901700" y="5254625"/>
            <a:ext cx="77628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5" name="Tekstvak 17"/>
          <p:cNvSpPr txBox="1">
            <a:spLocks noChangeArrowheads="1"/>
          </p:cNvSpPr>
          <p:nvPr/>
        </p:nvSpPr>
        <p:spPr bwMode="auto">
          <a:xfrm>
            <a:off x="7508875" y="525462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tijd</a:t>
            </a:r>
          </a:p>
        </p:txBody>
      </p:sp>
      <p:sp>
        <p:nvSpPr>
          <p:cNvPr id="3086" name="Tekstvak 1"/>
          <p:cNvSpPr txBox="1">
            <a:spLocks noChangeArrowheads="1"/>
          </p:cNvSpPr>
          <p:nvPr/>
        </p:nvSpPr>
        <p:spPr bwMode="auto">
          <a:xfrm>
            <a:off x="2409825" y="1408113"/>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1</a:t>
            </a:r>
          </a:p>
        </p:txBody>
      </p:sp>
      <p:sp>
        <p:nvSpPr>
          <p:cNvPr id="2" name="Rechthoek 1"/>
          <p:cNvSpPr/>
          <p:nvPr/>
        </p:nvSpPr>
        <p:spPr>
          <a:xfrm>
            <a:off x="1763713" y="321945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Ontdek</a:t>
            </a:r>
          </a:p>
        </p:txBody>
      </p:sp>
      <p:sp>
        <p:nvSpPr>
          <p:cNvPr id="21" name="Rechthoek 20"/>
          <p:cNvSpPr/>
          <p:nvPr/>
        </p:nvSpPr>
        <p:spPr>
          <a:xfrm>
            <a:off x="3059113" y="321310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Definieer</a:t>
            </a:r>
          </a:p>
        </p:txBody>
      </p:sp>
      <p:sp>
        <p:nvSpPr>
          <p:cNvPr id="22" name="Rechthoek 21"/>
          <p:cNvSpPr/>
          <p:nvPr/>
        </p:nvSpPr>
        <p:spPr>
          <a:xfrm>
            <a:off x="49879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Ontwikkel</a:t>
            </a:r>
          </a:p>
        </p:txBody>
      </p:sp>
      <p:sp>
        <p:nvSpPr>
          <p:cNvPr id="23" name="Rechthoek 22"/>
          <p:cNvSpPr/>
          <p:nvPr/>
        </p:nvSpPr>
        <p:spPr>
          <a:xfrm>
            <a:off x="62833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Evalueer</a:t>
            </a:r>
          </a:p>
        </p:txBody>
      </p:sp>
      <p:pic>
        <p:nvPicPr>
          <p:cNvPr id="25" name="Picture 3">
            <a:extLst>
              <a:ext uri="{FF2B5EF4-FFF2-40B4-BE49-F238E27FC236}">
                <a16:creationId xmlns:a16="http://schemas.microsoft.com/office/drawing/2014/main" id="{338038D4-407D-491F-BCB4-66CFBB31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11" y="2478878"/>
            <a:ext cx="705761" cy="64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a:extLst>
              <a:ext uri="{FF2B5EF4-FFF2-40B4-BE49-F238E27FC236}">
                <a16:creationId xmlns:a16="http://schemas.microsoft.com/office/drawing/2014/main" id="{3CCEE4BF-D94F-4FE5-BC85-35559F23A7D5}"/>
              </a:ext>
            </a:extLst>
          </p:cNvPr>
          <p:cNvSpPr txBox="1"/>
          <p:nvPr/>
        </p:nvSpPr>
        <p:spPr>
          <a:xfrm>
            <a:off x="5148064" y="5843136"/>
            <a:ext cx="3733998" cy="923330"/>
          </a:xfrm>
          <a:prstGeom prst="rect">
            <a:avLst/>
          </a:prstGeom>
          <a:noFill/>
        </p:spPr>
        <p:txBody>
          <a:bodyPr wrap="square" rtlCol="0">
            <a:spAutoFit/>
          </a:bodyPr>
          <a:lstStyle/>
          <a:p>
            <a:r>
              <a:rPr lang="nl-BE" dirty="0"/>
              <a:t>Start met “ruwe” iteraties en, om cruciale elementen te stress testen, overgang naar “live” prototyping</a:t>
            </a:r>
          </a:p>
        </p:txBody>
      </p:sp>
      <p:sp>
        <p:nvSpPr>
          <p:cNvPr id="29" name="Pijl: omlaag 28">
            <a:extLst>
              <a:ext uri="{FF2B5EF4-FFF2-40B4-BE49-F238E27FC236}">
                <a16:creationId xmlns:a16="http://schemas.microsoft.com/office/drawing/2014/main" id="{0A73D7A7-CCD6-4ECD-9551-EE62445E124E}"/>
              </a:ext>
            </a:extLst>
          </p:cNvPr>
          <p:cNvSpPr/>
          <p:nvPr/>
        </p:nvSpPr>
        <p:spPr>
          <a:xfrm>
            <a:off x="5514207" y="3937798"/>
            <a:ext cx="377409" cy="193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Rechthoek 27">
            <a:extLst>
              <a:ext uri="{FF2B5EF4-FFF2-40B4-BE49-F238E27FC236}">
                <a16:creationId xmlns:a16="http://schemas.microsoft.com/office/drawing/2014/main" id="{95E45298-2ECB-44E4-AE72-79AAFD03F95F}"/>
              </a:ext>
            </a:extLst>
          </p:cNvPr>
          <p:cNvSpPr/>
          <p:nvPr/>
        </p:nvSpPr>
        <p:spPr>
          <a:xfrm>
            <a:off x="1350962" y="1268760"/>
            <a:ext cx="3228929" cy="43204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solidFill>
                  <a:schemeClr val="tx1"/>
                </a:solidFill>
              </a:rPr>
              <a:t>PROJECTVOORSTEL</a:t>
            </a:r>
          </a:p>
        </p:txBody>
      </p:sp>
    </p:spTree>
    <p:extLst>
      <p:ext uri="{BB962C8B-B14F-4D97-AF65-F5344CB8AC3E}">
        <p14:creationId xmlns:p14="http://schemas.microsoft.com/office/powerpoint/2010/main" val="24853480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4768A-637D-4262-968D-6E70F8E5A303}"/>
              </a:ext>
            </a:extLst>
          </p:cNvPr>
          <p:cNvSpPr>
            <a:spLocks noGrp="1"/>
          </p:cNvSpPr>
          <p:nvPr>
            <p:ph type="title"/>
          </p:nvPr>
        </p:nvSpPr>
        <p:spPr/>
        <p:txBody>
          <a:bodyPr/>
          <a:lstStyle/>
          <a:p>
            <a:r>
              <a:rPr lang="nl-BE" dirty="0"/>
              <a:t>Hulp nodig?</a:t>
            </a:r>
          </a:p>
        </p:txBody>
      </p:sp>
      <p:sp>
        <p:nvSpPr>
          <p:cNvPr id="3" name="Tijdelijke aanduiding voor inhoud 2">
            <a:extLst>
              <a:ext uri="{FF2B5EF4-FFF2-40B4-BE49-F238E27FC236}">
                <a16:creationId xmlns:a16="http://schemas.microsoft.com/office/drawing/2014/main" id="{4538AD44-244C-43DA-BDD5-56C9F29587A0}"/>
              </a:ext>
            </a:extLst>
          </p:cNvPr>
          <p:cNvSpPr>
            <a:spLocks noGrp="1"/>
          </p:cNvSpPr>
          <p:nvPr>
            <p:ph idx="1"/>
          </p:nvPr>
        </p:nvSpPr>
        <p:spPr/>
        <p:txBody>
          <a:bodyPr/>
          <a:lstStyle/>
          <a:p>
            <a:pPr marL="0" indent="0">
              <a:buNone/>
            </a:pPr>
            <a:r>
              <a:rPr lang="nl-BE" u="sng" dirty="0"/>
              <a:t>Expertise:</a:t>
            </a:r>
            <a:endParaRPr lang="nl-BE" u="sng" dirty="0">
              <a:hlinkClick r:id="rId2"/>
            </a:endParaRPr>
          </a:p>
          <a:p>
            <a:pPr marL="0" indent="0">
              <a:buNone/>
            </a:pPr>
            <a:r>
              <a:rPr lang="nl-BE" u="sng" dirty="0">
                <a:hlinkClick r:id="rId2"/>
              </a:rPr>
              <a:t>https://www.flandersdc.be/nl/design/gids/landschap</a:t>
            </a:r>
            <a:endParaRPr lang="nl-BE" u="sng" dirty="0"/>
          </a:p>
          <a:p>
            <a:pPr marL="0" indent="0">
              <a:buNone/>
            </a:pPr>
            <a:endParaRPr lang="nl-BE" u="sng" dirty="0"/>
          </a:p>
          <a:p>
            <a:pPr marL="0" indent="0">
              <a:buNone/>
            </a:pPr>
            <a:r>
              <a:rPr lang="nl-BE" u="sng" dirty="0"/>
              <a:t>Gratis online opleiding:</a:t>
            </a:r>
          </a:p>
          <a:p>
            <a:pPr marL="0" indent="0">
              <a:buNone/>
            </a:pPr>
            <a:r>
              <a:rPr lang="nl-BE" dirty="0">
                <a:hlinkClick r:id="rId3"/>
              </a:rPr>
              <a:t>https://www.plusacumen.org/courses/introduction-human-centered-design</a:t>
            </a:r>
            <a:r>
              <a:rPr lang="nl-BE" dirty="0"/>
              <a:t> </a:t>
            </a:r>
          </a:p>
        </p:txBody>
      </p:sp>
    </p:spTree>
    <p:extLst>
      <p:ext uri="{BB962C8B-B14F-4D97-AF65-F5344CB8AC3E}">
        <p14:creationId xmlns:p14="http://schemas.microsoft.com/office/powerpoint/2010/main" val="244963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ep 1"/>
          <p:cNvGrpSpPr>
            <a:grpSpLocks/>
          </p:cNvGrpSpPr>
          <p:nvPr/>
        </p:nvGrpSpPr>
        <p:grpSpPr bwMode="auto">
          <a:xfrm>
            <a:off x="935038" y="1728788"/>
            <a:ext cx="7404100" cy="3536950"/>
            <a:chOff x="663466" y="283904"/>
            <a:chExt cx="7791450" cy="3609975"/>
          </a:xfrm>
        </p:grpSpPr>
        <p:pic>
          <p:nvPicPr>
            <p:cNvPr id="3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6" y="283904"/>
              <a:ext cx="77914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3" name="Tekstvak 6"/>
            <p:cNvSpPr txBox="1">
              <a:spLocks noChangeArrowheads="1"/>
            </p:cNvSpPr>
            <p:nvPr/>
          </p:nvSpPr>
          <p:spPr bwMode="auto">
            <a:xfrm>
              <a:off x="4074486" y="1805826"/>
              <a:ext cx="794852" cy="40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2000">
                  <a:latin typeface="Arial" charset="0"/>
                </a:rPr>
                <a:t>Pitch</a:t>
              </a:r>
            </a:p>
          </p:txBody>
        </p:sp>
        <p:pic>
          <p:nvPicPr>
            <p:cNvPr id="30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813" y="1017023"/>
              <a:ext cx="742683" cy="6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5" name="AutoShape 2" descr="data:image/jpeg;base64,/9j/4AAQSkZJRgABAQAAAQABAAD/2wCEAAkGBxQSEhMUExQVFRUVGBUaFRgWFxQVFBQVFxgWFxQYGBQYHCggGBolGxQUITEhJSkrLi4uFx8zODMsNygtLisBCgoKDA0NFAwMDisZFBkrKys3LCsrKysrLCsrKysrKysrKysrKysrKysrKysrKysrKysrKysrKysrKysrKysrK//AABEIANQA7gMBIgACEQEDEQH/xAAbAAEAAwEBAQEAAAAAAAAAAAAABAUGAwECB//EADsQAAIBAQQGCAUEAQQDAQAAAAABAgMEBREhEjFBUWFxBjKBkaGxwdEiQlJi4RMjcvDxFTOCopKywhb/xAAVAQEBAAAAAAAAAAAAAAAAAAAAAf/EABQRAQAAAAAAAAAAAAAAAAAAAAD/2gAMAwEAAhEDEQA/AP3EAAAAAAAAAAAAAAAAAAAAAAAAAAACLa7fCn1nnuWb7gJR42UM73q1HhShh2Yv2R5G6a1TOpPDm3J92pAW9S8KUdc49+PkR5X1SW1vkmcqVw01rcn4LwJEbpor5F2tv1A5f65S+7uIt53hTqwwjJqSzWTWPAsf9LpfQvEqb4oUYfDBfHjqTbw5r0A43PeP6bwl1X4PeaeEk1ininqaMrZ7oqz2aK+7Lw1lzdl3Spp41HnsWGC70BZAAAAAAAAAAAAAAAAAAAAVtuviFPJfFLctS5sCyIlpvKnDXJN7lmyilaK9oeCxw3RyiubJdmuD65dkfdgK/SD6Idsn6IjSvWvLFrJcI5LtZdQsVKkm9GKw1t5vvZTWi0TtM9CGUVs2Yb5ewEeFsrTaSnNt7E8PI+5XRWebjj/yWPmaCwWGNJYLN7Xtf4JQGbpu001govBbFGLXgdaV/STwqQ7sU+5l+c6tGMlhJJrisQONkt8KnVee55PuJRS22411qTwe5vyew+LvvZxehW2ZYvWv5e4FxXpuSwUtHHW11uzdzPizWKFPqxz3vOT7SQAAAAAAAAAAAAAAAAcrRaYwWMml5vktoHUNlDa7/eqnHtl7Ff8AvVvql/6+wGjrXlSjrmuzPyIlS/6a1Rk+5FZUulwjpVJKK3LNt7kiFQouclGKxb/uYE633vKpkvhjuTzfNkOzVIxeMoafDS0V25Zmis9y04xWktJ7Xi/I6u6aP0LvfuBCo37BJLQcVwwa9CZRvalL5sH92K8dRzqXHSepNcn7lZeNz/pxclPFLDJrPPiB0va1OrNUoZrHZtfsi4sFjVKOC17XvZlKM508JxxW54ZPei6sN+p5VFh9y1dq2AXQPIyTWKeKe49AAAAV97XeqscV11qe/gywAFHcNuf+1LZ1ceGuJeGavqn+nWU47cJL+S1/3iaKjU0oxktqT7wPsAAAAABAvC9I0sutLctnN7CgtV5VKmuWC3LJfkDTVrbTh1pxXDHF9yIs78pLbJ8l7lFZrtqT1RwW95In0+j7+aaXJYgSv9fp7p90fc+437Sf1LmvZkadxQim5VGktbwSKWpFaWEMWtmOt9iAu7dfqSwp5ve1kuS2kKzXfUrvSlLJ7W8X2I+o3FUcU8Yp7n7kWrYqtPNxkuK90UaCy3PThrWk98s/DUTpSUU28ku5IytC9qsfm0uEs/HWdLfe7qwUcNH6sHr3EHG8LXKtPLHDVFf3azQXXYFSjvk+s/RcCv6O2VPGo8MVlFbt7L4AAABU9JH+2uMl5Mtiuv6lpUX9rT9/MDpdlNOjBNJprNPVmQbwuNPGVPJ/S9XY9hIuCvpUtHbF4dmtf3gWYGTsVunRlg8cNsX6bmaezWiNSKlF4p964MjXld0aq3SWp+j4FDZbROz1Gmv5R3regNYD4o1VKKlF4p6j7AAACk6TR+GD4vy/BNuWWNGHau5sr+k1TqR5v0XqWV0Qwow5Y9+YEwAACqvm8v01oR6z1v6V7k622hU4Sk9mri9iMg3Kct8pPvbA+rPQlUlhHNvX6ts0lgumFPN/FLe9S5I63bYlSjh8z6z3v2JYA8bwPSj6QW7D9uP/AC5bEBDvS3utLRjjo45L6nvLa6rsVNaUs5v/AK8F7nK4rv0VpyXxPVwXuy3AAACLarFTkm5RXPU+9GThT0pYR2vBduo1d6zwoz5Yd+XqUNwU8ay+1N+nqBHq2epReLTi961d6LCx37JZVFpLesn3amaBrHWVlsuSEs4/A+GruAnWa0xqLGLx81zR2MjXstShLHNbpLV/eDLS777TwjUyf1bHz3AXR5KOKaep6wmegZhOVlrb4vxj7o0lKopJSTxT1HC8LEqscHk9j3MorLaZ2abjJfDtX/1EDTkG9bvVWOWUlqfoyVQrxmlKLxTOgGZue2ulPQnlFvB4/LI0xSdILDiv1IrNdbit53uK26cNF9aPjHZ7AWh5J4ZsNmfvm9NL4IP4fme/guAESvJ2itlqbSXCK2+bNXGOCSWpFVcVg0FpyXxS1LcvdlsAAAFB0lr5xh2vyXqfPRyy4yc38uS5vX4eZCvappVpvjh3ZGhuejo0occ325+WAE0AAcrVXUISk9i/wZu67O61XSlml8UuL2L+7id0lr4KMN+b5LV/eBJuGho0k9ss+zZ/eIFkAAAAAgX4v2Z9nmir6N/7kv4+qLu8KelSmvteHNZozlx1dGtHjiu/V4pAasAAeSimsHmilvC5E8ZU8n9Ozs3F2AMtYLxnRejJNxWuL1rkaWz14zipReKZGvG7o1Vulsfo96KChWqWebTXNbJLevcDWHC12SNRYSXJ7VyZ9WW0RqRUovJ96e5nUDNzslazvSh8UeGaw+6JNs1+wfXTi+9e5bkS0XdTnrisd6yfgB8yvKi1nNYPn5GdpWhUqulB4xTeGzGL2FzK4KeyU12r2IN63VGlBSi5PPB44bdWpAcLTb6tZ6Kxwfyxx8d5ZXXc+jhKpm9kdi572duj8k6WSSabTwWb2rHvLMAAAAAAxNZ6UpcW/Fm0pxwSW5JGLodaPNeZtgAAAy1/TxrNbkl4Y+ppqMNGKW5Jdxlbe/35fz9jWgAAAAAAyF4UXSqtLLB4x5a1/eBrysvyxacNJdaPitqAm2O0KpCMltXc9qOxmLjt/wCnLRk/hl4PeacAAABEvGwqrHB5NdV7vwSwBk7JaJ2eo01wkt63o1NKopJSTxT1EG+Lv/UjiuvHVxW4q7jt+hLQl1ZP/wAZAaUAACLedPSpTX2t92foSj5qrFPkwKHozU+Kcd6T7svU0Bl+jz/dXGL9PY1AAAAAABiqeU1wkvBm1MZbY6NSfCT8zYwlik96QH0AAMjeywrT5496TNZTlik96T7zOdIqWFRP6l4rL2La5K2lSjvjk+zV4YATwAAAAAAAZu+7t0G5xXwvWvpfsSLlvTVTm/4t+TLuUcVg80zNXtdTp/FDOHjH8AaYFDdN76oVHyl6P3L5AAAAM5f9i0Zaa1S18Jfk0ZytNBTi4vU13bmBDuS2/qQwfWjk+K2MsTI2Ks6NXPY8Jctvua4AcrXPRhN7ovyOpV9ILRo09HbJ4dizfp3gVvR2H7uO6L9EaYpejVDCMp73guS1/wB4F0AAAAAAZO+6eFafHB96XriaO7Z6VKD+1eGXoU/SWn8UJb013f5JvR2pjSw+lvuefqwLQAAVfSCz6VPS2wePY8n6dxX9HrTozcHqlq/kjRzimmnqesx1roOlUa3PGL4a0wNkCNd9qVWClt1Pg9pJAAAAAAB40egChvO5dcqfbH29iNd16ypfDLFx3bY8vY05Ct92Qq5vKX1L1W0CRZ7RGaxi8V5c1sOpla1iq0HpLHD6o6u1e5Mst/7KkceMfYC+BDo3nSlqmu3LzJCrR+pd6AoOkdnwmpLVJZ81+MC0uW0adJY645Ps1eGBwv6cJUutHFNNLFY7n4MrLnvBUtPSxaaWGG9f5A09SooptvBLWZW01ZWirltyity3vzPu0WqpaJaKWWyK1Li2Xd13cqS3yet+i4ASrNRUIqK1JHQAAAAAAArOkNLGlj9LT7Hl6kHo1VwnKO9Y9q/z4F5aaWnCUd6aMpd1XQqxb2PB8nkwNgAABWX3Yf1I6S60fFbUWYAyd0279KefVeUvfsNXF45oz1+Xdot1Ir4X1lue/kfVx3lhhTm8vle7gBoAAAAAAAAAAAIdpuunPXHB745MmACirdHvpn2NeqI0rhqfa+1+xpgBmHcdRJtuOSb1v2Il301KpCMtTeezZl4mwq6nyZjruf7lP+UfMDX0KEYLCKSXA6AAAAAAAAAADJXxR0Kstz+Jdv5xNaUvSWhjGM9zwfJ6vHzAsbvr6dOEtuGfNZMklH0ar5Sh/wAl5P07y8AAADySxWD1MzN73Y6b0o5wf/X8GnPJRxWDzQFNct6Y4Qm8/le/g+JdGava6nT+KGcdq2x/BKui98cIVHnslv4PiBdgAAAAAAAAAAAAOFuno05vdF+RlbsjjVpr7l4Zl50hr6NPR2yfgs36Fb0fpY1cfpTffl6sDTgAAAAAAAAAAcbZQ04SjvWXPZ4nYAY+76/6dWLex4S5PJmwMrfln0KreyWfbt8fMvbntGnSjvWT7PxgBNAAAAACivS5tcqa5x9vYvQBnbsvdw+Cpi1qx2x570aCE1JJp4p6miFeN1xq59WW/fzRSxnVs0sNm7XGXIDUggWK9YVMsdGW5+j2k8AAAAAAHjYbM/fN66WMIPL5nv4LgBCvW1/q1G11VlHlvLro/ZtGnpPXPPsWr17ymuuwurL7V1n6GsSwA9AAAAAAAAAAAAAVl/2bSp4rXDPs2/3gVvR606M9F6p+a1eppJLFYPaZSVhqKq4wTbi8nsw1p4gawHkMcFjr28z0AAAAAAHxUpqSwkk1uZ9gCjttw7abw+16uxkOFrr0Mnjhuli12P8AJqDyUU1g0muIFNQ6QR+eLXLNEuF70n82HNNHle5qUtmj/HLw1EKp0e+mfevYCwd60vrXiRa9/QXVTk+5e5E//Pz+uPidKfR5/NPuXuBX228p1Mm8FuWS7d593fdk6ufVjve3lvLyzXRThnhpPfLPw1E8DlZqEYRUYrBLx4s6gAAAAAAAAAAAAAAAAAAAAAAAAAAAAAAAAAAAAAAAAAAAAAAAAAAAB//Z"/>
          <p:cNvSpPr>
            <a:spLocks noChangeAspect="1" noChangeArrowheads="1"/>
          </p:cNvSpPr>
          <p:nvPr/>
        </p:nvSpPr>
        <p:spPr bwMode="auto">
          <a:xfrm>
            <a:off x="1292225" y="151923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endParaRPr lang="nl-BE" altLang="nl-BE" sz="1800"/>
          </a:p>
        </p:txBody>
      </p:sp>
      <p:sp>
        <p:nvSpPr>
          <p:cNvPr id="3076" name="Tekstvak 36"/>
          <p:cNvSpPr txBox="1">
            <a:spLocks noChangeArrowheads="1"/>
          </p:cNvSpPr>
          <p:nvPr/>
        </p:nvSpPr>
        <p:spPr bwMode="auto">
          <a:xfrm>
            <a:off x="261938" y="1041400"/>
            <a:ext cx="5445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3600">
                <a:latin typeface="Arial" charset="0"/>
              </a:rPr>
              <a:t>U</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T</a:t>
            </a:r>
          </a:p>
          <a:p>
            <a:pPr algn="ctr" eaLnBrk="1" hangingPunct="1">
              <a:spcBef>
                <a:spcPct val="0"/>
              </a:spcBef>
              <a:buClrTx/>
              <a:buFontTx/>
              <a:buNone/>
            </a:pPr>
            <a:r>
              <a:rPr lang="nl-BE" altLang="nl-BE" sz="3600">
                <a:latin typeface="Arial" charset="0"/>
              </a:rPr>
              <a:t>D</a:t>
            </a:r>
          </a:p>
          <a:p>
            <a:pPr algn="ctr" eaLnBrk="1" hangingPunct="1">
              <a:spcBef>
                <a:spcPct val="0"/>
              </a:spcBef>
              <a:buClrTx/>
              <a:buFontTx/>
              <a:buNone/>
            </a:pPr>
            <a:r>
              <a:rPr lang="nl-BE" altLang="nl-BE" sz="3600">
                <a:latin typeface="Arial" charset="0"/>
              </a:rPr>
              <a:t>A</a:t>
            </a:r>
          </a:p>
          <a:p>
            <a:pPr algn="ctr" eaLnBrk="1" hangingPunct="1">
              <a:spcBef>
                <a:spcPct val="0"/>
              </a:spcBef>
              <a:buClrTx/>
              <a:buFontTx/>
              <a:buNone/>
            </a:pPr>
            <a:r>
              <a:rPr lang="nl-BE" altLang="nl-BE" sz="3600">
                <a:latin typeface="Arial" charset="0"/>
              </a:rPr>
              <a:t>G</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N</a:t>
            </a:r>
          </a:p>
          <a:p>
            <a:pPr algn="ctr" eaLnBrk="1" hangingPunct="1">
              <a:spcBef>
                <a:spcPct val="0"/>
              </a:spcBef>
              <a:buClrTx/>
              <a:buFontTx/>
              <a:buNone/>
            </a:pPr>
            <a:r>
              <a:rPr lang="nl-BE" altLang="nl-BE" sz="3600">
                <a:latin typeface="Arial" charset="0"/>
              </a:rPr>
              <a:t>G</a:t>
            </a:r>
          </a:p>
        </p:txBody>
      </p:sp>
      <p:sp>
        <p:nvSpPr>
          <p:cNvPr id="3" name="PIJL-RECHTS 2"/>
          <p:cNvSpPr/>
          <p:nvPr/>
        </p:nvSpPr>
        <p:spPr>
          <a:xfrm>
            <a:off x="806450" y="3238500"/>
            <a:ext cx="485775" cy="4318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Rechthoek 16"/>
          <p:cNvSpPr/>
          <p:nvPr/>
        </p:nvSpPr>
        <p:spPr>
          <a:xfrm>
            <a:off x="6575425" y="3141663"/>
            <a:ext cx="804863" cy="52863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200" b="1" dirty="0" err="1">
                <a:solidFill>
                  <a:srgbClr val="00B0F0"/>
                </a:solidFill>
              </a:rPr>
              <a:t>Evaluate</a:t>
            </a:r>
            <a:endParaRPr lang="nl-BE" sz="1200" b="1" dirty="0">
              <a:solidFill>
                <a:srgbClr val="00B0F0"/>
              </a:solidFill>
            </a:endParaRPr>
          </a:p>
        </p:txBody>
      </p:sp>
      <p:sp>
        <p:nvSpPr>
          <p:cNvPr id="3079" name="Tekstvak 26"/>
          <p:cNvSpPr txBox="1">
            <a:spLocks noChangeArrowheads="1"/>
          </p:cNvSpPr>
          <p:nvPr/>
        </p:nvSpPr>
        <p:spPr bwMode="auto">
          <a:xfrm>
            <a:off x="571021" y="188640"/>
            <a:ext cx="7385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r" eaLnBrk="1" hangingPunct="1">
              <a:spcBef>
                <a:spcPct val="0"/>
              </a:spcBef>
              <a:buClrTx/>
              <a:buFontTx/>
              <a:buNone/>
            </a:pPr>
            <a:r>
              <a:rPr lang="nl-BE" altLang="nl-BE" sz="2800" dirty="0">
                <a:latin typeface="Arial" charset="0"/>
              </a:rPr>
              <a:t>Innovatie door exploratie / adaptatie: fasering</a:t>
            </a:r>
          </a:p>
        </p:txBody>
      </p:sp>
      <p:sp>
        <p:nvSpPr>
          <p:cNvPr id="3080" name="Tekstvak 1"/>
          <p:cNvSpPr txBox="1">
            <a:spLocks noChangeArrowheads="1"/>
          </p:cNvSpPr>
          <p:nvPr/>
        </p:nvSpPr>
        <p:spPr bwMode="auto">
          <a:xfrm>
            <a:off x="3111500" y="353377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Concepten</a:t>
            </a:r>
          </a:p>
        </p:txBody>
      </p:sp>
      <p:sp>
        <p:nvSpPr>
          <p:cNvPr id="3081" name="Tekstvak 17"/>
          <p:cNvSpPr txBox="1">
            <a:spLocks noChangeArrowheads="1"/>
          </p:cNvSpPr>
          <p:nvPr/>
        </p:nvSpPr>
        <p:spPr bwMode="auto">
          <a:xfrm>
            <a:off x="1958975" y="35623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Inzichten</a:t>
            </a:r>
          </a:p>
        </p:txBody>
      </p:sp>
      <p:sp>
        <p:nvSpPr>
          <p:cNvPr id="3082" name="Tekstvak 18"/>
          <p:cNvSpPr txBox="1">
            <a:spLocks noChangeArrowheads="1"/>
          </p:cNvSpPr>
          <p:nvPr/>
        </p:nvSpPr>
        <p:spPr bwMode="auto">
          <a:xfrm>
            <a:off x="4637088" y="3598863"/>
            <a:ext cx="179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Testend ontwikkelen</a:t>
            </a:r>
          </a:p>
        </p:txBody>
      </p:sp>
      <p:sp>
        <p:nvSpPr>
          <p:cNvPr id="3083" name="Tekstvak 19"/>
          <p:cNvSpPr txBox="1">
            <a:spLocks noChangeArrowheads="1"/>
          </p:cNvSpPr>
          <p:nvPr/>
        </p:nvSpPr>
        <p:spPr bwMode="auto">
          <a:xfrm>
            <a:off x="6448425" y="3595688"/>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 1 piloot</a:t>
            </a:r>
          </a:p>
        </p:txBody>
      </p:sp>
      <p:cxnSp>
        <p:nvCxnSpPr>
          <p:cNvPr id="16" name="Rechte verbindingslijn met pijl 15"/>
          <p:cNvCxnSpPr/>
          <p:nvPr/>
        </p:nvCxnSpPr>
        <p:spPr>
          <a:xfrm>
            <a:off x="901700" y="5254625"/>
            <a:ext cx="77628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5" name="Tekstvak 17"/>
          <p:cNvSpPr txBox="1">
            <a:spLocks noChangeArrowheads="1"/>
          </p:cNvSpPr>
          <p:nvPr/>
        </p:nvSpPr>
        <p:spPr bwMode="auto">
          <a:xfrm>
            <a:off x="7508875" y="525462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tijd</a:t>
            </a:r>
          </a:p>
        </p:txBody>
      </p:sp>
      <p:sp>
        <p:nvSpPr>
          <p:cNvPr id="3086" name="Tekstvak 1"/>
          <p:cNvSpPr txBox="1">
            <a:spLocks noChangeArrowheads="1"/>
          </p:cNvSpPr>
          <p:nvPr/>
        </p:nvSpPr>
        <p:spPr bwMode="auto">
          <a:xfrm>
            <a:off x="2409825" y="1408113"/>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1</a:t>
            </a:r>
          </a:p>
        </p:txBody>
      </p:sp>
      <p:sp>
        <p:nvSpPr>
          <p:cNvPr id="3087" name="Tekstvak 18"/>
          <p:cNvSpPr txBox="1">
            <a:spLocks noChangeArrowheads="1"/>
          </p:cNvSpPr>
          <p:nvPr/>
        </p:nvSpPr>
        <p:spPr bwMode="auto">
          <a:xfrm>
            <a:off x="5486400" y="1400175"/>
            <a:ext cx="112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2</a:t>
            </a:r>
          </a:p>
        </p:txBody>
      </p:sp>
      <p:sp>
        <p:nvSpPr>
          <p:cNvPr id="2" name="Rechthoek 1"/>
          <p:cNvSpPr/>
          <p:nvPr/>
        </p:nvSpPr>
        <p:spPr>
          <a:xfrm>
            <a:off x="1763713" y="321945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Ontdek</a:t>
            </a:r>
          </a:p>
        </p:txBody>
      </p:sp>
      <p:sp>
        <p:nvSpPr>
          <p:cNvPr id="21" name="Rechthoek 20"/>
          <p:cNvSpPr/>
          <p:nvPr/>
        </p:nvSpPr>
        <p:spPr>
          <a:xfrm>
            <a:off x="3059113" y="321310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Definieer</a:t>
            </a:r>
          </a:p>
        </p:txBody>
      </p:sp>
      <p:sp>
        <p:nvSpPr>
          <p:cNvPr id="22" name="Rechthoek 21"/>
          <p:cNvSpPr/>
          <p:nvPr/>
        </p:nvSpPr>
        <p:spPr>
          <a:xfrm>
            <a:off x="49879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Ontwikkel</a:t>
            </a:r>
          </a:p>
        </p:txBody>
      </p:sp>
      <p:sp>
        <p:nvSpPr>
          <p:cNvPr id="23" name="Rechthoek 22"/>
          <p:cNvSpPr/>
          <p:nvPr/>
        </p:nvSpPr>
        <p:spPr>
          <a:xfrm>
            <a:off x="62833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Evalueer</a:t>
            </a:r>
          </a:p>
        </p:txBody>
      </p:sp>
      <p:pic>
        <p:nvPicPr>
          <p:cNvPr id="25" name="Picture 3">
            <a:extLst>
              <a:ext uri="{FF2B5EF4-FFF2-40B4-BE49-F238E27FC236}">
                <a16:creationId xmlns:a16="http://schemas.microsoft.com/office/drawing/2014/main" id="{338038D4-407D-491F-BCB4-66CFBB31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11" y="2478878"/>
            <a:ext cx="705761" cy="64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8228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ep 1"/>
          <p:cNvGrpSpPr>
            <a:grpSpLocks/>
          </p:cNvGrpSpPr>
          <p:nvPr/>
        </p:nvGrpSpPr>
        <p:grpSpPr bwMode="auto">
          <a:xfrm>
            <a:off x="935038" y="1728788"/>
            <a:ext cx="7404100" cy="3536950"/>
            <a:chOff x="663466" y="283904"/>
            <a:chExt cx="7791450" cy="3609975"/>
          </a:xfrm>
        </p:grpSpPr>
        <p:pic>
          <p:nvPicPr>
            <p:cNvPr id="3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6" y="283904"/>
              <a:ext cx="77914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813" y="1017023"/>
              <a:ext cx="742683" cy="6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5" name="AutoShape 2" descr="data:image/jpeg;base64,/9j/4AAQSkZJRgABAQAAAQABAAD/2wCEAAkGBxQSEhMUExQVFRUVGBUaFRgWFxQVFBQVFxgWFxQYGBQYHCggGBolGxQUITEhJSkrLi4uFx8zODMsNygtLisBCgoKDA0NFAwMDisZFBkrKys3LCsrKysrLCsrKysrKysrKysrKysrKysrKysrKysrKysrKysrKysrKysrKysrK//AABEIANQA7gMBIgACEQEDEQH/xAAbAAEAAwEBAQEAAAAAAAAAAAAABAUGAwECB//EADsQAAIBAQQGCAUEAQQDAQAAAAABAgMEBREhEjFBUWFxBjKBkaGxwdEiQlJi4RMjcvDxFTOCopKywhb/xAAVAQEBAAAAAAAAAAAAAAAAAAAAAf/EABQRAQAAAAAAAAAAAAAAAAAAAAD/2gAMAwEAAhEDEQA/AP3EAAAAAAAAAAAAAAAAAAAAAAAAAAACLa7fCn1nnuWb7gJR42UM73q1HhShh2Yv2R5G6a1TOpPDm3J92pAW9S8KUdc49+PkR5X1SW1vkmcqVw01rcn4LwJEbpor5F2tv1A5f65S+7uIt53hTqwwjJqSzWTWPAsf9LpfQvEqb4oUYfDBfHjqTbw5r0A43PeP6bwl1X4PeaeEk1ininqaMrZ7oqz2aK+7Lw1lzdl3Spp41HnsWGC70BZAAAAAAAAAAAAAAAAAAAAVtuviFPJfFLctS5sCyIlpvKnDXJN7lmyilaK9oeCxw3RyiubJdmuD65dkfdgK/SD6Idsn6IjSvWvLFrJcI5LtZdQsVKkm9GKw1t5vvZTWi0TtM9CGUVs2Yb5ewEeFsrTaSnNt7E8PI+5XRWebjj/yWPmaCwWGNJYLN7Xtf4JQGbpu001govBbFGLXgdaV/STwqQ7sU+5l+c6tGMlhJJrisQONkt8KnVee55PuJRS22411qTwe5vyew+LvvZxehW2ZYvWv5e4FxXpuSwUtHHW11uzdzPizWKFPqxz3vOT7SQAAAAAAAAAAAAAAAAcrRaYwWMml5vktoHUNlDa7/eqnHtl7Ff8AvVvql/6+wGjrXlSjrmuzPyIlS/6a1Rk+5FZUulwjpVJKK3LNt7kiFQouclGKxb/uYE633vKpkvhjuTzfNkOzVIxeMoafDS0V25Zmis9y04xWktJ7Xi/I6u6aP0LvfuBCo37BJLQcVwwa9CZRvalL5sH92K8dRzqXHSepNcn7lZeNz/pxclPFLDJrPPiB0va1OrNUoZrHZtfsi4sFjVKOC17XvZlKM508JxxW54ZPei6sN+p5VFh9y1dq2AXQPIyTWKeKe49AAAAV97XeqscV11qe/gywAFHcNuf+1LZ1ceGuJeGavqn+nWU47cJL+S1/3iaKjU0oxktqT7wPsAAAAABAvC9I0sutLctnN7CgtV5VKmuWC3LJfkDTVrbTh1pxXDHF9yIs78pLbJ8l7lFZrtqT1RwW95In0+j7+aaXJYgSv9fp7p90fc+437Sf1LmvZkadxQim5VGktbwSKWpFaWEMWtmOt9iAu7dfqSwp5ve1kuS2kKzXfUrvSlLJ7W8X2I+o3FUcU8Yp7n7kWrYqtPNxkuK90UaCy3PThrWk98s/DUTpSUU28ku5IytC9qsfm0uEs/HWdLfe7qwUcNH6sHr3EHG8LXKtPLHDVFf3azQXXYFSjvk+s/RcCv6O2VPGo8MVlFbt7L4AAABU9JH+2uMl5Mtiuv6lpUX9rT9/MDpdlNOjBNJprNPVmQbwuNPGVPJ/S9XY9hIuCvpUtHbF4dmtf3gWYGTsVunRlg8cNsX6bmaezWiNSKlF4p964MjXld0aq3SWp+j4FDZbROz1Gmv5R3regNYD4o1VKKlF4p6j7AAACk6TR+GD4vy/BNuWWNGHau5sr+k1TqR5v0XqWV0Qwow5Y9+YEwAACqvm8v01oR6z1v6V7k622hU4Sk9mri9iMg3Kct8pPvbA+rPQlUlhHNvX6ts0lgumFPN/FLe9S5I63bYlSjh8z6z3v2JYA8bwPSj6QW7D9uP/AC5bEBDvS3utLRjjo45L6nvLa6rsVNaUs5v/AK8F7nK4rv0VpyXxPVwXuy3AAACLarFTkm5RXPU+9GThT0pYR2vBduo1d6zwoz5Yd+XqUNwU8ay+1N+nqBHq2epReLTi961d6LCx37JZVFpLesn3amaBrHWVlsuSEs4/A+GruAnWa0xqLGLx81zR2MjXstShLHNbpLV/eDLS777TwjUyf1bHz3AXR5KOKaep6wmegZhOVlrb4vxj7o0lKopJSTxT1HC8LEqscHk9j3MorLaZ2abjJfDtX/1EDTkG9bvVWOWUlqfoyVQrxmlKLxTOgGZue2ulPQnlFvB4/LI0xSdILDiv1IrNdbit53uK26cNF9aPjHZ7AWh5J4ZsNmfvm9NL4IP4fme/guAESvJ2itlqbSXCK2+bNXGOCSWpFVcVg0FpyXxS1LcvdlsAAAFB0lr5xh2vyXqfPRyy4yc38uS5vX4eZCvappVpvjh3ZGhuejo0occ325+WAE0AAcrVXUISk9i/wZu67O61XSlml8UuL2L+7id0lr4KMN+b5LV/eBJuGho0k9ss+zZ/eIFkAAAAAgX4v2Z9nmir6N/7kv4+qLu8KelSmvteHNZozlx1dGtHjiu/V4pAasAAeSimsHmilvC5E8ZU8n9Ozs3F2AMtYLxnRejJNxWuL1rkaWz14zipReKZGvG7o1Vulsfo96KChWqWebTXNbJLevcDWHC12SNRYSXJ7VyZ9WW0RqRUovJ96e5nUDNzslazvSh8UeGaw+6JNs1+wfXTi+9e5bkS0XdTnrisd6yfgB8yvKi1nNYPn5GdpWhUqulB4xTeGzGL2FzK4KeyU12r2IN63VGlBSi5PPB44bdWpAcLTb6tZ6Kxwfyxx8d5ZXXc+jhKpm9kdi572duj8k6WSSabTwWb2rHvLMAAAAAAxNZ6UpcW/Fm0pxwSW5JGLodaPNeZtgAAAy1/TxrNbkl4Y+ppqMNGKW5Jdxlbe/35fz9jWgAAAAAAyF4UXSqtLLB4x5a1/eBrysvyxacNJdaPitqAm2O0KpCMltXc9qOxmLjt/wCnLRk/hl4PeacAAABEvGwqrHB5NdV7vwSwBk7JaJ2eo01wkt63o1NKopJSTxT1EG+Lv/UjiuvHVxW4q7jt+hLQl1ZP/wAZAaUAACLedPSpTX2t92foSj5qrFPkwKHozU+Kcd6T7svU0Bl+jz/dXGL9PY1AAAAAABiqeU1wkvBm1MZbY6NSfCT8zYwlik96QH0AAMjeywrT5496TNZTlik96T7zOdIqWFRP6l4rL2La5K2lSjvjk+zV4YATwAAAAAAAZu+7t0G5xXwvWvpfsSLlvTVTm/4t+TLuUcVg80zNXtdTp/FDOHjH8AaYFDdN76oVHyl6P3L5AAAAM5f9i0Zaa1S18Jfk0ZytNBTi4vU13bmBDuS2/qQwfWjk+K2MsTI2Ks6NXPY8Jctvua4AcrXPRhN7ovyOpV9ILRo09HbJ4dizfp3gVvR2H7uO6L9EaYpejVDCMp73guS1/wB4F0AAAAAAZO+6eFafHB96XriaO7Z6VKD+1eGXoU/SWn8UJb013f5JvR2pjSw+lvuefqwLQAAVfSCz6VPS2wePY8n6dxX9HrTozcHqlq/kjRzimmnqesx1roOlUa3PGL4a0wNkCNd9qVWClt1Pg9pJAAAAAAB40egChvO5dcqfbH29iNd16ypfDLFx3bY8vY05Ct92Qq5vKX1L1W0CRZ7RGaxi8V5c1sOpla1iq0HpLHD6o6u1e5Mst/7KkceMfYC+BDo3nSlqmu3LzJCrR+pd6AoOkdnwmpLVJZ81+MC0uW0adJY645Ps1eGBwv6cJUutHFNNLFY7n4MrLnvBUtPSxaaWGG9f5A09SooptvBLWZW01ZWirltyity3vzPu0WqpaJaKWWyK1Li2Xd13cqS3yet+i4ASrNRUIqK1JHQAAAAAAArOkNLGlj9LT7Hl6kHo1VwnKO9Y9q/z4F5aaWnCUd6aMpd1XQqxb2PB8nkwNgAABWX3Yf1I6S60fFbUWYAyd0279KefVeUvfsNXF45oz1+Xdot1Ir4X1lue/kfVx3lhhTm8vle7gBoAAAAAAAAAAAIdpuunPXHB745MmACirdHvpn2NeqI0rhqfa+1+xpgBmHcdRJtuOSb1v2Il301KpCMtTeezZl4mwq6nyZjruf7lP+UfMDX0KEYLCKSXA6AAAAAAAAAADJXxR0Kstz+Jdv5xNaUvSWhjGM9zwfJ6vHzAsbvr6dOEtuGfNZMklH0ar5Sh/wAl5P07y8AAADySxWD1MzN73Y6b0o5wf/X8GnPJRxWDzQFNct6Y4Qm8/le/g+JdGava6nT+KGcdq2x/BKui98cIVHnslv4PiBdgAAAAAAAAAAAAOFuno05vdF+RlbsjjVpr7l4Zl50hr6NPR2yfgs36Fb0fpY1cfpTffl6sDTgAAAAAAAAAAcbZQ04SjvWXPZ4nYAY+76/6dWLex4S5PJmwMrfln0KreyWfbt8fMvbntGnSjvWT7PxgBNAAAAACivS5tcqa5x9vYvQBnbsvdw+Cpi1qx2x570aCE1JJp4p6miFeN1xq59WW/fzRSxnVs0sNm7XGXIDUggWK9YVMsdGW5+j2k8AAAAAAHjYbM/fN66WMIPL5nv4LgBCvW1/q1G11VlHlvLro/ZtGnpPXPPsWr17ymuuwurL7V1n6GsSwA9AAAAAAAAAAAAAVl/2bSp4rXDPs2/3gVvR606M9F6p+a1eppJLFYPaZSVhqKq4wTbi8nsw1p4gawHkMcFjr28z0AAAAAAHxUpqSwkk1uZ9gCjttw7abw+16uxkOFrr0Mnjhuli12P8AJqDyUU1g0muIFNQ6QR+eLXLNEuF70n82HNNHle5qUtmj/HLw1EKp0e+mfevYCwd60vrXiRa9/QXVTk+5e5E//Pz+uPidKfR5/NPuXuBX228p1Mm8FuWS7d593fdk6ufVjve3lvLyzXRThnhpPfLPw1E8DlZqEYRUYrBLx4s6gAAAAAAAAAAAAAAAAAAAAAAAAAAAAAAAAAAAAAAAAAAAAAAAAAAAB//Z"/>
          <p:cNvSpPr>
            <a:spLocks noChangeAspect="1" noChangeArrowheads="1"/>
          </p:cNvSpPr>
          <p:nvPr/>
        </p:nvSpPr>
        <p:spPr bwMode="auto">
          <a:xfrm>
            <a:off x="1292225" y="151923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endParaRPr lang="nl-BE" altLang="nl-BE" sz="1800"/>
          </a:p>
        </p:txBody>
      </p:sp>
      <p:sp>
        <p:nvSpPr>
          <p:cNvPr id="3076" name="Tekstvak 36"/>
          <p:cNvSpPr txBox="1">
            <a:spLocks noChangeArrowheads="1"/>
          </p:cNvSpPr>
          <p:nvPr/>
        </p:nvSpPr>
        <p:spPr bwMode="auto">
          <a:xfrm>
            <a:off x="261938" y="1041400"/>
            <a:ext cx="5445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ctr" eaLnBrk="1" hangingPunct="1">
              <a:spcBef>
                <a:spcPct val="0"/>
              </a:spcBef>
              <a:buClrTx/>
              <a:buFontTx/>
              <a:buNone/>
            </a:pPr>
            <a:r>
              <a:rPr lang="nl-BE" altLang="nl-BE" sz="3600">
                <a:latin typeface="Arial" charset="0"/>
              </a:rPr>
              <a:t>U</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T</a:t>
            </a:r>
          </a:p>
          <a:p>
            <a:pPr algn="ctr" eaLnBrk="1" hangingPunct="1">
              <a:spcBef>
                <a:spcPct val="0"/>
              </a:spcBef>
              <a:buClrTx/>
              <a:buFontTx/>
              <a:buNone/>
            </a:pPr>
            <a:r>
              <a:rPr lang="nl-BE" altLang="nl-BE" sz="3600">
                <a:latin typeface="Arial" charset="0"/>
              </a:rPr>
              <a:t>D</a:t>
            </a:r>
          </a:p>
          <a:p>
            <a:pPr algn="ctr" eaLnBrk="1" hangingPunct="1">
              <a:spcBef>
                <a:spcPct val="0"/>
              </a:spcBef>
              <a:buClrTx/>
              <a:buFontTx/>
              <a:buNone/>
            </a:pPr>
            <a:r>
              <a:rPr lang="nl-BE" altLang="nl-BE" sz="3600">
                <a:latin typeface="Arial" charset="0"/>
              </a:rPr>
              <a:t>A</a:t>
            </a:r>
          </a:p>
          <a:p>
            <a:pPr algn="ctr" eaLnBrk="1" hangingPunct="1">
              <a:spcBef>
                <a:spcPct val="0"/>
              </a:spcBef>
              <a:buClrTx/>
              <a:buFontTx/>
              <a:buNone/>
            </a:pPr>
            <a:r>
              <a:rPr lang="nl-BE" altLang="nl-BE" sz="3600">
                <a:latin typeface="Arial" charset="0"/>
              </a:rPr>
              <a:t>G</a:t>
            </a:r>
          </a:p>
          <a:p>
            <a:pPr algn="ctr" eaLnBrk="1" hangingPunct="1">
              <a:spcBef>
                <a:spcPct val="0"/>
              </a:spcBef>
              <a:buClrTx/>
              <a:buFontTx/>
              <a:buNone/>
            </a:pPr>
            <a:r>
              <a:rPr lang="nl-BE" altLang="nl-BE" sz="3600">
                <a:latin typeface="Arial" charset="0"/>
              </a:rPr>
              <a:t>I</a:t>
            </a:r>
          </a:p>
          <a:p>
            <a:pPr algn="ctr" eaLnBrk="1" hangingPunct="1">
              <a:spcBef>
                <a:spcPct val="0"/>
              </a:spcBef>
              <a:buClrTx/>
              <a:buFontTx/>
              <a:buNone/>
            </a:pPr>
            <a:r>
              <a:rPr lang="nl-BE" altLang="nl-BE" sz="3600">
                <a:latin typeface="Arial" charset="0"/>
              </a:rPr>
              <a:t>N</a:t>
            </a:r>
          </a:p>
          <a:p>
            <a:pPr algn="ctr" eaLnBrk="1" hangingPunct="1">
              <a:spcBef>
                <a:spcPct val="0"/>
              </a:spcBef>
              <a:buClrTx/>
              <a:buFontTx/>
              <a:buNone/>
            </a:pPr>
            <a:r>
              <a:rPr lang="nl-BE" altLang="nl-BE" sz="3600">
                <a:latin typeface="Arial" charset="0"/>
              </a:rPr>
              <a:t>G</a:t>
            </a:r>
          </a:p>
        </p:txBody>
      </p:sp>
      <p:sp>
        <p:nvSpPr>
          <p:cNvPr id="3" name="PIJL-RECHTS 2"/>
          <p:cNvSpPr/>
          <p:nvPr/>
        </p:nvSpPr>
        <p:spPr>
          <a:xfrm>
            <a:off x="806450" y="3238500"/>
            <a:ext cx="485775" cy="4318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Rechthoek 16"/>
          <p:cNvSpPr/>
          <p:nvPr/>
        </p:nvSpPr>
        <p:spPr>
          <a:xfrm>
            <a:off x="6575425" y="3141663"/>
            <a:ext cx="804863" cy="52863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200" b="1" dirty="0" err="1">
                <a:solidFill>
                  <a:srgbClr val="00B0F0"/>
                </a:solidFill>
              </a:rPr>
              <a:t>Evaluate</a:t>
            </a:r>
            <a:endParaRPr lang="nl-BE" sz="1200" b="1" dirty="0">
              <a:solidFill>
                <a:srgbClr val="00B0F0"/>
              </a:solidFill>
            </a:endParaRPr>
          </a:p>
        </p:txBody>
      </p:sp>
      <p:sp>
        <p:nvSpPr>
          <p:cNvPr id="3079" name="Tekstvak 26"/>
          <p:cNvSpPr txBox="1">
            <a:spLocks noChangeArrowheads="1"/>
          </p:cNvSpPr>
          <p:nvPr/>
        </p:nvSpPr>
        <p:spPr bwMode="auto">
          <a:xfrm>
            <a:off x="571021" y="188640"/>
            <a:ext cx="7385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algn="r" eaLnBrk="1" hangingPunct="1">
              <a:spcBef>
                <a:spcPct val="0"/>
              </a:spcBef>
              <a:buClrTx/>
              <a:buFontTx/>
              <a:buNone/>
            </a:pPr>
            <a:r>
              <a:rPr lang="nl-BE" altLang="nl-BE" sz="2800" dirty="0">
                <a:latin typeface="Arial" charset="0"/>
              </a:rPr>
              <a:t>Innovatie door exploratie / adaptatie: fasering</a:t>
            </a:r>
          </a:p>
        </p:txBody>
      </p:sp>
      <p:sp>
        <p:nvSpPr>
          <p:cNvPr id="3080" name="Tekstvak 1"/>
          <p:cNvSpPr txBox="1">
            <a:spLocks noChangeArrowheads="1"/>
          </p:cNvSpPr>
          <p:nvPr/>
        </p:nvSpPr>
        <p:spPr bwMode="auto">
          <a:xfrm>
            <a:off x="3111500" y="353377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Concepten</a:t>
            </a:r>
          </a:p>
        </p:txBody>
      </p:sp>
      <p:sp>
        <p:nvSpPr>
          <p:cNvPr id="3081" name="Tekstvak 17"/>
          <p:cNvSpPr txBox="1">
            <a:spLocks noChangeArrowheads="1"/>
          </p:cNvSpPr>
          <p:nvPr/>
        </p:nvSpPr>
        <p:spPr bwMode="auto">
          <a:xfrm>
            <a:off x="1958975" y="35623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Inzichten</a:t>
            </a:r>
          </a:p>
        </p:txBody>
      </p:sp>
      <p:sp>
        <p:nvSpPr>
          <p:cNvPr id="3082" name="Tekstvak 18"/>
          <p:cNvSpPr txBox="1">
            <a:spLocks noChangeArrowheads="1"/>
          </p:cNvSpPr>
          <p:nvPr/>
        </p:nvSpPr>
        <p:spPr bwMode="auto">
          <a:xfrm>
            <a:off x="4637088" y="3598863"/>
            <a:ext cx="179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Testend ontwikkelen</a:t>
            </a:r>
          </a:p>
        </p:txBody>
      </p:sp>
      <p:sp>
        <p:nvSpPr>
          <p:cNvPr id="3083" name="Tekstvak 19"/>
          <p:cNvSpPr txBox="1">
            <a:spLocks noChangeArrowheads="1"/>
          </p:cNvSpPr>
          <p:nvPr/>
        </p:nvSpPr>
        <p:spPr bwMode="auto">
          <a:xfrm>
            <a:off x="6448425" y="3595688"/>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1400">
                <a:latin typeface="Arial" charset="0"/>
              </a:rPr>
              <a:t> 1 piloot</a:t>
            </a:r>
          </a:p>
        </p:txBody>
      </p:sp>
      <p:cxnSp>
        <p:nvCxnSpPr>
          <p:cNvPr id="16" name="Rechte verbindingslijn met pijl 15"/>
          <p:cNvCxnSpPr/>
          <p:nvPr/>
        </p:nvCxnSpPr>
        <p:spPr>
          <a:xfrm>
            <a:off x="901700" y="5254625"/>
            <a:ext cx="776287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5" name="Tekstvak 17"/>
          <p:cNvSpPr txBox="1">
            <a:spLocks noChangeArrowheads="1"/>
          </p:cNvSpPr>
          <p:nvPr/>
        </p:nvSpPr>
        <p:spPr bwMode="auto">
          <a:xfrm>
            <a:off x="7508875" y="525462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tijd</a:t>
            </a:r>
          </a:p>
        </p:txBody>
      </p:sp>
      <p:sp>
        <p:nvSpPr>
          <p:cNvPr id="3086" name="Tekstvak 1"/>
          <p:cNvSpPr txBox="1">
            <a:spLocks noChangeArrowheads="1"/>
          </p:cNvSpPr>
          <p:nvPr/>
        </p:nvSpPr>
        <p:spPr bwMode="auto">
          <a:xfrm>
            <a:off x="2409825" y="1408113"/>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7F004D"/>
              </a:buClr>
              <a:buFont typeface="Wingdings" pitchFamily="2" charset="2"/>
              <a:buChar char="§"/>
              <a:defRPr sz="3200">
                <a:solidFill>
                  <a:schemeClr val="tx1"/>
                </a:solidFill>
                <a:latin typeface="Palatino" pitchFamily="18" charset="0"/>
              </a:defRPr>
            </a:lvl1pPr>
            <a:lvl2pPr marL="742950" indent="-285750" eaLnBrk="0" hangingPunct="0">
              <a:spcBef>
                <a:spcPct val="20000"/>
              </a:spcBef>
              <a:buClr>
                <a:srgbClr val="7F004D"/>
              </a:buClr>
              <a:buFont typeface="Wingdings" pitchFamily="2" charset="2"/>
              <a:buChar char="§"/>
              <a:defRPr sz="2800">
                <a:solidFill>
                  <a:schemeClr val="tx1"/>
                </a:solidFill>
                <a:latin typeface="Palatino" pitchFamily="18" charset="0"/>
              </a:defRPr>
            </a:lvl2pPr>
            <a:lvl3pPr marL="1143000" indent="-228600" eaLnBrk="0" hangingPunct="0">
              <a:spcBef>
                <a:spcPct val="20000"/>
              </a:spcBef>
              <a:buClr>
                <a:srgbClr val="7F004D"/>
              </a:buClr>
              <a:buFont typeface="Wingdings" pitchFamily="2" charset="2"/>
              <a:buChar char="§"/>
              <a:defRPr sz="2400">
                <a:solidFill>
                  <a:schemeClr val="tx1"/>
                </a:solidFill>
                <a:latin typeface="Palatino" pitchFamily="18" charset="0"/>
              </a:defRPr>
            </a:lvl3pPr>
            <a:lvl4pPr marL="16002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4pPr>
            <a:lvl5pPr marL="2057400" indent="-228600" eaLnBrk="0" hangingPunct="0">
              <a:spcBef>
                <a:spcPct val="20000"/>
              </a:spcBef>
              <a:buClr>
                <a:srgbClr val="7F004D"/>
              </a:buClr>
              <a:buFont typeface="Wingdings" pitchFamily="2" charset="2"/>
              <a:buChar char="§"/>
              <a:defRPr sz="2000">
                <a:solidFill>
                  <a:schemeClr val="tx1"/>
                </a:solidFill>
                <a:latin typeface="Palatino" pitchFamily="18" charset="0"/>
              </a:defRPr>
            </a:lvl5pPr>
            <a:lvl6pPr marL="25146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6pPr>
            <a:lvl7pPr marL="29718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7pPr>
            <a:lvl8pPr marL="34290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8pPr>
            <a:lvl9pPr marL="3886200" indent="-228600" eaLnBrk="0" fontAlgn="base" hangingPunct="0">
              <a:spcBef>
                <a:spcPct val="20000"/>
              </a:spcBef>
              <a:spcAft>
                <a:spcPct val="0"/>
              </a:spcAft>
              <a:buClr>
                <a:srgbClr val="7F004D"/>
              </a:buClr>
              <a:buFont typeface="Wingdings" pitchFamily="2" charset="2"/>
              <a:buChar char="§"/>
              <a:defRPr sz="2000">
                <a:solidFill>
                  <a:schemeClr val="tx1"/>
                </a:solidFill>
                <a:latin typeface="Palatino" pitchFamily="18" charset="0"/>
              </a:defRPr>
            </a:lvl9pPr>
          </a:lstStyle>
          <a:p>
            <a:pPr eaLnBrk="1" hangingPunct="1">
              <a:spcBef>
                <a:spcPct val="0"/>
              </a:spcBef>
              <a:buClrTx/>
              <a:buFontTx/>
              <a:buNone/>
            </a:pPr>
            <a:r>
              <a:rPr lang="nl-BE" altLang="nl-BE" sz="2400">
                <a:latin typeface="Arial" charset="0"/>
              </a:rPr>
              <a:t>Fase 1</a:t>
            </a:r>
          </a:p>
        </p:txBody>
      </p:sp>
      <p:sp>
        <p:nvSpPr>
          <p:cNvPr id="2" name="Rechthoek 1"/>
          <p:cNvSpPr/>
          <p:nvPr/>
        </p:nvSpPr>
        <p:spPr>
          <a:xfrm>
            <a:off x="1763713" y="321945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Ontdek</a:t>
            </a:r>
          </a:p>
        </p:txBody>
      </p:sp>
      <p:sp>
        <p:nvSpPr>
          <p:cNvPr id="21" name="Rechthoek 20"/>
          <p:cNvSpPr/>
          <p:nvPr/>
        </p:nvSpPr>
        <p:spPr>
          <a:xfrm>
            <a:off x="3059113" y="3213100"/>
            <a:ext cx="1096962"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Definieer</a:t>
            </a:r>
          </a:p>
        </p:txBody>
      </p:sp>
      <p:sp>
        <p:nvSpPr>
          <p:cNvPr id="22" name="Rechthoek 21"/>
          <p:cNvSpPr/>
          <p:nvPr/>
        </p:nvSpPr>
        <p:spPr>
          <a:xfrm>
            <a:off x="49879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Ontwikkel</a:t>
            </a:r>
          </a:p>
        </p:txBody>
      </p:sp>
      <p:sp>
        <p:nvSpPr>
          <p:cNvPr id="23" name="Rechthoek 22"/>
          <p:cNvSpPr/>
          <p:nvPr/>
        </p:nvSpPr>
        <p:spPr>
          <a:xfrm>
            <a:off x="6283325" y="3213100"/>
            <a:ext cx="1096963" cy="36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tx1"/>
                </a:solidFill>
              </a:rPr>
              <a:t>Evalueer</a:t>
            </a:r>
          </a:p>
        </p:txBody>
      </p:sp>
      <p:pic>
        <p:nvPicPr>
          <p:cNvPr id="25" name="Picture 3">
            <a:extLst>
              <a:ext uri="{FF2B5EF4-FFF2-40B4-BE49-F238E27FC236}">
                <a16:creationId xmlns:a16="http://schemas.microsoft.com/office/drawing/2014/main" id="{338038D4-407D-491F-BCB4-66CFBB31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11" y="2478878"/>
            <a:ext cx="705761" cy="64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a:extLst>
              <a:ext uri="{FF2B5EF4-FFF2-40B4-BE49-F238E27FC236}">
                <a16:creationId xmlns:a16="http://schemas.microsoft.com/office/drawing/2014/main" id="{82088503-C6B8-4C96-936A-7630D9F28AC7}"/>
              </a:ext>
            </a:extLst>
          </p:cNvPr>
          <p:cNvSpPr/>
          <p:nvPr/>
        </p:nvSpPr>
        <p:spPr>
          <a:xfrm>
            <a:off x="1350962" y="1268760"/>
            <a:ext cx="3228929" cy="43204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solidFill>
                  <a:schemeClr val="tx1"/>
                </a:solidFill>
              </a:rPr>
              <a:t>PROJECTVOORSTEL</a:t>
            </a:r>
          </a:p>
        </p:txBody>
      </p:sp>
    </p:spTree>
    <p:extLst>
      <p:ext uri="{BB962C8B-B14F-4D97-AF65-F5344CB8AC3E}">
        <p14:creationId xmlns:p14="http://schemas.microsoft.com/office/powerpoint/2010/main" val="5208260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9827E-9B74-4D50-8C25-C4027E5D41A9}"/>
              </a:ext>
            </a:extLst>
          </p:cNvPr>
          <p:cNvSpPr>
            <a:spLocks noGrp="1"/>
          </p:cNvSpPr>
          <p:nvPr>
            <p:ph type="title"/>
          </p:nvPr>
        </p:nvSpPr>
        <p:spPr/>
        <p:txBody>
          <a:bodyPr/>
          <a:lstStyle/>
          <a:p>
            <a:r>
              <a:rPr lang="nl-BE" dirty="0"/>
              <a:t>Een “mini” ontwerpuitdaging</a:t>
            </a:r>
          </a:p>
        </p:txBody>
      </p:sp>
      <p:sp>
        <p:nvSpPr>
          <p:cNvPr id="3" name="Tijdelijke aanduiding voor inhoud 2">
            <a:extLst>
              <a:ext uri="{FF2B5EF4-FFF2-40B4-BE49-F238E27FC236}">
                <a16:creationId xmlns:a16="http://schemas.microsoft.com/office/drawing/2014/main" id="{F2F607D6-EDBA-4B2B-A388-51212568D2DE}"/>
              </a:ext>
            </a:extLst>
          </p:cNvPr>
          <p:cNvSpPr>
            <a:spLocks noGrp="1"/>
          </p:cNvSpPr>
          <p:nvPr>
            <p:ph idx="1"/>
          </p:nvPr>
        </p:nvSpPr>
        <p:spPr>
          <a:xfrm>
            <a:off x="611560" y="5157192"/>
            <a:ext cx="8229600" cy="4525963"/>
          </a:xfrm>
        </p:spPr>
        <p:txBody>
          <a:bodyPr/>
          <a:lstStyle/>
          <a:p>
            <a:pPr marL="0" indent="0" algn="ctr">
              <a:buNone/>
            </a:pPr>
            <a:r>
              <a:rPr lang="nl-BE" b="1" dirty="0"/>
              <a:t>Hoe kunnen we een betere dagelijkse reiservaring naar / van het werk creëren?</a:t>
            </a:r>
            <a:endParaRPr lang="nl-BE" dirty="0"/>
          </a:p>
          <a:p>
            <a:pPr algn="ctr"/>
            <a:endParaRPr lang="nl-BE" dirty="0"/>
          </a:p>
        </p:txBody>
      </p:sp>
      <p:pic>
        <p:nvPicPr>
          <p:cNvPr id="1026" name="Picture 2" descr="Afbeeldingsresultaat voor commute">
            <a:extLst>
              <a:ext uri="{FF2B5EF4-FFF2-40B4-BE49-F238E27FC236}">
                <a16:creationId xmlns:a16="http://schemas.microsoft.com/office/drawing/2014/main" id="{30A0168F-D36A-42E3-99D3-3B4FA5DCB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912768" cy="388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1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DEC4845-5C6B-4853-A980-6BC7BCC6A3FD}"/>
              </a:ext>
            </a:extLst>
          </p:cNvPr>
          <p:cNvSpPr>
            <a:spLocks noGrp="1"/>
          </p:cNvSpPr>
          <p:nvPr>
            <p:ph idx="1"/>
          </p:nvPr>
        </p:nvSpPr>
        <p:spPr/>
        <p:txBody>
          <a:bodyPr>
            <a:normAutofit/>
          </a:bodyPr>
          <a:lstStyle/>
          <a:p>
            <a:pPr marL="0" indent="0">
              <a:buNone/>
            </a:pPr>
            <a:r>
              <a:rPr lang="nl-BE" sz="3600" dirty="0"/>
              <a:t>Als je veel interviews doet, dan kan je verschillen/gelijkenissen tussen mensen / hun ervaringen weergeven via ”</a:t>
            </a:r>
            <a:r>
              <a:rPr lang="nl-BE" sz="3600" dirty="0" err="1"/>
              <a:t>persona’s</a:t>
            </a:r>
            <a:r>
              <a:rPr lang="nl-BE" sz="3600" dirty="0"/>
              <a:t>” en “customer </a:t>
            </a:r>
            <a:r>
              <a:rPr lang="nl-BE" sz="3600" dirty="0" err="1"/>
              <a:t>journeys</a:t>
            </a:r>
            <a:r>
              <a:rPr lang="nl-BE" sz="3600" dirty="0"/>
              <a:t>”…</a:t>
            </a:r>
          </a:p>
        </p:txBody>
      </p:sp>
    </p:spTree>
    <p:extLst>
      <p:ext uri="{BB962C8B-B14F-4D97-AF65-F5344CB8AC3E}">
        <p14:creationId xmlns:p14="http://schemas.microsoft.com/office/powerpoint/2010/main" val="43412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825" y="1823888"/>
            <a:ext cx="5678788" cy="462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 y="3212976"/>
            <a:ext cx="36004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847" y="116631"/>
            <a:ext cx="4239497" cy="170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492146" y="620688"/>
            <a:ext cx="5400334" cy="1015663"/>
          </a:xfrm>
          <a:prstGeom prst="rect">
            <a:avLst/>
          </a:prstGeom>
          <a:noFill/>
        </p:spPr>
        <p:txBody>
          <a:bodyPr wrap="square" rtlCol="0">
            <a:spAutoFit/>
          </a:bodyPr>
          <a:lstStyle/>
          <a:p>
            <a:r>
              <a:rPr lang="nl-BE" sz="1200" dirty="0"/>
              <a:t>Svetlana is een alleenstaande moeder met 5 kinderen. Ze huurt een appartement dat ze amper kan betalen en dat ook niet in orde is (veel reparaties nodig waar ze telkens weer voor naar huis moet).  In haar land van herkomst, Polen, heeft ze een hogere opleiding boekhouding gevolgd die niet gelijkgesteld is. Ze heeft erg veel last van rugproblemen maar krijgt hiervoor geen tegemoetkoming.</a:t>
            </a:r>
            <a:endParaRPr lang="nl-BE" sz="1200" dirty="0">
              <a:solidFill>
                <a:srgbClr val="FF0000"/>
              </a:solidFill>
            </a:endParaRPr>
          </a:p>
        </p:txBody>
      </p:sp>
      <p:sp>
        <p:nvSpPr>
          <p:cNvPr id="6" name="Tekstvak 5"/>
          <p:cNvSpPr txBox="1"/>
          <p:nvPr/>
        </p:nvSpPr>
        <p:spPr>
          <a:xfrm>
            <a:off x="5580112" y="2348880"/>
            <a:ext cx="1088055" cy="369332"/>
          </a:xfrm>
          <a:prstGeom prst="rect">
            <a:avLst/>
          </a:prstGeom>
          <a:noFill/>
        </p:spPr>
        <p:txBody>
          <a:bodyPr wrap="none" rtlCol="0">
            <a:spAutoFit/>
          </a:bodyPr>
          <a:lstStyle/>
          <a:p>
            <a:r>
              <a:rPr lang="nl-BE" dirty="0"/>
              <a:t>Motivatie</a:t>
            </a:r>
          </a:p>
        </p:txBody>
      </p:sp>
      <p:sp>
        <p:nvSpPr>
          <p:cNvPr id="7" name="Tekstvak 6"/>
          <p:cNvSpPr txBox="1"/>
          <p:nvPr/>
        </p:nvSpPr>
        <p:spPr>
          <a:xfrm>
            <a:off x="3608403" y="2348880"/>
            <a:ext cx="847220" cy="307777"/>
          </a:xfrm>
          <a:prstGeom prst="rect">
            <a:avLst/>
          </a:prstGeom>
          <a:noFill/>
        </p:spPr>
        <p:txBody>
          <a:bodyPr wrap="none" rtlCol="0">
            <a:spAutoFit/>
          </a:bodyPr>
          <a:lstStyle/>
          <a:p>
            <a:r>
              <a:rPr lang="nl-BE" sz="1400" dirty="0"/>
              <a:t>Zeer laag</a:t>
            </a:r>
          </a:p>
        </p:txBody>
      </p:sp>
      <p:sp>
        <p:nvSpPr>
          <p:cNvPr id="14" name="Tekstvak 13"/>
          <p:cNvSpPr txBox="1"/>
          <p:nvPr/>
        </p:nvSpPr>
        <p:spPr>
          <a:xfrm>
            <a:off x="7904324" y="2348880"/>
            <a:ext cx="916148" cy="307777"/>
          </a:xfrm>
          <a:prstGeom prst="rect">
            <a:avLst/>
          </a:prstGeom>
          <a:noFill/>
        </p:spPr>
        <p:txBody>
          <a:bodyPr wrap="none" rtlCol="0">
            <a:spAutoFit/>
          </a:bodyPr>
          <a:lstStyle/>
          <a:p>
            <a:r>
              <a:rPr lang="nl-BE" sz="1400" dirty="0"/>
              <a:t>Zeer hoog</a:t>
            </a:r>
          </a:p>
        </p:txBody>
      </p:sp>
      <p:sp>
        <p:nvSpPr>
          <p:cNvPr id="8" name="Tekstvak 7"/>
          <p:cNvSpPr txBox="1"/>
          <p:nvPr/>
        </p:nvSpPr>
        <p:spPr>
          <a:xfrm>
            <a:off x="5228625" y="2708920"/>
            <a:ext cx="1647631" cy="369332"/>
          </a:xfrm>
          <a:prstGeom prst="rect">
            <a:avLst/>
          </a:prstGeom>
          <a:noFill/>
        </p:spPr>
        <p:txBody>
          <a:bodyPr wrap="none" rtlCol="0">
            <a:spAutoFit/>
          </a:bodyPr>
          <a:lstStyle/>
          <a:p>
            <a:r>
              <a:rPr lang="nl-BE" dirty="0"/>
              <a:t>Arbeidsattitude</a:t>
            </a:r>
          </a:p>
        </p:txBody>
      </p:sp>
      <p:sp>
        <p:nvSpPr>
          <p:cNvPr id="16" name="Tekstvak 15"/>
          <p:cNvSpPr txBox="1"/>
          <p:nvPr/>
        </p:nvSpPr>
        <p:spPr>
          <a:xfrm>
            <a:off x="3310711" y="2718212"/>
            <a:ext cx="1499128" cy="307777"/>
          </a:xfrm>
          <a:prstGeom prst="rect">
            <a:avLst/>
          </a:prstGeom>
          <a:noFill/>
        </p:spPr>
        <p:txBody>
          <a:bodyPr wrap="none" rtlCol="0">
            <a:spAutoFit/>
          </a:bodyPr>
          <a:lstStyle/>
          <a:p>
            <a:r>
              <a:rPr lang="nl-BE" sz="1400" dirty="0"/>
              <a:t>Modelwerknemer</a:t>
            </a:r>
          </a:p>
        </p:txBody>
      </p:sp>
      <p:sp>
        <p:nvSpPr>
          <p:cNvPr id="18" name="Tekstvak 17"/>
          <p:cNvSpPr txBox="1"/>
          <p:nvPr/>
        </p:nvSpPr>
        <p:spPr>
          <a:xfrm>
            <a:off x="7900475" y="2708920"/>
            <a:ext cx="847989" cy="307777"/>
          </a:xfrm>
          <a:prstGeom prst="rect">
            <a:avLst/>
          </a:prstGeom>
          <a:noFill/>
        </p:spPr>
        <p:txBody>
          <a:bodyPr wrap="none" rtlCol="0">
            <a:spAutoFit/>
          </a:bodyPr>
          <a:lstStyle/>
          <a:p>
            <a:r>
              <a:rPr lang="nl-BE" sz="1400" dirty="0"/>
              <a:t>Saboteur</a:t>
            </a:r>
          </a:p>
        </p:txBody>
      </p:sp>
      <p:sp>
        <p:nvSpPr>
          <p:cNvPr id="19" name="Tekstvak 18"/>
          <p:cNvSpPr txBox="1"/>
          <p:nvPr/>
        </p:nvSpPr>
        <p:spPr>
          <a:xfrm>
            <a:off x="5447334" y="3131676"/>
            <a:ext cx="1140890" cy="369332"/>
          </a:xfrm>
          <a:prstGeom prst="rect">
            <a:avLst/>
          </a:prstGeom>
          <a:noFill/>
        </p:spPr>
        <p:txBody>
          <a:bodyPr wrap="none" rtlCol="0">
            <a:spAutoFit/>
          </a:bodyPr>
          <a:lstStyle/>
          <a:p>
            <a:r>
              <a:rPr lang="nl-BE" dirty="0"/>
              <a:t>Zelfinzicht</a:t>
            </a:r>
          </a:p>
        </p:txBody>
      </p:sp>
      <p:sp>
        <p:nvSpPr>
          <p:cNvPr id="20" name="Tekstvak 19"/>
          <p:cNvSpPr txBox="1"/>
          <p:nvPr/>
        </p:nvSpPr>
        <p:spPr>
          <a:xfrm>
            <a:off x="3366610" y="3145868"/>
            <a:ext cx="1493422" cy="307777"/>
          </a:xfrm>
          <a:prstGeom prst="rect">
            <a:avLst/>
          </a:prstGeom>
          <a:noFill/>
        </p:spPr>
        <p:txBody>
          <a:bodyPr wrap="none" rtlCol="0">
            <a:spAutoFit/>
          </a:bodyPr>
          <a:lstStyle/>
          <a:p>
            <a:r>
              <a:rPr lang="nl-BE" sz="1400" dirty="0"/>
              <a:t>Overschat zichzelf</a:t>
            </a:r>
          </a:p>
        </p:txBody>
      </p:sp>
      <p:sp>
        <p:nvSpPr>
          <p:cNvPr id="21" name="Tekstvak 20"/>
          <p:cNvSpPr txBox="1"/>
          <p:nvPr/>
        </p:nvSpPr>
        <p:spPr>
          <a:xfrm>
            <a:off x="7596336" y="3049796"/>
            <a:ext cx="1485285" cy="523220"/>
          </a:xfrm>
          <a:prstGeom prst="rect">
            <a:avLst/>
          </a:prstGeom>
          <a:noFill/>
        </p:spPr>
        <p:txBody>
          <a:bodyPr wrap="square" rtlCol="0">
            <a:spAutoFit/>
          </a:bodyPr>
          <a:lstStyle/>
          <a:p>
            <a:pPr algn="ctr"/>
            <a:r>
              <a:rPr lang="nl-BE" sz="1400" dirty="0"/>
              <a:t>Gelooft niet in zichzelf</a:t>
            </a:r>
          </a:p>
        </p:txBody>
      </p:sp>
      <p:sp>
        <p:nvSpPr>
          <p:cNvPr id="22" name="Tekstvak 21"/>
          <p:cNvSpPr txBox="1"/>
          <p:nvPr/>
        </p:nvSpPr>
        <p:spPr>
          <a:xfrm>
            <a:off x="5436096" y="3563724"/>
            <a:ext cx="1103892" cy="369332"/>
          </a:xfrm>
          <a:prstGeom prst="rect">
            <a:avLst/>
          </a:prstGeom>
          <a:noFill/>
        </p:spPr>
        <p:txBody>
          <a:bodyPr wrap="none" rtlCol="0">
            <a:spAutoFit/>
          </a:bodyPr>
          <a:lstStyle/>
          <a:p>
            <a:r>
              <a:rPr lang="nl-BE" dirty="0"/>
              <a:t>Mobiliteit</a:t>
            </a:r>
          </a:p>
        </p:txBody>
      </p:sp>
      <p:sp>
        <p:nvSpPr>
          <p:cNvPr id="23" name="Tekstvak 22"/>
          <p:cNvSpPr txBox="1"/>
          <p:nvPr/>
        </p:nvSpPr>
        <p:spPr>
          <a:xfrm>
            <a:off x="3404070" y="3429000"/>
            <a:ext cx="1455962" cy="523220"/>
          </a:xfrm>
          <a:prstGeom prst="rect">
            <a:avLst/>
          </a:prstGeom>
          <a:noFill/>
        </p:spPr>
        <p:txBody>
          <a:bodyPr wrap="square" rtlCol="0">
            <a:spAutoFit/>
          </a:bodyPr>
          <a:lstStyle/>
          <a:p>
            <a:pPr algn="ctr"/>
            <a:r>
              <a:rPr lang="nl-BE" sz="1400" dirty="0"/>
              <a:t>Beperkt publiek transport</a:t>
            </a:r>
          </a:p>
        </p:txBody>
      </p:sp>
      <p:sp>
        <p:nvSpPr>
          <p:cNvPr id="24" name="Tekstvak 23"/>
          <p:cNvSpPr txBox="1"/>
          <p:nvPr/>
        </p:nvSpPr>
        <p:spPr>
          <a:xfrm>
            <a:off x="7580534" y="3429000"/>
            <a:ext cx="1455962" cy="523220"/>
          </a:xfrm>
          <a:prstGeom prst="rect">
            <a:avLst/>
          </a:prstGeom>
          <a:noFill/>
        </p:spPr>
        <p:txBody>
          <a:bodyPr wrap="square" rtlCol="0">
            <a:spAutoFit/>
          </a:bodyPr>
          <a:lstStyle/>
          <a:p>
            <a:pPr algn="ctr"/>
            <a:r>
              <a:rPr lang="nl-BE" sz="1400" dirty="0"/>
              <a:t>Eigen motorvoertuig</a:t>
            </a:r>
          </a:p>
        </p:txBody>
      </p:sp>
      <p:sp>
        <p:nvSpPr>
          <p:cNvPr id="25" name="Tekstvak 24"/>
          <p:cNvSpPr txBox="1"/>
          <p:nvPr/>
        </p:nvSpPr>
        <p:spPr>
          <a:xfrm>
            <a:off x="5507222" y="3923764"/>
            <a:ext cx="1081002" cy="369332"/>
          </a:xfrm>
          <a:prstGeom prst="rect">
            <a:avLst/>
          </a:prstGeom>
          <a:noFill/>
        </p:spPr>
        <p:txBody>
          <a:bodyPr wrap="none" rtlCol="0">
            <a:spAutoFit/>
          </a:bodyPr>
          <a:lstStyle/>
          <a:p>
            <a:r>
              <a:rPr lang="nl-BE" dirty="0"/>
              <a:t>Interactie</a:t>
            </a:r>
          </a:p>
        </p:txBody>
      </p:sp>
      <p:sp>
        <p:nvSpPr>
          <p:cNvPr id="9" name="Tekstvak 8"/>
          <p:cNvSpPr txBox="1"/>
          <p:nvPr/>
        </p:nvSpPr>
        <p:spPr>
          <a:xfrm>
            <a:off x="3563888" y="3933056"/>
            <a:ext cx="1135247" cy="307777"/>
          </a:xfrm>
          <a:prstGeom prst="rect">
            <a:avLst/>
          </a:prstGeom>
          <a:noFill/>
        </p:spPr>
        <p:txBody>
          <a:bodyPr wrap="none" rtlCol="0">
            <a:spAutoFit/>
          </a:bodyPr>
          <a:lstStyle/>
          <a:p>
            <a:r>
              <a:rPr lang="nl-BE" sz="1400" dirty="0"/>
              <a:t>Sub-assertief</a:t>
            </a:r>
          </a:p>
        </p:txBody>
      </p:sp>
      <p:sp>
        <p:nvSpPr>
          <p:cNvPr id="27" name="Tekstvak 26"/>
          <p:cNvSpPr txBox="1"/>
          <p:nvPr/>
        </p:nvSpPr>
        <p:spPr>
          <a:xfrm>
            <a:off x="7740352" y="3933056"/>
            <a:ext cx="1287532" cy="307777"/>
          </a:xfrm>
          <a:prstGeom prst="rect">
            <a:avLst/>
          </a:prstGeom>
          <a:noFill/>
        </p:spPr>
        <p:txBody>
          <a:bodyPr wrap="none" rtlCol="0">
            <a:spAutoFit/>
          </a:bodyPr>
          <a:lstStyle/>
          <a:p>
            <a:r>
              <a:rPr lang="nl-BE" sz="1400" dirty="0"/>
              <a:t>Super-assertief</a:t>
            </a:r>
          </a:p>
        </p:txBody>
      </p:sp>
      <p:sp>
        <p:nvSpPr>
          <p:cNvPr id="10" name="Tekstvak 9"/>
          <p:cNvSpPr txBox="1"/>
          <p:nvPr/>
        </p:nvSpPr>
        <p:spPr>
          <a:xfrm>
            <a:off x="5724128" y="4365104"/>
            <a:ext cx="552972" cy="369332"/>
          </a:xfrm>
          <a:prstGeom prst="rect">
            <a:avLst/>
          </a:prstGeom>
          <a:noFill/>
        </p:spPr>
        <p:txBody>
          <a:bodyPr wrap="none" rtlCol="0">
            <a:spAutoFit/>
          </a:bodyPr>
          <a:lstStyle/>
          <a:p>
            <a:r>
              <a:rPr lang="nl-BE" dirty="0"/>
              <a:t>Taal</a:t>
            </a:r>
          </a:p>
        </p:txBody>
      </p:sp>
      <p:sp>
        <p:nvSpPr>
          <p:cNvPr id="29" name="Tekstvak 28"/>
          <p:cNvSpPr txBox="1"/>
          <p:nvPr/>
        </p:nvSpPr>
        <p:spPr>
          <a:xfrm>
            <a:off x="3447435" y="4345359"/>
            <a:ext cx="1368152" cy="307777"/>
          </a:xfrm>
          <a:prstGeom prst="rect">
            <a:avLst/>
          </a:prstGeom>
          <a:noFill/>
        </p:spPr>
        <p:txBody>
          <a:bodyPr wrap="square" rtlCol="0">
            <a:spAutoFit/>
          </a:bodyPr>
          <a:lstStyle/>
          <a:p>
            <a:pPr algn="ctr"/>
            <a:r>
              <a:rPr lang="nl-BE" sz="1400" dirty="0"/>
              <a:t>Niet Westers</a:t>
            </a:r>
          </a:p>
        </p:txBody>
      </p:sp>
      <p:sp>
        <p:nvSpPr>
          <p:cNvPr id="30" name="Tekstvak 29"/>
          <p:cNvSpPr txBox="1"/>
          <p:nvPr/>
        </p:nvSpPr>
        <p:spPr>
          <a:xfrm>
            <a:off x="7668344" y="4273932"/>
            <a:ext cx="1368152" cy="523220"/>
          </a:xfrm>
          <a:prstGeom prst="rect">
            <a:avLst/>
          </a:prstGeom>
          <a:noFill/>
        </p:spPr>
        <p:txBody>
          <a:bodyPr wrap="square" rtlCol="0">
            <a:spAutoFit/>
          </a:bodyPr>
          <a:lstStyle/>
          <a:p>
            <a:pPr algn="ctr"/>
            <a:r>
              <a:rPr lang="nl-BE" sz="1400" dirty="0"/>
              <a:t>Frans, Engels, Duits</a:t>
            </a:r>
          </a:p>
        </p:txBody>
      </p:sp>
      <p:sp>
        <p:nvSpPr>
          <p:cNvPr id="31" name="Tekstvak 30"/>
          <p:cNvSpPr txBox="1"/>
          <p:nvPr/>
        </p:nvSpPr>
        <p:spPr>
          <a:xfrm>
            <a:off x="5076056" y="4787860"/>
            <a:ext cx="2320187" cy="369332"/>
          </a:xfrm>
          <a:prstGeom prst="rect">
            <a:avLst/>
          </a:prstGeom>
          <a:noFill/>
        </p:spPr>
        <p:txBody>
          <a:bodyPr wrap="none" rtlCol="0">
            <a:spAutoFit/>
          </a:bodyPr>
          <a:lstStyle/>
          <a:p>
            <a:r>
              <a:rPr lang="nl-BE" dirty="0"/>
              <a:t>Doorzettingsvermogen</a:t>
            </a:r>
          </a:p>
        </p:txBody>
      </p:sp>
      <p:sp>
        <p:nvSpPr>
          <p:cNvPr id="11" name="Tekstvak 10"/>
          <p:cNvSpPr txBox="1"/>
          <p:nvPr/>
        </p:nvSpPr>
        <p:spPr>
          <a:xfrm>
            <a:off x="3491880" y="4797152"/>
            <a:ext cx="1283557" cy="307777"/>
          </a:xfrm>
          <a:prstGeom prst="rect">
            <a:avLst/>
          </a:prstGeom>
          <a:noFill/>
        </p:spPr>
        <p:txBody>
          <a:bodyPr wrap="none" rtlCol="0">
            <a:spAutoFit/>
          </a:bodyPr>
          <a:lstStyle/>
          <a:p>
            <a:r>
              <a:rPr lang="nl-BE" sz="1400" dirty="0"/>
              <a:t>Geeft direct op</a:t>
            </a:r>
          </a:p>
        </p:txBody>
      </p:sp>
      <p:sp>
        <p:nvSpPr>
          <p:cNvPr id="33" name="Tekstvak 32"/>
          <p:cNvSpPr txBox="1"/>
          <p:nvPr/>
        </p:nvSpPr>
        <p:spPr>
          <a:xfrm>
            <a:off x="7668344" y="4787860"/>
            <a:ext cx="1439689" cy="307777"/>
          </a:xfrm>
          <a:prstGeom prst="rect">
            <a:avLst/>
          </a:prstGeom>
          <a:noFill/>
        </p:spPr>
        <p:txBody>
          <a:bodyPr wrap="none" rtlCol="0">
            <a:spAutoFit/>
          </a:bodyPr>
          <a:lstStyle/>
          <a:p>
            <a:r>
              <a:rPr lang="nl-BE" sz="1400" dirty="0"/>
              <a:t>Blijft ervoor gaan</a:t>
            </a:r>
          </a:p>
        </p:txBody>
      </p:sp>
      <p:sp>
        <p:nvSpPr>
          <p:cNvPr id="12" name="Tekstvak 11"/>
          <p:cNvSpPr txBox="1"/>
          <p:nvPr/>
        </p:nvSpPr>
        <p:spPr>
          <a:xfrm>
            <a:off x="323528" y="3933056"/>
            <a:ext cx="2952328" cy="954107"/>
          </a:xfrm>
          <a:prstGeom prst="rect">
            <a:avLst/>
          </a:prstGeom>
          <a:noFill/>
        </p:spPr>
        <p:txBody>
          <a:bodyPr wrap="square" rtlCol="0">
            <a:spAutoFit/>
          </a:bodyPr>
          <a:lstStyle/>
          <a:p>
            <a:r>
              <a:rPr lang="nl-BE" sz="2800" i="1" dirty="0"/>
              <a:t>“Ik heb zo veel aan mijn hoofd…”</a:t>
            </a: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69" y="177832"/>
            <a:ext cx="2868755" cy="274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Rechte verbindingslijn 31"/>
          <p:cNvCxnSpPr/>
          <p:nvPr/>
        </p:nvCxnSpPr>
        <p:spPr>
          <a:xfrm flipH="1">
            <a:off x="4860032" y="2684115"/>
            <a:ext cx="144016" cy="39413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H="1" flipV="1">
            <a:off x="4860032" y="3078252"/>
            <a:ext cx="2808312" cy="42275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flipH="1">
            <a:off x="5228625" y="3501008"/>
            <a:ext cx="2439719" cy="42275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flipV="1">
            <a:off x="4932040" y="3933056"/>
            <a:ext cx="296585" cy="38646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flipV="1">
            <a:off x="4932040" y="4293096"/>
            <a:ext cx="0" cy="3693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V="1">
            <a:off x="4932040" y="4715852"/>
            <a:ext cx="0" cy="3693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CC233B8E-170B-4053-9CD6-D1508A308C5D}"/>
              </a:ext>
            </a:extLst>
          </p:cNvPr>
          <p:cNvSpPr>
            <a:spLocks noGrp="1"/>
          </p:cNvSpPr>
          <p:nvPr>
            <p:ph type="sldNum" sz="quarter" idx="12"/>
          </p:nvPr>
        </p:nvSpPr>
        <p:spPr/>
        <p:txBody>
          <a:bodyPr/>
          <a:lstStyle/>
          <a:p>
            <a:fld id="{DE1B83A7-1254-4400-AA1A-528555E220FD}" type="slidenum">
              <a:rPr lang="nl-BE" smtClean="0"/>
              <a:t>6</a:t>
            </a:fld>
            <a:endParaRPr lang="nl-BE"/>
          </a:p>
        </p:txBody>
      </p:sp>
    </p:spTree>
    <p:extLst>
      <p:ext uri="{BB962C8B-B14F-4D97-AF65-F5344CB8AC3E}">
        <p14:creationId xmlns:p14="http://schemas.microsoft.com/office/powerpoint/2010/main" val="136111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517232"/>
            <a:ext cx="8722360" cy="87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107504" y="2420888"/>
            <a:ext cx="0" cy="2376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889661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16632"/>
            <a:ext cx="910980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107504" y="836712"/>
            <a:ext cx="9073008" cy="1200329"/>
          </a:xfrm>
          <a:prstGeom prst="rect">
            <a:avLst/>
          </a:prstGeom>
          <a:noFill/>
        </p:spPr>
        <p:txBody>
          <a:bodyPr wrap="square" rtlCol="0">
            <a:spAutoFit/>
          </a:bodyPr>
          <a:lstStyle/>
          <a:p>
            <a:r>
              <a:rPr lang="nl-BE" dirty="0"/>
              <a:t>Op korte termijn zoekt S. opvang voor haar kinderen, een goedkoper appartement en wil ze haar rug laten opereren.</a:t>
            </a:r>
          </a:p>
          <a:p>
            <a:r>
              <a:rPr lang="nl-BE" dirty="0"/>
              <a:t>Op langere termijn  wil ze terug gaan studeren met een voorkeur voor boekhouden. Ze wil uiteindelijk aan de slag als boekhouder, net zoals ze van plan was in Polen.</a:t>
            </a:r>
          </a:p>
        </p:txBody>
      </p:sp>
      <p:sp>
        <p:nvSpPr>
          <p:cNvPr id="9" name="Tekstvak 8"/>
          <p:cNvSpPr txBox="1"/>
          <p:nvPr/>
        </p:nvSpPr>
        <p:spPr>
          <a:xfrm>
            <a:off x="323528" y="2710661"/>
            <a:ext cx="8208912" cy="646331"/>
          </a:xfrm>
          <a:prstGeom prst="rect">
            <a:avLst/>
          </a:prstGeom>
          <a:noFill/>
        </p:spPr>
        <p:txBody>
          <a:bodyPr wrap="square" rtlCol="0">
            <a:spAutoFit/>
          </a:bodyPr>
          <a:lstStyle/>
          <a:p>
            <a:r>
              <a:rPr lang="nl-BE" dirty="0"/>
              <a:t>S. houdt van een vriendelijk gesprek en is dankbaar dat iemand haar helpt om haar problemen aan te pakken. </a:t>
            </a:r>
          </a:p>
        </p:txBody>
      </p:sp>
      <p:sp>
        <p:nvSpPr>
          <p:cNvPr id="13" name="Tekstvak 12"/>
          <p:cNvSpPr txBox="1"/>
          <p:nvPr/>
        </p:nvSpPr>
        <p:spPr>
          <a:xfrm>
            <a:off x="323528" y="4006805"/>
            <a:ext cx="8208912" cy="923330"/>
          </a:xfrm>
          <a:prstGeom prst="rect">
            <a:avLst/>
          </a:prstGeom>
          <a:noFill/>
        </p:spPr>
        <p:txBody>
          <a:bodyPr wrap="square" rtlCol="0">
            <a:spAutoFit/>
          </a:bodyPr>
          <a:lstStyle/>
          <a:p>
            <a:r>
              <a:rPr lang="nl-BE" dirty="0"/>
              <a:t>S. houdt er niet van dat ze naar haar gevoel  te snel stappen vooruit moet zetten in een andere richting (</a:t>
            </a:r>
            <a:r>
              <a:rPr lang="nl-BE" dirty="0" err="1"/>
              <a:t>bvb</a:t>
            </a:r>
            <a:r>
              <a:rPr lang="nl-BE" dirty="0"/>
              <a:t>. snel aan de slag) dan ze zich zelf voornam (</a:t>
            </a:r>
            <a:r>
              <a:rPr lang="nl-BE" dirty="0" err="1"/>
              <a:t>bvb</a:t>
            </a:r>
            <a:r>
              <a:rPr lang="nl-BE" dirty="0"/>
              <a:t>. terug studeren).  </a:t>
            </a:r>
          </a:p>
        </p:txBody>
      </p:sp>
      <p:sp>
        <p:nvSpPr>
          <p:cNvPr id="11" name="Tekstvak 10"/>
          <p:cNvSpPr txBox="1"/>
          <p:nvPr/>
        </p:nvSpPr>
        <p:spPr>
          <a:xfrm>
            <a:off x="179512" y="6237312"/>
            <a:ext cx="3159583" cy="369332"/>
          </a:xfrm>
          <a:prstGeom prst="rect">
            <a:avLst/>
          </a:prstGeom>
          <a:noFill/>
        </p:spPr>
        <p:txBody>
          <a:bodyPr wrap="none" rtlCol="0">
            <a:spAutoFit/>
          </a:bodyPr>
          <a:lstStyle/>
          <a:p>
            <a:r>
              <a:rPr lang="nl-BE" dirty="0"/>
              <a:t>Ademruimte / Sociaal contact  </a:t>
            </a:r>
          </a:p>
        </p:txBody>
      </p:sp>
      <p:sp>
        <p:nvSpPr>
          <p:cNvPr id="2" name="Tijdelijke aanduiding voor dianummer 1">
            <a:extLst>
              <a:ext uri="{FF2B5EF4-FFF2-40B4-BE49-F238E27FC236}">
                <a16:creationId xmlns:a16="http://schemas.microsoft.com/office/drawing/2014/main" id="{35E10A35-B934-4F02-8FD3-DAE85210D9A6}"/>
              </a:ext>
            </a:extLst>
          </p:cNvPr>
          <p:cNvSpPr>
            <a:spLocks noGrp="1"/>
          </p:cNvSpPr>
          <p:nvPr>
            <p:ph type="sldNum" sz="quarter" idx="12"/>
          </p:nvPr>
        </p:nvSpPr>
        <p:spPr/>
        <p:txBody>
          <a:bodyPr/>
          <a:lstStyle/>
          <a:p>
            <a:fld id="{DE1B83A7-1254-4400-AA1A-528555E220FD}" type="slidenum">
              <a:rPr lang="nl-BE" smtClean="0"/>
              <a:t>7</a:t>
            </a:fld>
            <a:endParaRPr lang="nl-BE"/>
          </a:p>
        </p:txBody>
      </p:sp>
    </p:spTree>
    <p:extLst>
      <p:ext uri="{BB962C8B-B14F-4D97-AF65-F5344CB8AC3E}">
        <p14:creationId xmlns:p14="http://schemas.microsoft.com/office/powerpoint/2010/main" val="274882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a:off x="107504" y="3356992"/>
            <a:ext cx="885698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1691680" y="1052736"/>
            <a:ext cx="0" cy="511256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444920" y="1124744"/>
            <a:ext cx="742704" cy="369332"/>
          </a:xfrm>
          <a:prstGeom prst="rect">
            <a:avLst/>
          </a:prstGeom>
          <a:noFill/>
        </p:spPr>
        <p:txBody>
          <a:bodyPr wrap="none" rtlCol="0">
            <a:spAutoFit/>
          </a:bodyPr>
          <a:lstStyle/>
          <a:p>
            <a:r>
              <a:rPr lang="nl-BE" dirty="0"/>
              <a:t>VOOR</a:t>
            </a:r>
          </a:p>
        </p:txBody>
      </p:sp>
      <p:sp>
        <p:nvSpPr>
          <p:cNvPr id="14" name="Tekstvak 13"/>
          <p:cNvSpPr txBox="1"/>
          <p:nvPr/>
        </p:nvSpPr>
        <p:spPr>
          <a:xfrm>
            <a:off x="208640" y="2169438"/>
            <a:ext cx="1627056" cy="2123658"/>
          </a:xfrm>
          <a:prstGeom prst="rect">
            <a:avLst/>
          </a:prstGeom>
          <a:noFill/>
        </p:spPr>
        <p:txBody>
          <a:bodyPr wrap="square" rtlCol="0">
            <a:spAutoFit/>
          </a:bodyPr>
          <a:lstStyle/>
          <a:p>
            <a:r>
              <a:rPr lang="nl-BE" sz="1200" b="1" dirty="0"/>
              <a:t>Art. 60 ervaring:</a:t>
            </a:r>
          </a:p>
          <a:p>
            <a:r>
              <a:rPr lang="nl-BE" sz="1200" dirty="0"/>
              <a:t>+ </a:t>
            </a:r>
            <a:r>
              <a:rPr lang="nl-BE" sz="1200" dirty="0" err="1"/>
              <a:t>admin</a:t>
            </a:r>
            <a:r>
              <a:rPr lang="nl-BE" sz="1200" dirty="0"/>
              <a:t> . functie doet ze goed, aangepaste goede werkuren, dichtbij, sociaal contact en financieel interessant</a:t>
            </a:r>
          </a:p>
          <a:p>
            <a:r>
              <a:rPr lang="nl-BE" sz="1200" dirty="0"/>
              <a:t>-rugproblemen verergeren, probleem met opvang als geen school </a:t>
            </a:r>
          </a:p>
        </p:txBody>
      </p:sp>
      <p:sp>
        <p:nvSpPr>
          <p:cNvPr id="17" name="Tekstvak 16"/>
          <p:cNvSpPr txBox="1"/>
          <p:nvPr/>
        </p:nvSpPr>
        <p:spPr>
          <a:xfrm>
            <a:off x="1763688" y="2038196"/>
            <a:ext cx="1728192" cy="3416320"/>
          </a:xfrm>
          <a:prstGeom prst="rect">
            <a:avLst/>
          </a:prstGeom>
          <a:noFill/>
        </p:spPr>
        <p:txBody>
          <a:bodyPr wrap="square" rtlCol="0">
            <a:spAutoFit/>
          </a:bodyPr>
          <a:lstStyle/>
          <a:p>
            <a:r>
              <a:rPr lang="nl-BE" sz="1200" b="1" dirty="0"/>
              <a:t>Intake:</a:t>
            </a:r>
          </a:p>
          <a:p>
            <a:r>
              <a:rPr lang="nl-BE" sz="1200" dirty="0"/>
              <a:t>+ veel aandacht, er wordt geluisterd, mag input leveren, wordt bevestigd dat er nog verder gewerkt zal worden op interesses</a:t>
            </a:r>
          </a:p>
          <a:p>
            <a:r>
              <a:rPr lang="nl-BE" sz="1200" dirty="0">
                <a:solidFill>
                  <a:srgbClr val="7030A0"/>
                </a:solidFill>
              </a:rPr>
              <a:t>- Confronterend dat ze moet doorstromen en de huidige art 60 job niet zal kunnen blijven doen en ook niet iets gelijkaardigs elders</a:t>
            </a:r>
            <a:r>
              <a:rPr lang="nl-BE" sz="1200" dirty="0"/>
              <a:t>; kan niet alles uitleggen in Nederlands; </a:t>
            </a:r>
            <a:r>
              <a:rPr lang="nl-BE" sz="1200" dirty="0">
                <a:solidFill>
                  <a:schemeClr val="bg2">
                    <a:lumMod val="50000"/>
                  </a:schemeClr>
                </a:solidFill>
              </a:rPr>
              <a:t>onzekerheid of afspraken met anderen nog zullen gelden</a:t>
            </a:r>
          </a:p>
        </p:txBody>
      </p:sp>
      <p:sp>
        <p:nvSpPr>
          <p:cNvPr id="18" name="Tekstvak 17"/>
          <p:cNvSpPr txBox="1"/>
          <p:nvPr/>
        </p:nvSpPr>
        <p:spPr>
          <a:xfrm>
            <a:off x="3059832" y="901169"/>
            <a:ext cx="1728192" cy="1015663"/>
          </a:xfrm>
          <a:prstGeom prst="rect">
            <a:avLst/>
          </a:prstGeom>
          <a:noFill/>
        </p:spPr>
        <p:txBody>
          <a:bodyPr wrap="square" rtlCol="0">
            <a:spAutoFit/>
          </a:bodyPr>
          <a:lstStyle/>
          <a:p>
            <a:r>
              <a:rPr lang="nl-BE" sz="1200" b="1" dirty="0"/>
              <a:t>Screenen competenties:</a:t>
            </a:r>
          </a:p>
          <a:p>
            <a:r>
              <a:rPr lang="nl-BE" sz="1200" dirty="0"/>
              <a:t>+ individuele aanpak met positieve benoeming competenties  </a:t>
            </a:r>
          </a:p>
        </p:txBody>
      </p:sp>
      <p:sp>
        <p:nvSpPr>
          <p:cNvPr id="19" name="Tekstvak 18"/>
          <p:cNvSpPr txBox="1"/>
          <p:nvPr/>
        </p:nvSpPr>
        <p:spPr>
          <a:xfrm>
            <a:off x="3491880" y="4437112"/>
            <a:ext cx="1728192" cy="1938992"/>
          </a:xfrm>
          <a:prstGeom prst="rect">
            <a:avLst/>
          </a:prstGeom>
          <a:noFill/>
        </p:spPr>
        <p:txBody>
          <a:bodyPr wrap="square" rtlCol="0">
            <a:spAutoFit/>
          </a:bodyPr>
          <a:lstStyle/>
          <a:p>
            <a:r>
              <a:rPr lang="nl-BE" sz="1200" b="1" dirty="0"/>
              <a:t>Screenen randvoorwaarden:</a:t>
            </a:r>
          </a:p>
          <a:p>
            <a:r>
              <a:rPr lang="nl-BE" sz="1200" dirty="0"/>
              <a:t>-confrontatie met beperkingen die ertoe leiden dat “droom” om boekhouden te studeren veraf komt te liggen </a:t>
            </a:r>
            <a:r>
              <a:rPr lang="nl-BE" sz="1200" dirty="0" err="1"/>
              <a:t>owv</a:t>
            </a:r>
            <a:r>
              <a:rPr lang="nl-BE" sz="1200" dirty="0"/>
              <a:t> </a:t>
            </a:r>
            <a:r>
              <a:rPr lang="nl-BE" sz="1200" dirty="0">
                <a:solidFill>
                  <a:srgbClr val="FFC000"/>
                </a:solidFill>
              </a:rPr>
              <a:t>taal, </a:t>
            </a:r>
            <a:r>
              <a:rPr lang="nl-BE" sz="1200" dirty="0"/>
              <a:t>mobiliteit, kinderopvang, </a:t>
            </a:r>
            <a:r>
              <a:rPr lang="nl-BE" sz="1200" dirty="0" err="1"/>
              <a:t>rugproblematiek</a:t>
            </a:r>
            <a:r>
              <a:rPr lang="nl-BE" sz="1200" dirty="0"/>
              <a:t>…</a:t>
            </a:r>
          </a:p>
        </p:txBody>
      </p:sp>
      <p:sp>
        <p:nvSpPr>
          <p:cNvPr id="20" name="Tekstvak 19"/>
          <p:cNvSpPr txBox="1"/>
          <p:nvPr/>
        </p:nvSpPr>
        <p:spPr>
          <a:xfrm>
            <a:off x="4499992" y="2413337"/>
            <a:ext cx="1728192" cy="1015663"/>
          </a:xfrm>
          <a:prstGeom prst="rect">
            <a:avLst/>
          </a:prstGeom>
          <a:noFill/>
        </p:spPr>
        <p:txBody>
          <a:bodyPr wrap="square" rtlCol="0">
            <a:spAutoFit/>
          </a:bodyPr>
          <a:lstStyle/>
          <a:p>
            <a:r>
              <a:rPr lang="nl-BE" sz="1200" b="1" dirty="0"/>
              <a:t>Oriëntatie: </a:t>
            </a:r>
          </a:p>
          <a:p>
            <a:r>
              <a:rPr lang="nl-BE" sz="1200" dirty="0"/>
              <a:t>+ geeft perspectief naar iets wat S. zelf wil en waar ze eigen inbreng in heeft</a:t>
            </a:r>
          </a:p>
        </p:txBody>
      </p:sp>
      <p:sp>
        <p:nvSpPr>
          <p:cNvPr id="21" name="Tekstvak 20"/>
          <p:cNvSpPr txBox="1"/>
          <p:nvPr/>
        </p:nvSpPr>
        <p:spPr>
          <a:xfrm>
            <a:off x="5292080" y="4582869"/>
            <a:ext cx="1872208" cy="1938992"/>
          </a:xfrm>
          <a:prstGeom prst="rect">
            <a:avLst/>
          </a:prstGeom>
          <a:noFill/>
        </p:spPr>
        <p:txBody>
          <a:bodyPr wrap="square" rtlCol="0">
            <a:spAutoFit/>
          </a:bodyPr>
          <a:lstStyle/>
          <a:p>
            <a:r>
              <a:rPr lang="nl-BE" sz="1200" b="1" dirty="0"/>
              <a:t>Specifieke afspraken rond korte termijn acties </a:t>
            </a:r>
            <a:r>
              <a:rPr lang="nl-BE" sz="1200" b="1" dirty="0" err="1"/>
              <a:t>ivm</a:t>
            </a:r>
            <a:r>
              <a:rPr lang="nl-BE" sz="1200" b="1" dirty="0"/>
              <a:t> taal, algemene ontwikkeling, rug…:</a:t>
            </a:r>
          </a:p>
          <a:p>
            <a:r>
              <a:rPr lang="nl-BE" sz="1200" dirty="0"/>
              <a:t>-concrete, korte termijn acties maken consequenties inzake verwachte inzet én praktisch rond krijgen acties helder</a:t>
            </a:r>
          </a:p>
        </p:txBody>
      </p:sp>
      <p:sp>
        <p:nvSpPr>
          <p:cNvPr id="22" name="Tekstvak 21"/>
          <p:cNvSpPr txBox="1"/>
          <p:nvPr/>
        </p:nvSpPr>
        <p:spPr>
          <a:xfrm>
            <a:off x="6135924" y="764704"/>
            <a:ext cx="1728192" cy="1200329"/>
          </a:xfrm>
          <a:prstGeom prst="rect">
            <a:avLst/>
          </a:prstGeom>
          <a:noFill/>
        </p:spPr>
        <p:txBody>
          <a:bodyPr wrap="square" rtlCol="0">
            <a:spAutoFit/>
          </a:bodyPr>
          <a:lstStyle/>
          <a:p>
            <a:r>
              <a:rPr lang="nl-BE" sz="1200" b="1" dirty="0"/>
              <a:t>Individuele gesprekken:</a:t>
            </a:r>
          </a:p>
          <a:p>
            <a:r>
              <a:rPr lang="nl-BE" sz="1200" dirty="0"/>
              <a:t>+veilige omgeving, vertrouwensrelatie, focus op langere termijn droom</a:t>
            </a:r>
          </a:p>
          <a:p>
            <a:r>
              <a:rPr lang="nl-BE" sz="1200" dirty="0"/>
              <a:t>+ voel me zelfredzamer </a:t>
            </a:r>
          </a:p>
        </p:txBody>
      </p:sp>
      <p:sp>
        <p:nvSpPr>
          <p:cNvPr id="23" name="Tekstvak 22"/>
          <p:cNvSpPr txBox="1"/>
          <p:nvPr/>
        </p:nvSpPr>
        <p:spPr>
          <a:xfrm>
            <a:off x="7092280" y="3960346"/>
            <a:ext cx="2071972" cy="2492990"/>
          </a:xfrm>
          <a:prstGeom prst="rect">
            <a:avLst/>
          </a:prstGeom>
          <a:noFill/>
        </p:spPr>
        <p:txBody>
          <a:bodyPr wrap="square" rtlCol="0">
            <a:spAutoFit/>
          </a:bodyPr>
          <a:lstStyle/>
          <a:p>
            <a:r>
              <a:rPr lang="nl-BE" sz="1200" b="1" dirty="0"/>
              <a:t>Collectieve sessies:</a:t>
            </a:r>
          </a:p>
          <a:p>
            <a:r>
              <a:rPr lang="nl-BE" sz="1200" dirty="0"/>
              <a:t>-diversiteit in de groep is te groot, voelt zich onzeker </a:t>
            </a:r>
          </a:p>
          <a:p>
            <a:r>
              <a:rPr lang="nl-BE" sz="1200" dirty="0"/>
              <a:t>-groepsgebeuren te overdonderend voor introverte onzekere S. in bijzonder bij sessies rond sollicitatievaardigheden waar ze te weinig assertief is in vergelijking met de anderen om te benoemen wat ze wil,</a:t>
            </a:r>
          </a:p>
          <a:p>
            <a:r>
              <a:rPr lang="nl-BE" sz="1200" dirty="0"/>
              <a:t>waardoor ze het geloof in zichzelf nog meer verliest</a:t>
            </a:r>
          </a:p>
        </p:txBody>
      </p:sp>
      <p:cxnSp>
        <p:nvCxnSpPr>
          <p:cNvPr id="33" name="Rechte verbindingslijn 32"/>
          <p:cNvCxnSpPr/>
          <p:nvPr/>
        </p:nvCxnSpPr>
        <p:spPr>
          <a:xfrm flipV="1">
            <a:off x="774132" y="2203541"/>
            <a:ext cx="1872208" cy="11689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V="1">
            <a:off x="2627784" y="1124744"/>
            <a:ext cx="1080120" cy="10801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a:endCxn id="19" idx="0"/>
          </p:cNvCxnSpPr>
          <p:nvPr/>
        </p:nvCxnSpPr>
        <p:spPr>
          <a:xfrm>
            <a:off x="3707904" y="1124744"/>
            <a:ext cx="648072" cy="331236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stCxn id="19" idx="0"/>
          </p:cNvCxnSpPr>
          <p:nvPr/>
        </p:nvCxnSpPr>
        <p:spPr>
          <a:xfrm flipV="1">
            <a:off x="4355976" y="2565738"/>
            <a:ext cx="673467" cy="18713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endCxn id="21" idx="0"/>
          </p:cNvCxnSpPr>
          <p:nvPr/>
        </p:nvCxnSpPr>
        <p:spPr>
          <a:xfrm>
            <a:off x="5029443" y="2565737"/>
            <a:ext cx="1198741" cy="20171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a:stCxn id="21" idx="0"/>
            <a:endCxn id="22" idx="0"/>
          </p:cNvCxnSpPr>
          <p:nvPr/>
        </p:nvCxnSpPr>
        <p:spPr>
          <a:xfrm flipV="1">
            <a:off x="6228184" y="764704"/>
            <a:ext cx="771836" cy="38181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stCxn id="22" idx="0"/>
            <a:endCxn id="23" idx="0"/>
          </p:cNvCxnSpPr>
          <p:nvPr/>
        </p:nvCxnSpPr>
        <p:spPr>
          <a:xfrm>
            <a:off x="7000020" y="764704"/>
            <a:ext cx="1128246" cy="31956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23" idx="0"/>
          </p:cNvCxnSpPr>
          <p:nvPr/>
        </p:nvCxnSpPr>
        <p:spPr>
          <a:xfrm>
            <a:off x="8128266" y="3960346"/>
            <a:ext cx="8564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Ovaal bijschrift 1"/>
          <p:cNvSpPr/>
          <p:nvPr/>
        </p:nvSpPr>
        <p:spPr>
          <a:xfrm>
            <a:off x="35496" y="4509120"/>
            <a:ext cx="1800200" cy="1512168"/>
          </a:xfrm>
          <a:prstGeom prst="wedgeEllipseCallout">
            <a:avLst>
              <a:gd name="adj1" fmla="val -27053"/>
              <a:gd name="adj2" fmla="val -52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t>Dit startpunt wordt bij sommigen vermeden: niet eindigen met art 60 die </a:t>
            </a:r>
            <a:r>
              <a:rPr lang="nl-BE" sz="1050" dirty="0" err="1"/>
              <a:t>zowiezo</a:t>
            </a:r>
            <a:r>
              <a:rPr lang="nl-BE" sz="1050" dirty="0"/>
              <a:t> niet realistisch is voor later</a:t>
            </a:r>
          </a:p>
        </p:txBody>
      </p:sp>
      <p:sp>
        <p:nvSpPr>
          <p:cNvPr id="25" name="Ovaal bijschrift 24"/>
          <p:cNvSpPr/>
          <p:nvPr/>
        </p:nvSpPr>
        <p:spPr>
          <a:xfrm>
            <a:off x="1506112" y="5459390"/>
            <a:ext cx="1800200" cy="1512168"/>
          </a:xfrm>
          <a:prstGeom prst="wedgeEllipseCallout">
            <a:avLst>
              <a:gd name="adj1" fmla="val -52450"/>
              <a:gd name="adj2" fmla="val -48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t>Soms is het art 60 statuut erg aantrekkelijk met </a:t>
            </a:r>
            <a:r>
              <a:rPr lang="nl-BE" sz="1200" dirty="0" err="1"/>
              <a:t>extra-legale</a:t>
            </a:r>
            <a:r>
              <a:rPr lang="nl-BE" sz="1200" dirty="0"/>
              <a:t> voordelen, soms minder, soms niets</a:t>
            </a:r>
          </a:p>
        </p:txBody>
      </p:sp>
      <p:sp>
        <p:nvSpPr>
          <p:cNvPr id="26" name="Ovaal bijschrift 25"/>
          <p:cNvSpPr/>
          <p:nvPr/>
        </p:nvSpPr>
        <p:spPr>
          <a:xfrm>
            <a:off x="1203376" y="537171"/>
            <a:ext cx="1800200" cy="1512168"/>
          </a:xfrm>
          <a:prstGeom prst="wedgeEllipseCallout">
            <a:avLst>
              <a:gd name="adj1" fmla="val 53803"/>
              <a:gd name="adj2" fmla="val 26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t>Screenen kan verschillen: bij sommige </a:t>
            </a:r>
            <a:r>
              <a:rPr lang="nl-BE" sz="1050" dirty="0" err="1"/>
              <a:t>OCMWs</a:t>
            </a:r>
            <a:r>
              <a:rPr lang="nl-BE" sz="1050" dirty="0"/>
              <a:t> gebeurt dit al breed VOOR art 60, bij sommigen enkel in functie wat aanbod van art 60 zelf is</a:t>
            </a:r>
          </a:p>
        </p:txBody>
      </p:sp>
      <p:sp>
        <p:nvSpPr>
          <p:cNvPr id="27" name="Wolkvormig bijschrift 26"/>
          <p:cNvSpPr/>
          <p:nvPr/>
        </p:nvSpPr>
        <p:spPr>
          <a:xfrm>
            <a:off x="3330415" y="1844823"/>
            <a:ext cx="1245911" cy="79801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LT </a:t>
            </a:r>
            <a:r>
              <a:rPr lang="nl-BE" dirty="0" err="1">
                <a:solidFill>
                  <a:schemeClr val="tx1"/>
                </a:solidFill>
              </a:rPr>
              <a:t>vs</a:t>
            </a:r>
            <a:r>
              <a:rPr lang="nl-BE" dirty="0">
                <a:solidFill>
                  <a:schemeClr val="tx1"/>
                </a:solidFill>
              </a:rPr>
              <a:t> KT</a:t>
            </a:r>
          </a:p>
        </p:txBody>
      </p:sp>
      <p:sp>
        <p:nvSpPr>
          <p:cNvPr id="29" name="Wolkvormig bijschrift 28"/>
          <p:cNvSpPr/>
          <p:nvPr/>
        </p:nvSpPr>
        <p:spPr>
          <a:xfrm>
            <a:off x="64625" y="3526715"/>
            <a:ext cx="1534796" cy="920583"/>
          </a:xfrm>
          <a:prstGeom prst="cloudCallout">
            <a:avLst>
              <a:gd name="adj1" fmla="val 58534"/>
              <a:gd name="adj2" fmla="val -4861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Art 60 </a:t>
            </a:r>
            <a:r>
              <a:rPr lang="nl-BE" dirty="0" err="1">
                <a:solidFill>
                  <a:schemeClr val="tx1"/>
                </a:solidFill>
              </a:rPr>
              <a:t>bubbble</a:t>
            </a:r>
            <a:endParaRPr lang="nl-BE" dirty="0">
              <a:solidFill>
                <a:schemeClr val="tx1"/>
              </a:solidFill>
            </a:endParaRPr>
          </a:p>
        </p:txBody>
      </p:sp>
      <p:sp>
        <p:nvSpPr>
          <p:cNvPr id="31" name="Wolkvormig bijschrift 30"/>
          <p:cNvSpPr/>
          <p:nvPr/>
        </p:nvSpPr>
        <p:spPr>
          <a:xfrm>
            <a:off x="2735796" y="4797153"/>
            <a:ext cx="1488064" cy="848575"/>
          </a:xfrm>
          <a:prstGeom prst="cloudCallout">
            <a:avLst>
              <a:gd name="adj1" fmla="val -66865"/>
              <a:gd name="adj2" fmla="val -6284"/>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solidFill>
                  <a:schemeClr val="tx1"/>
                </a:solidFill>
              </a:rPr>
              <a:t>Onzeker-heid</a:t>
            </a:r>
            <a:endParaRPr lang="nl-BE" dirty="0">
              <a:solidFill>
                <a:schemeClr val="tx1"/>
              </a:solidFill>
            </a:endParaRPr>
          </a:p>
        </p:txBody>
      </p:sp>
      <p:sp>
        <p:nvSpPr>
          <p:cNvPr id="30" name="Tekstvak 29"/>
          <p:cNvSpPr txBox="1"/>
          <p:nvPr/>
        </p:nvSpPr>
        <p:spPr>
          <a:xfrm>
            <a:off x="-36512" y="1183005"/>
            <a:ext cx="359073" cy="300082"/>
          </a:xfrm>
          <a:prstGeom prst="rect">
            <a:avLst/>
          </a:prstGeom>
          <a:noFill/>
        </p:spPr>
        <p:txBody>
          <a:bodyPr wrap="none" rtlCol="0">
            <a:spAutoFit/>
          </a:bodyPr>
          <a:lstStyle/>
          <a:p>
            <a:r>
              <a:rPr lang="nl-BE" sz="1350" dirty="0"/>
              <a:t>++</a:t>
            </a:r>
          </a:p>
        </p:txBody>
      </p:sp>
      <p:sp>
        <p:nvSpPr>
          <p:cNvPr id="32" name="Tekstvak 31"/>
          <p:cNvSpPr txBox="1"/>
          <p:nvPr/>
        </p:nvSpPr>
        <p:spPr>
          <a:xfrm>
            <a:off x="-2223" y="2364865"/>
            <a:ext cx="271228" cy="300082"/>
          </a:xfrm>
          <a:prstGeom prst="rect">
            <a:avLst/>
          </a:prstGeom>
          <a:noFill/>
        </p:spPr>
        <p:txBody>
          <a:bodyPr wrap="none" rtlCol="0">
            <a:spAutoFit/>
          </a:bodyPr>
          <a:lstStyle/>
          <a:p>
            <a:r>
              <a:rPr lang="nl-BE" sz="1350" dirty="0"/>
              <a:t>+</a:t>
            </a:r>
          </a:p>
        </p:txBody>
      </p:sp>
      <p:sp>
        <p:nvSpPr>
          <p:cNvPr id="35" name="Tekstvak 34"/>
          <p:cNvSpPr txBox="1"/>
          <p:nvPr/>
        </p:nvSpPr>
        <p:spPr>
          <a:xfrm>
            <a:off x="-10796" y="4337255"/>
            <a:ext cx="237566" cy="300082"/>
          </a:xfrm>
          <a:prstGeom prst="rect">
            <a:avLst/>
          </a:prstGeom>
          <a:noFill/>
        </p:spPr>
        <p:txBody>
          <a:bodyPr wrap="none" rtlCol="0">
            <a:spAutoFit/>
          </a:bodyPr>
          <a:lstStyle/>
          <a:p>
            <a:r>
              <a:rPr lang="nl-BE" sz="1350" dirty="0"/>
              <a:t>-</a:t>
            </a:r>
          </a:p>
        </p:txBody>
      </p:sp>
      <p:sp>
        <p:nvSpPr>
          <p:cNvPr id="36" name="Tekstvak 35"/>
          <p:cNvSpPr txBox="1"/>
          <p:nvPr/>
        </p:nvSpPr>
        <p:spPr>
          <a:xfrm>
            <a:off x="-27941" y="5493398"/>
            <a:ext cx="290464" cy="300082"/>
          </a:xfrm>
          <a:prstGeom prst="rect">
            <a:avLst/>
          </a:prstGeom>
          <a:noFill/>
        </p:spPr>
        <p:txBody>
          <a:bodyPr wrap="none" rtlCol="0">
            <a:spAutoFit/>
          </a:bodyPr>
          <a:lstStyle/>
          <a:p>
            <a:r>
              <a:rPr lang="nl-BE" sz="1350" dirty="0"/>
              <a:t>--</a:t>
            </a:r>
          </a:p>
        </p:txBody>
      </p:sp>
      <p:sp>
        <p:nvSpPr>
          <p:cNvPr id="3" name="Gedachtewolkje: wolk 2">
            <a:extLst>
              <a:ext uri="{FF2B5EF4-FFF2-40B4-BE49-F238E27FC236}">
                <a16:creationId xmlns:a16="http://schemas.microsoft.com/office/drawing/2014/main" id="{928445F2-BD3A-45FE-9A6B-35D7830E6436}"/>
              </a:ext>
            </a:extLst>
          </p:cNvPr>
          <p:cNvSpPr/>
          <p:nvPr/>
        </p:nvSpPr>
        <p:spPr>
          <a:xfrm>
            <a:off x="6901651" y="3190908"/>
            <a:ext cx="1790557" cy="69575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Standaard</a:t>
            </a:r>
          </a:p>
        </p:txBody>
      </p:sp>
      <p:sp>
        <p:nvSpPr>
          <p:cNvPr id="38" name="Wolkvormig bijschrift 26">
            <a:extLst>
              <a:ext uri="{FF2B5EF4-FFF2-40B4-BE49-F238E27FC236}">
                <a16:creationId xmlns:a16="http://schemas.microsoft.com/office/drawing/2014/main" id="{F9E33604-4F0B-4136-934D-AA3B11916416}"/>
              </a:ext>
            </a:extLst>
          </p:cNvPr>
          <p:cNvSpPr/>
          <p:nvPr/>
        </p:nvSpPr>
        <p:spPr>
          <a:xfrm>
            <a:off x="4012122" y="5889967"/>
            <a:ext cx="1245911" cy="798012"/>
          </a:xfrm>
          <a:prstGeom prst="cloudCallout">
            <a:avLst>
              <a:gd name="adj1" fmla="val -60281"/>
              <a:gd name="adj2" fmla="val -363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Taal</a:t>
            </a:r>
          </a:p>
        </p:txBody>
      </p:sp>
      <p:sp>
        <p:nvSpPr>
          <p:cNvPr id="4" name="Tijdelijke aanduiding voor dianummer 3">
            <a:extLst>
              <a:ext uri="{FF2B5EF4-FFF2-40B4-BE49-F238E27FC236}">
                <a16:creationId xmlns:a16="http://schemas.microsoft.com/office/drawing/2014/main" id="{77C803D4-1E9A-4B67-86CD-632E1B7131AC}"/>
              </a:ext>
            </a:extLst>
          </p:cNvPr>
          <p:cNvSpPr>
            <a:spLocks noGrp="1"/>
          </p:cNvSpPr>
          <p:nvPr>
            <p:ph type="sldNum" sz="quarter" idx="12"/>
          </p:nvPr>
        </p:nvSpPr>
        <p:spPr/>
        <p:txBody>
          <a:bodyPr/>
          <a:lstStyle/>
          <a:p>
            <a:fld id="{DE1B83A7-1254-4400-AA1A-528555E220FD}" type="slidenum">
              <a:rPr lang="nl-BE" smtClean="0"/>
              <a:t>8</a:t>
            </a:fld>
            <a:endParaRPr lang="nl-BE"/>
          </a:p>
        </p:txBody>
      </p:sp>
    </p:spTree>
    <p:extLst>
      <p:ext uri="{BB962C8B-B14F-4D97-AF65-F5344CB8AC3E}">
        <p14:creationId xmlns:p14="http://schemas.microsoft.com/office/powerpoint/2010/main" val="77999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a:off x="107504" y="3356992"/>
            <a:ext cx="885698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7380312" y="1052736"/>
            <a:ext cx="0" cy="511256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7849622" y="611396"/>
            <a:ext cx="466794" cy="369332"/>
          </a:xfrm>
          <a:prstGeom prst="rect">
            <a:avLst/>
          </a:prstGeom>
          <a:noFill/>
        </p:spPr>
        <p:txBody>
          <a:bodyPr wrap="none" rtlCol="0">
            <a:spAutoFit/>
          </a:bodyPr>
          <a:lstStyle/>
          <a:p>
            <a:r>
              <a:rPr lang="nl-BE" dirty="0"/>
              <a:t>NA</a:t>
            </a:r>
          </a:p>
        </p:txBody>
      </p:sp>
      <p:sp>
        <p:nvSpPr>
          <p:cNvPr id="17" name="Tekstvak 16"/>
          <p:cNvSpPr txBox="1"/>
          <p:nvPr/>
        </p:nvSpPr>
        <p:spPr>
          <a:xfrm>
            <a:off x="1187624" y="4016097"/>
            <a:ext cx="1584176" cy="1384995"/>
          </a:xfrm>
          <a:prstGeom prst="rect">
            <a:avLst/>
          </a:prstGeom>
          <a:noFill/>
        </p:spPr>
        <p:txBody>
          <a:bodyPr wrap="square" rtlCol="0">
            <a:spAutoFit/>
          </a:bodyPr>
          <a:lstStyle/>
          <a:p>
            <a:r>
              <a:rPr lang="nl-BE" sz="1200" b="1" dirty="0"/>
              <a:t>Exploratie via ervaring op externe werkvloer:</a:t>
            </a:r>
          </a:p>
          <a:p>
            <a:r>
              <a:rPr lang="nl-BE" sz="1200" dirty="0"/>
              <a:t>-</a:t>
            </a:r>
            <a:r>
              <a:rPr lang="nl-BE" sz="1200" dirty="0">
                <a:solidFill>
                  <a:schemeClr val="bg2">
                    <a:lumMod val="50000"/>
                  </a:schemeClr>
                </a:solidFill>
              </a:rPr>
              <a:t>vreemde plaats / context / relaties</a:t>
            </a:r>
          </a:p>
          <a:p>
            <a:r>
              <a:rPr lang="nl-BE" sz="1200" dirty="0"/>
              <a:t>-hoger arbeidstempo</a:t>
            </a:r>
          </a:p>
          <a:p>
            <a:r>
              <a:rPr lang="nl-BE" sz="1200" dirty="0"/>
              <a:t>-</a:t>
            </a:r>
            <a:r>
              <a:rPr lang="nl-BE" sz="1200" dirty="0" err="1"/>
              <a:t>rugproblematiek</a:t>
            </a:r>
            <a:endParaRPr lang="nl-BE" sz="1200" dirty="0"/>
          </a:p>
        </p:txBody>
      </p:sp>
      <p:cxnSp>
        <p:nvCxnSpPr>
          <p:cNvPr id="13" name="Rechte verbindingslijn 12"/>
          <p:cNvCxnSpPr/>
          <p:nvPr/>
        </p:nvCxnSpPr>
        <p:spPr>
          <a:xfrm>
            <a:off x="792088" y="4012992"/>
            <a:ext cx="8640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flipV="1">
            <a:off x="1646631" y="3356992"/>
            <a:ext cx="895553" cy="6575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542184" y="2564904"/>
            <a:ext cx="3199318"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al bijschrift 18"/>
          <p:cNvSpPr/>
          <p:nvPr/>
        </p:nvSpPr>
        <p:spPr>
          <a:xfrm>
            <a:off x="370786" y="864003"/>
            <a:ext cx="1824950" cy="2997046"/>
          </a:xfrm>
          <a:prstGeom prst="wedgeEllipseCallout">
            <a:avLst>
              <a:gd name="adj1" fmla="val 34107"/>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t>-Niet iedereen zou dit aanbieden omdat niet realistisch is als voorloper voor regulier werk</a:t>
            </a:r>
          </a:p>
          <a:p>
            <a:pPr algn="ctr"/>
            <a:r>
              <a:rPr lang="nl-BE" sz="1050" dirty="0"/>
              <a:t>-Bij vacaturegericht stages zoeken niet evident voor </a:t>
            </a:r>
            <a:r>
              <a:rPr lang="nl-BE" sz="1050" dirty="0" err="1"/>
              <a:t>admin</a:t>
            </a:r>
            <a:r>
              <a:rPr lang="nl-BE" sz="1050" dirty="0"/>
              <a:t> functies: werkgever kan kiezen uit ruim aanbod sterkere profielen.</a:t>
            </a:r>
          </a:p>
        </p:txBody>
      </p:sp>
      <p:sp>
        <p:nvSpPr>
          <p:cNvPr id="23" name="Tekstvak 22"/>
          <p:cNvSpPr txBox="1"/>
          <p:nvPr/>
        </p:nvSpPr>
        <p:spPr>
          <a:xfrm>
            <a:off x="2195735" y="864002"/>
            <a:ext cx="3401751" cy="2677656"/>
          </a:xfrm>
          <a:prstGeom prst="rect">
            <a:avLst/>
          </a:prstGeom>
          <a:noFill/>
        </p:spPr>
        <p:txBody>
          <a:bodyPr wrap="square" rtlCol="0">
            <a:spAutoFit/>
          </a:bodyPr>
          <a:lstStyle/>
          <a:p>
            <a:r>
              <a:rPr lang="nl-BE" sz="1200" b="1" dirty="0"/>
              <a:t>Individueel contact om te </a:t>
            </a:r>
            <a:r>
              <a:rPr lang="nl-BE" sz="1200" b="1" dirty="0" err="1"/>
              <a:t>herevalueren</a:t>
            </a:r>
            <a:r>
              <a:rPr lang="nl-BE" sz="1200" b="1" dirty="0"/>
              <a:t> (doelen, verwachtingen, acties,..) met oog op einde art 60</a:t>
            </a:r>
          </a:p>
          <a:p>
            <a:r>
              <a:rPr lang="nl-BE" sz="1200" dirty="0"/>
              <a:t>+ondersteuning naar plannen verdere concrete stappen om binnen 6 maanden in opleiding te gaan is positief </a:t>
            </a:r>
            <a:r>
              <a:rPr lang="nl-BE" sz="1200" dirty="0" err="1"/>
              <a:t>owv</a:t>
            </a:r>
            <a:r>
              <a:rPr lang="nl-BE" sz="1200" dirty="0"/>
              <a:t> perspectief </a:t>
            </a:r>
          </a:p>
          <a:p>
            <a:r>
              <a:rPr lang="nl-BE" sz="1200" dirty="0"/>
              <a:t>+vertrouwde persoon blijft</a:t>
            </a:r>
          </a:p>
          <a:p>
            <a:r>
              <a:rPr lang="nl-BE" sz="1200" dirty="0"/>
              <a:t>+vooruitzicht even extra tijd voor zichzelf/ gezin</a:t>
            </a:r>
          </a:p>
          <a:p>
            <a:r>
              <a:rPr lang="nl-BE" sz="1200" dirty="0"/>
              <a:t>-</a:t>
            </a:r>
            <a:r>
              <a:rPr lang="nl-BE" sz="1200" dirty="0">
                <a:solidFill>
                  <a:schemeClr val="bg2">
                    <a:lumMod val="50000"/>
                  </a:schemeClr>
                </a:solidFill>
              </a:rPr>
              <a:t>gamma mogelijke, onzekere opties voor ondertussen (</a:t>
            </a:r>
            <a:r>
              <a:rPr lang="nl-BE" sz="1200" dirty="0" err="1">
                <a:solidFill>
                  <a:schemeClr val="bg2">
                    <a:lumMod val="50000"/>
                  </a:schemeClr>
                </a:solidFill>
              </a:rPr>
              <a:t>bvb</a:t>
            </a:r>
            <a:r>
              <a:rPr lang="nl-BE" sz="1200" dirty="0">
                <a:solidFill>
                  <a:schemeClr val="bg2">
                    <a:lumMod val="50000"/>
                  </a:schemeClr>
                </a:solidFill>
              </a:rPr>
              <a:t>. beroepsgerichte taalopleiding op niveau in voorbereiding van haar opleiding boekhouding, vrijwilligerswerk…) maakt onzeker</a:t>
            </a:r>
          </a:p>
          <a:p>
            <a:r>
              <a:rPr lang="nl-BE" sz="1200" dirty="0"/>
              <a:t>-plannen stappen om art. 60 af te sluiten en besef dat zekerheid, inkomen, structuur,… weg zal vallen</a:t>
            </a:r>
          </a:p>
          <a:p>
            <a:endParaRPr lang="nl-BE" sz="1200" dirty="0"/>
          </a:p>
        </p:txBody>
      </p:sp>
      <p:sp>
        <p:nvSpPr>
          <p:cNvPr id="30" name="Tekstvak 29"/>
          <p:cNvSpPr txBox="1"/>
          <p:nvPr/>
        </p:nvSpPr>
        <p:spPr>
          <a:xfrm>
            <a:off x="5580112" y="1364575"/>
            <a:ext cx="1584176" cy="1569660"/>
          </a:xfrm>
          <a:prstGeom prst="rect">
            <a:avLst/>
          </a:prstGeom>
          <a:noFill/>
        </p:spPr>
        <p:txBody>
          <a:bodyPr wrap="square" rtlCol="0">
            <a:spAutoFit/>
          </a:bodyPr>
          <a:lstStyle/>
          <a:p>
            <a:r>
              <a:rPr lang="nl-BE" sz="1200" b="1" dirty="0"/>
              <a:t>Ondersteunen in concreet uitvoeren afgesproken stappen</a:t>
            </a:r>
          </a:p>
          <a:p>
            <a:r>
              <a:rPr lang="nl-BE" sz="1200" dirty="0"/>
              <a:t>+vertrouwde persoon blijft, kan ze op rekenen</a:t>
            </a:r>
          </a:p>
          <a:p>
            <a:r>
              <a:rPr lang="nl-BE" sz="1200" dirty="0"/>
              <a:t>-wel </a:t>
            </a:r>
            <a:r>
              <a:rPr lang="nl-BE" sz="1200" dirty="0">
                <a:solidFill>
                  <a:srgbClr val="FFC000"/>
                </a:solidFill>
              </a:rPr>
              <a:t>druk om actie te ondernemen (taal)</a:t>
            </a:r>
          </a:p>
        </p:txBody>
      </p:sp>
      <p:sp>
        <p:nvSpPr>
          <p:cNvPr id="32" name="Tekstvak 31"/>
          <p:cNvSpPr txBox="1"/>
          <p:nvPr/>
        </p:nvSpPr>
        <p:spPr>
          <a:xfrm>
            <a:off x="6300192" y="3789040"/>
            <a:ext cx="2232248" cy="2492990"/>
          </a:xfrm>
          <a:prstGeom prst="rect">
            <a:avLst/>
          </a:prstGeom>
          <a:noFill/>
        </p:spPr>
        <p:txBody>
          <a:bodyPr wrap="square" rtlCol="0">
            <a:spAutoFit/>
          </a:bodyPr>
          <a:lstStyle/>
          <a:p>
            <a:r>
              <a:rPr lang="nl-BE" sz="1200" b="1" dirty="0"/>
              <a:t>Afsluitmoment</a:t>
            </a:r>
          </a:p>
          <a:p>
            <a:r>
              <a:rPr lang="nl-BE" sz="1200" dirty="0"/>
              <a:t>+positief dat druk wegvalt voor de tussentijdse acties</a:t>
            </a:r>
          </a:p>
          <a:p>
            <a:r>
              <a:rPr lang="nl-BE" sz="1200" dirty="0"/>
              <a:t>+positief dat ze weet dat OCMW de opl. verantwoordelijke VDAB geïnformeerd heeft over haar</a:t>
            </a:r>
          </a:p>
          <a:p>
            <a:r>
              <a:rPr lang="nl-BE" sz="1200" dirty="0"/>
              <a:t>-</a:t>
            </a:r>
            <a:r>
              <a:rPr lang="nl-BE" sz="1200" dirty="0">
                <a:solidFill>
                  <a:schemeClr val="bg2">
                    <a:lumMod val="50000"/>
                  </a:schemeClr>
                </a:solidFill>
              </a:rPr>
              <a:t>vertrouwde persoon valt weg, niet zeker welke relatie in plaats komt</a:t>
            </a:r>
          </a:p>
          <a:p>
            <a:r>
              <a:rPr lang="nl-BE" sz="1200" dirty="0"/>
              <a:t>-confrontatie met andere, meer onpersoonlijke werkwijze VDAB met enkel focus op werk (niet op rondvoorwaarden)</a:t>
            </a:r>
          </a:p>
        </p:txBody>
      </p:sp>
      <p:sp>
        <p:nvSpPr>
          <p:cNvPr id="33" name="Ovaal bijschrift 32"/>
          <p:cNvSpPr/>
          <p:nvPr/>
        </p:nvSpPr>
        <p:spPr>
          <a:xfrm>
            <a:off x="4758777" y="3628683"/>
            <a:ext cx="1325391" cy="771576"/>
          </a:xfrm>
          <a:prstGeom prst="wedgeEllipseCallout">
            <a:avLst>
              <a:gd name="adj1" fmla="val 27624"/>
              <a:gd name="adj2" fmla="val -137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t>Soms op locatie VDAB gedurende deze periode </a:t>
            </a:r>
          </a:p>
        </p:txBody>
      </p:sp>
      <p:cxnSp>
        <p:nvCxnSpPr>
          <p:cNvPr id="34" name="Rechte verbindingslijn 33"/>
          <p:cNvCxnSpPr/>
          <p:nvPr/>
        </p:nvCxnSpPr>
        <p:spPr>
          <a:xfrm>
            <a:off x="5741502" y="2564904"/>
            <a:ext cx="1107438" cy="12793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al bijschrift 38"/>
          <p:cNvSpPr/>
          <p:nvPr/>
        </p:nvSpPr>
        <p:spPr>
          <a:xfrm>
            <a:off x="4758777" y="5067428"/>
            <a:ext cx="1506570" cy="1331946"/>
          </a:xfrm>
          <a:prstGeom prst="wedgeEllipseCallout">
            <a:avLst>
              <a:gd name="adj1" fmla="val 53304"/>
              <a:gd name="adj2" fmla="val -68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dirty="0"/>
              <a:t>Soms OCMW op zelfde locatie VDAB  wat “binnenspringen” na afloop begeleiding nog mogelijk maakt</a:t>
            </a:r>
          </a:p>
        </p:txBody>
      </p:sp>
      <p:sp>
        <p:nvSpPr>
          <p:cNvPr id="41" name="Ovaal bijschrift 40"/>
          <p:cNvSpPr/>
          <p:nvPr/>
        </p:nvSpPr>
        <p:spPr>
          <a:xfrm>
            <a:off x="7656471" y="1001240"/>
            <a:ext cx="1325391" cy="771576"/>
          </a:xfrm>
          <a:prstGeom prst="wedgeEllipseCallout">
            <a:avLst>
              <a:gd name="adj1" fmla="val -25175"/>
              <a:gd name="adj2" fmla="val 82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t>Niet door iedereen gedaan</a:t>
            </a:r>
          </a:p>
        </p:txBody>
      </p:sp>
      <p:sp>
        <p:nvSpPr>
          <p:cNvPr id="42" name="Tekstvak 41"/>
          <p:cNvSpPr txBox="1"/>
          <p:nvPr/>
        </p:nvSpPr>
        <p:spPr>
          <a:xfrm>
            <a:off x="7596337" y="2052003"/>
            <a:ext cx="1584176" cy="830997"/>
          </a:xfrm>
          <a:prstGeom prst="rect">
            <a:avLst/>
          </a:prstGeom>
          <a:noFill/>
        </p:spPr>
        <p:txBody>
          <a:bodyPr wrap="square" rtlCol="0">
            <a:spAutoFit/>
          </a:bodyPr>
          <a:lstStyle/>
          <a:p>
            <a:r>
              <a:rPr lang="nl-BE" sz="1200" dirty="0"/>
              <a:t>Respons op ad hoc vraag Svetlana rond papierwinkel </a:t>
            </a:r>
          </a:p>
          <a:p>
            <a:r>
              <a:rPr lang="nl-BE" sz="1200" dirty="0"/>
              <a:t>+snel voortgeholpen</a:t>
            </a:r>
          </a:p>
        </p:txBody>
      </p:sp>
      <p:cxnSp>
        <p:nvCxnSpPr>
          <p:cNvPr id="43" name="Rechte verbindingslijn 42"/>
          <p:cNvCxnSpPr>
            <a:endCxn id="42" idx="1"/>
          </p:cNvCxnSpPr>
          <p:nvPr/>
        </p:nvCxnSpPr>
        <p:spPr>
          <a:xfrm flipV="1">
            <a:off x="6848940" y="2467502"/>
            <a:ext cx="747397" cy="13935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Wolkvormig bijschrift 23"/>
          <p:cNvSpPr/>
          <p:nvPr/>
        </p:nvSpPr>
        <p:spPr>
          <a:xfrm>
            <a:off x="8349012" y="5159966"/>
            <a:ext cx="720080" cy="432048"/>
          </a:xfrm>
          <a:prstGeom prst="cloudCallout">
            <a:avLst>
              <a:gd name="adj1" fmla="val -66865"/>
              <a:gd name="adj2" fmla="val -6284"/>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00"/>
              </a:solidFill>
            </a:endParaRPr>
          </a:p>
        </p:txBody>
      </p:sp>
      <p:sp>
        <p:nvSpPr>
          <p:cNvPr id="25" name="Wolkvormig bijschrift 24"/>
          <p:cNvSpPr/>
          <p:nvPr/>
        </p:nvSpPr>
        <p:spPr>
          <a:xfrm>
            <a:off x="4792416" y="1658417"/>
            <a:ext cx="720080" cy="432048"/>
          </a:xfrm>
          <a:prstGeom prst="cloudCallout">
            <a:avLst>
              <a:gd name="adj1" fmla="val -55754"/>
              <a:gd name="adj2" fmla="val 94246"/>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00"/>
              </a:solidFill>
            </a:endParaRPr>
          </a:p>
        </p:txBody>
      </p:sp>
      <p:sp>
        <p:nvSpPr>
          <p:cNvPr id="26" name="Tekstvak 25"/>
          <p:cNvSpPr txBox="1"/>
          <p:nvPr/>
        </p:nvSpPr>
        <p:spPr>
          <a:xfrm>
            <a:off x="107504" y="1183005"/>
            <a:ext cx="359073" cy="300082"/>
          </a:xfrm>
          <a:prstGeom prst="rect">
            <a:avLst/>
          </a:prstGeom>
          <a:noFill/>
        </p:spPr>
        <p:txBody>
          <a:bodyPr wrap="none" rtlCol="0">
            <a:spAutoFit/>
          </a:bodyPr>
          <a:lstStyle/>
          <a:p>
            <a:r>
              <a:rPr lang="nl-BE" sz="1350" dirty="0"/>
              <a:t>++</a:t>
            </a:r>
          </a:p>
        </p:txBody>
      </p:sp>
      <p:sp>
        <p:nvSpPr>
          <p:cNvPr id="27" name="Tekstvak 26"/>
          <p:cNvSpPr txBox="1"/>
          <p:nvPr/>
        </p:nvSpPr>
        <p:spPr>
          <a:xfrm>
            <a:off x="141793" y="2364865"/>
            <a:ext cx="271228" cy="300082"/>
          </a:xfrm>
          <a:prstGeom prst="rect">
            <a:avLst/>
          </a:prstGeom>
          <a:noFill/>
        </p:spPr>
        <p:txBody>
          <a:bodyPr wrap="none" rtlCol="0">
            <a:spAutoFit/>
          </a:bodyPr>
          <a:lstStyle/>
          <a:p>
            <a:r>
              <a:rPr lang="nl-BE" sz="1350" dirty="0"/>
              <a:t>+</a:t>
            </a:r>
          </a:p>
        </p:txBody>
      </p:sp>
      <p:sp>
        <p:nvSpPr>
          <p:cNvPr id="28" name="Tekstvak 27"/>
          <p:cNvSpPr txBox="1"/>
          <p:nvPr/>
        </p:nvSpPr>
        <p:spPr>
          <a:xfrm>
            <a:off x="133220" y="4337255"/>
            <a:ext cx="237566" cy="300082"/>
          </a:xfrm>
          <a:prstGeom prst="rect">
            <a:avLst/>
          </a:prstGeom>
          <a:noFill/>
        </p:spPr>
        <p:txBody>
          <a:bodyPr wrap="none" rtlCol="0">
            <a:spAutoFit/>
          </a:bodyPr>
          <a:lstStyle/>
          <a:p>
            <a:r>
              <a:rPr lang="nl-BE" sz="1350" dirty="0"/>
              <a:t>-</a:t>
            </a:r>
          </a:p>
        </p:txBody>
      </p:sp>
      <p:sp>
        <p:nvSpPr>
          <p:cNvPr id="29" name="Tekstvak 28"/>
          <p:cNvSpPr txBox="1"/>
          <p:nvPr/>
        </p:nvSpPr>
        <p:spPr>
          <a:xfrm>
            <a:off x="116075" y="5493398"/>
            <a:ext cx="290464" cy="300082"/>
          </a:xfrm>
          <a:prstGeom prst="rect">
            <a:avLst/>
          </a:prstGeom>
          <a:noFill/>
        </p:spPr>
        <p:txBody>
          <a:bodyPr wrap="none" rtlCol="0">
            <a:spAutoFit/>
          </a:bodyPr>
          <a:lstStyle/>
          <a:p>
            <a:r>
              <a:rPr lang="nl-BE" sz="1350" dirty="0"/>
              <a:t>--</a:t>
            </a:r>
          </a:p>
        </p:txBody>
      </p:sp>
      <p:sp>
        <p:nvSpPr>
          <p:cNvPr id="31" name="Wolkvormig bijschrift 26">
            <a:extLst>
              <a:ext uri="{FF2B5EF4-FFF2-40B4-BE49-F238E27FC236}">
                <a16:creationId xmlns:a16="http://schemas.microsoft.com/office/drawing/2014/main" id="{D0B3A81E-7787-40DB-B0D5-82250FA8D09D}"/>
              </a:ext>
            </a:extLst>
          </p:cNvPr>
          <p:cNvSpPr/>
          <p:nvPr/>
        </p:nvSpPr>
        <p:spPr>
          <a:xfrm>
            <a:off x="6300192" y="1888414"/>
            <a:ext cx="1245911" cy="798012"/>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Taal</a:t>
            </a:r>
          </a:p>
        </p:txBody>
      </p:sp>
      <p:sp>
        <p:nvSpPr>
          <p:cNvPr id="35" name="Wolkvormig bijschrift 30">
            <a:extLst>
              <a:ext uri="{FF2B5EF4-FFF2-40B4-BE49-F238E27FC236}">
                <a16:creationId xmlns:a16="http://schemas.microsoft.com/office/drawing/2014/main" id="{30A3FECF-696C-44F1-8C77-27340A4B5A97}"/>
              </a:ext>
            </a:extLst>
          </p:cNvPr>
          <p:cNvSpPr/>
          <p:nvPr/>
        </p:nvSpPr>
        <p:spPr>
          <a:xfrm>
            <a:off x="2735796" y="4797153"/>
            <a:ext cx="1488064" cy="848575"/>
          </a:xfrm>
          <a:prstGeom prst="cloudCallout">
            <a:avLst>
              <a:gd name="adj1" fmla="val -66865"/>
              <a:gd name="adj2" fmla="val -6284"/>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solidFill>
                  <a:schemeClr val="tx1"/>
                </a:solidFill>
              </a:rPr>
              <a:t>Onzeker-heid</a:t>
            </a:r>
            <a:endParaRPr lang="nl-BE" dirty="0">
              <a:solidFill>
                <a:schemeClr val="tx1"/>
              </a:solidFill>
            </a:endParaRPr>
          </a:p>
        </p:txBody>
      </p:sp>
      <p:sp>
        <p:nvSpPr>
          <p:cNvPr id="2" name="Tijdelijke aanduiding voor dianummer 1">
            <a:extLst>
              <a:ext uri="{FF2B5EF4-FFF2-40B4-BE49-F238E27FC236}">
                <a16:creationId xmlns:a16="http://schemas.microsoft.com/office/drawing/2014/main" id="{C74927AA-FE86-4E4D-BC66-79968FE363A5}"/>
              </a:ext>
            </a:extLst>
          </p:cNvPr>
          <p:cNvSpPr>
            <a:spLocks noGrp="1"/>
          </p:cNvSpPr>
          <p:nvPr>
            <p:ph type="sldNum" sz="quarter" idx="12"/>
          </p:nvPr>
        </p:nvSpPr>
        <p:spPr/>
        <p:txBody>
          <a:bodyPr/>
          <a:lstStyle/>
          <a:p>
            <a:fld id="{DE1B83A7-1254-4400-AA1A-528555E220FD}" type="slidenum">
              <a:rPr lang="nl-BE" smtClean="0"/>
              <a:t>9</a:t>
            </a:fld>
            <a:endParaRPr lang="nl-BE"/>
          </a:p>
        </p:txBody>
      </p:sp>
    </p:spTree>
    <p:extLst>
      <p:ext uri="{BB962C8B-B14F-4D97-AF65-F5344CB8AC3E}">
        <p14:creationId xmlns:p14="http://schemas.microsoft.com/office/powerpoint/2010/main" val="2843153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1378</Words>
  <Application>Microsoft Office PowerPoint</Application>
  <PresentationFormat>Diavoorstelling (4:3)</PresentationFormat>
  <Paragraphs>231</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Palatino</vt:lpstr>
      <vt:lpstr>Kantoorthema</vt:lpstr>
      <vt:lpstr>“Taster” sessie IDE/A</vt:lpstr>
      <vt:lpstr>PowerPoint-presentatie</vt:lpstr>
      <vt:lpstr>PowerPoint-presentatie</vt:lpstr>
      <vt:lpstr>Een “mini” ontwerpuitdaging</vt:lpstr>
      <vt:lpstr>PowerPoint-presentatie</vt:lpstr>
      <vt:lpstr>PowerPoint-presentatie</vt:lpstr>
      <vt:lpstr>PowerPoint-presentatie</vt:lpstr>
      <vt:lpstr>PowerPoint-presentatie</vt:lpstr>
      <vt:lpstr>PowerPoint-presentatie</vt:lpstr>
      <vt:lpstr>Prototyping</vt:lpstr>
      <vt:lpstr>Wat kan je prototypen?</vt:lpstr>
      <vt:lpstr>PowerPoint-presentatie</vt:lpstr>
      <vt:lpstr>PowerPoint-presentatie</vt:lpstr>
      <vt:lpstr>PowerPoint-presentatie</vt:lpstr>
      <vt:lpstr>Verfijn je prototype…</vt:lpstr>
      <vt:lpstr>PowerPoint-presentatie</vt:lpstr>
      <vt:lpstr>PowerPoint-presentatie</vt:lpstr>
      <vt:lpstr>Hulp nodig?</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Wauters, Benedict</dc:creator>
  <cp:lastModifiedBy>Vermeersch Eline</cp:lastModifiedBy>
  <cp:revision>29</cp:revision>
  <cp:lastPrinted>2016-10-03T10:03:43Z</cp:lastPrinted>
  <dcterms:created xsi:type="dcterms:W3CDTF">2016-10-03T07:11:21Z</dcterms:created>
  <dcterms:modified xsi:type="dcterms:W3CDTF">2019-10-02T15:08:54Z</dcterms:modified>
</cp:coreProperties>
</file>