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314" r:id="rId6"/>
    <p:sldId id="319" r:id="rId7"/>
    <p:sldId id="321" r:id="rId8"/>
    <p:sldId id="530" r:id="rId9"/>
    <p:sldId id="316" r:id="rId10"/>
    <p:sldId id="529" r:id="rId11"/>
    <p:sldId id="524" r:id="rId12"/>
    <p:sldId id="307" r:id="rId13"/>
    <p:sldId id="332" r:id="rId14"/>
    <p:sldId id="327" r:id="rId15"/>
    <p:sldId id="329" r:id="rId16"/>
    <p:sldId id="318" r:id="rId17"/>
    <p:sldId id="330" r:id="rId18"/>
    <p:sldId id="331" r:id="rId19"/>
    <p:sldId id="333" r:id="rId20"/>
    <p:sldId id="334" r:id="rId21"/>
    <p:sldId id="335" r:id="rId22"/>
    <p:sldId id="258" r:id="rId23"/>
    <p:sldId id="259" r:id="rId24"/>
    <p:sldId id="336" r:id="rId25"/>
    <p:sldId id="347" r:id="rId26"/>
    <p:sldId id="337" r:id="rId27"/>
    <p:sldId id="339" r:id="rId28"/>
    <p:sldId id="341" r:id="rId29"/>
    <p:sldId id="343" r:id="rId30"/>
    <p:sldId id="345" r:id="rId31"/>
    <p:sldId id="344" r:id="rId32"/>
    <p:sldId id="346" r:id="rId33"/>
    <p:sldId id="33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landersArtSans-Medium" panose="00000600000000000000" pitchFamily="2" charset="0"/>
      <p:regular r:id="rId41"/>
    </p:embeddedFont>
    <p:embeddedFont>
      <p:font typeface="FlandersArtSans-Regular" panose="00000500000000000000" pitchFamily="2" charset="0"/>
      <p:regular r:id="rId42"/>
    </p:embeddedFont>
    <p:embeddedFont>
      <p:font typeface="FlandersArtSerif-Regular" panose="00000500000000000000" pitchFamily="2" charset="0"/>
      <p:regular r:id="rId43"/>
    </p:embeddedFont>
    <p:embeddedFont>
      <p:font typeface="FlandersArtSans-Bold" panose="00000800000000000000" pitchFamily="2" charset="0"/>
      <p:bold r:id="rId4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meersch Eline" initials="VE" lastIdx="1" clrIdx="0">
    <p:extLst>
      <p:ext uri="{19B8F6BF-5375-455C-9EA6-DF929625EA0E}">
        <p15:presenceInfo xmlns:p15="http://schemas.microsoft.com/office/powerpoint/2012/main" userId="S-1-5-21-3662605696-431538287-2476864782-17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394" autoAdjust="0"/>
  </p:normalViewPr>
  <p:slideViewPr>
    <p:cSldViewPr snapToGrid="0" showGuides="1">
      <p:cViewPr varScale="1">
        <p:scale>
          <a:sx n="67" d="100"/>
          <a:sy n="67" d="100"/>
        </p:scale>
        <p:origin x="1282" y="6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7-12-2018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7/12/2018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Willem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A89B5-9A1D-46A2-A9D1-D9B46F37CAA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32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758092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473"/>
            <a:ext cx="1081097" cy="10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911-17E2-4CE8-80C5-67B23A8A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B922B0-4FF1-4D6A-9AA2-4423F63F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BC24F-8F89-41E9-8A16-A4CB5702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94C5-7A80-41EE-84EF-857F4F65320A}" type="datetimeFigureOut">
              <a:rPr lang="nl-BE" smtClean="0"/>
              <a:t>7/12/2018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FFF9C-6499-4E75-8485-F691CF55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D6C24E-D934-44DD-B584-8C394A12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11AD-F4E9-464C-B813-EDC939DE55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09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2087078"/>
            <a:ext cx="8150017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accent4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261" y="4252387"/>
            <a:ext cx="582637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832001"/>
            <a:ext cx="1848753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46" y="5832001"/>
            <a:ext cx="840609" cy="7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03341"/>
            <a:ext cx="1063166" cy="10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461699"/>
            <a:ext cx="184875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5833476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7/12/2018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3" name="Rechthoek 2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4652260" y="4191644"/>
            <a:ext cx="3408509" cy="161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" y="5986567"/>
            <a:ext cx="1848750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1" y="599192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1312985" y="762000"/>
            <a:ext cx="3681046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598" y="3173244"/>
            <a:ext cx="7876123" cy="1116000"/>
          </a:xfrm>
        </p:spPr>
        <p:txBody>
          <a:bodyPr/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*Gegevens bezorgen aan ESF-Vlaanderen. Wij bezorgen u vervolgens uw financieringsnummer.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01557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4" name="Afbeelding 1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63" y="6167312"/>
            <a:ext cx="1276350" cy="536575"/>
          </a:xfrm>
          <a:prstGeom prst="rect">
            <a:avLst/>
          </a:prstGeom>
        </p:spPr>
      </p:pic>
      <p:pic>
        <p:nvPicPr>
          <p:cNvPr id="15" name="Afbeelding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" y="6185092"/>
            <a:ext cx="603250" cy="5187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6" y="383132"/>
            <a:ext cx="1087273" cy="9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7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7/12/2018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7/12/2018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line.vermeersch@wse.vlaanderen.be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rS9i4XwWnXSBTxFimkd6axqWig-XhM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line.vermeersch@wse.vlaanderen.be" TargetMode="External"/><Relationship Id="rId2" Type="http://schemas.openxmlformats.org/officeDocument/2006/relationships/hyperlink" Target="mailto:Benedict.wauters@wse.vlaanderen.b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573" y="2073989"/>
            <a:ext cx="7846853" cy="1237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5400" dirty="0"/>
              <a:t>Oproep voor transitie-experimenten</a:t>
            </a:r>
            <a:br>
              <a:rPr lang="nl-BE" sz="5400" dirty="0"/>
            </a:br>
            <a:r>
              <a:rPr lang="nl-BE" sz="2400" dirty="0"/>
              <a:t>6 december 2019</a:t>
            </a:r>
            <a:br>
              <a:rPr lang="nl-BE" sz="3600" dirty="0"/>
            </a:br>
            <a:br>
              <a:rPr lang="nl-BE" sz="3600" dirty="0"/>
            </a:br>
            <a:endParaRPr lang="nl-BE" sz="54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F0E5D6-4F3B-4750-9013-8810A02B2199}"/>
              </a:ext>
            </a:extLst>
          </p:cNvPr>
          <p:cNvSpPr txBox="1"/>
          <p:nvPr/>
        </p:nvSpPr>
        <p:spPr>
          <a:xfrm>
            <a:off x="5368954" y="4521665"/>
            <a:ext cx="320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  <a:latin typeface="+mj-lt"/>
              </a:rPr>
              <a:t>Benedict Wauters</a:t>
            </a:r>
          </a:p>
          <a:p>
            <a:r>
              <a:rPr lang="nl-BE" b="1" dirty="0">
                <a:solidFill>
                  <a:schemeClr val="accent1"/>
                </a:solidFill>
                <a:latin typeface="+mj-lt"/>
              </a:rPr>
              <a:t>Eline Vermeersch</a:t>
            </a:r>
          </a:p>
        </p:txBody>
      </p:sp>
    </p:spTree>
    <p:extLst>
      <p:ext uri="{BB962C8B-B14F-4D97-AF65-F5344CB8AC3E}">
        <p14:creationId xmlns:p14="http://schemas.microsoft.com/office/powerpoint/2010/main" val="263311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460D4-9867-4D02-A0EB-107F1069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Waarnaar zijn we op zoek?-1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A1D45-81B4-4F66-BF32-0270268E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00" y="1593000"/>
            <a:ext cx="7416000" cy="3672000"/>
          </a:xfrm>
        </p:spPr>
        <p:txBody>
          <a:bodyPr/>
          <a:lstStyle/>
          <a:p>
            <a:pPr lvl="0"/>
            <a:r>
              <a:rPr lang="nl-BE" dirty="0"/>
              <a:t>NIET naar klassiek experimenten= </a:t>
            </a:r>
          </a:p>
          <a:p>
            <a:pPr lvl="1"/>
            <a:r>
              <a:rPr lang="nl-BE" dirty="0"/>
              <a:t>één organisatie met beperkt aantal sleutelpersonen</a:t>
            </a:r>
          </a:p>
          <a:p>
            <a:pPr lvl="1"/>
            <a:r>
              <a:rPr lang="nl-BE" dirty="0"/>
              <a:t>focus op korte termijn innovatieve oplossing</a:t>
            </a:r>
          </a:p>
          <a:p>
            <a:pPr lvl="1"/>
            <a:r>
              <a:rPr lang="nl-BE" dirty="0"/>
              <a:t>start met helder probleem (evt. na exploratie) en/of oplossing</a:t>
            </a:r>
          </a:p>
          <a:p>
            <a:pPr lvl="1"/>
            <a:r>
              <a:rPr lang="nl-BE" dirty="0"/>
              <a:t>gaat na of/hoe oplossing werkt binnen heersende set aannames</a:t>
            </a:r>
          </a:p>
          <a:p>
            <a:r>
              <a:rPr lang="nl-BE" dirty="0"/>
              <a:t>Deze komen </a:t>
            </a:r>
            <a:r>
              <a:rPr lang="nl-BE" u="sng" dirty="0">
                <a:solidFill>
                  <a:srgbClr val="FF0000"/>
                </a:solidFill>
              </a:rPr>
              <a:t>niet in aanmerking </a:t>
            </a:r>
            <a:r>
              <a:rPr lang="nl-BE" dirty="0"/>
              <a:t>voor de oproep transitie maar wel voor andere instrumenten:</a:t>
            </a:r>
          </a:p>
          <a:p>
            <a:pPr lvl="1"/>
            <a:r>
              <a:rPr lang="nl-BE" dirty="0"/>
              <a:t>IDE/IDA oproepen (wellicht midden 2019)</a:t>
            </a:r>
          </a:p>
          <a:p>
            <a:pPr lvl="1"/>
            <a:r>
              <a:rPr lang="nl-BE" u="sng" dirty="0">
                <a:solidFill>
                  <a:srgbClr val="FF0000"/>
                </a:solidFill>
              </a:rPr>
              <a:t>reeds beslist beleid om specifieke innovaties te ondersteunen </a:t>
            </a:r>
            <a:r>
              <a:rPr lang="nl-BE" u="sng" dirty="0" err="1">
                <a:solidFill>
                  <a:srgbClr val="FF0000"/>
                </a:solidFill>
              </a:rPr>
              <a:t>bvb</a:t>
            </a:r>
            <a:r>
              <a:rPr lang="nl-BE" u="sng" dirty="0">
                <a:solidFill>
                  <a:srgbClr val="FF0000"/>
                </a:solidFill>
              </a:rPr>
              <a:t>. Duaal Leren, Anders Organiseren, uitwisseling medewerkers tussen bedrijven (SWITCH),…  </a:t>
            </a:r>
          </a:p>
        </p:txBody>
      </p:sp>
    </p:spTree>
    <p:extLst>
      <p:ext uri="{BB962C8B-B14F-4D97-AF65-F5344CB8AC3E}">
        <p14:creationId xmlns:p14="http://schemas.microsoft.com/office/powerpoint/2010/main" val="27301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72F7F-E84A-40E1-9562-C730E2BF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Waarnaar zijn we op zoek?-2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95698-C36C-4A81-9C2B-AE987442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980" y="1581570"/>
            <a:ext cx="7416000" cy="3672000"/>
          </a:xfrm>
        </p:spPr>
        <p:txBody>
          <a:bodyPr/>
          <a:lstStyle/>
          <a:p>
            <a:pPr lvl="0"/>
            <a:r>
              <a:rPr lang="nl-BE" dirty="0"/>
              <a:t>Transitie-experiment = </a:t>
            </a:r>
          </a:p>
          <a:p>
            <a:pPr lvl="1"/>
            <a:r>
              <a:rPr lang="nl-BE" dirty="0"/>
              <a:t>laat de beoogde toekomst vandaag al zien; </a:t>
            </a:r>
          </a:p>
          <a:p>
            <a:pPr lvl="1"/>
            <a:r>
              <a:rPr lang="nl-BE" dirty="0" err="1"/>
              <a:t>multi</a:t>
            </a:r>
            <a:r>
              <a:rPr lang="nl-BE" dirty="0"/>
              <a:t>-actor maatschappelijke alliantie (vanuit verschillende domeinen, organisaties,… met verschillende perspectieven);</a:t>
            </a:r>
          </a:p>
          <a:p>
            <a:pPr lvl="1"/>
            <a:r>
              <a:rPr lang="nl-BE" dirty="0"/>
              <a:t>hoofdzakelijk gericht op leren hoe men een bijdrage aan een gewenste transitie kan leveren:</a:t>
            </a:r>
          </a:p>
          <a:p>
            <a:pPr lvl="2"/>
            <a:r>
              <a:rPr lang="nl-NL" dirty="0"/>
              <a:t>leren over mogelijkheden en beperkingen van de vernieuwende </a:t>
            </a:r>
            <a:r>
              <a:rPr lang="nl-NL" b="1" dirty="0"/>
              <a:t>aanpak</a:t>
            </a:r>
            <a:r>
              <a:rPr lang="nl-NL" dirty="0"/>
              <a:t>;</a:t>
            </a:r>
            <a:endParaRPr lang="nl-BE" dirty="0"/>
          </a:p>
          <a:p>
            <a:pPr lvl="2"/>
            <a:r>
              <a:rPr lang="nl-BE" dirty="0"/>
              <a:t>sociaal leren</a:t>
            </a:r>
            <a:r>
              <a:rPr lang="nl-NL" dirty="0"/>
              <a:t>: organisaties en individuen die deelnemen reflecteren op hun </a:t>
            </a:r>
            <a:r>
              <a:rPr lang="nl-NL" b="1" dirty="0"/>
              <a:t>eigen en elkaars functioneren, werkwijzen, veronderstellingen en visies</a:t>
            </a:r>
            <a:r>
              <a:rPr lang="nl-NL" dirty="0"/>
              <a:t>; </a:t>
            </a:r>
            <a:endParaRPr lang="nl-BE" dirty="0"/>
          </a:p>
          <a:p>
            <a:pPr lvl="2"/>
            <a:r>
              <a:rPr lang="nl-BE" dirty="0"/>
              <a:t>leren over de context: vanuit actie leren wat de </a:t>
            </a:r>
            <a:r>
              <a:rPr lang="nl-BE" b="1" dirty="0"/>
              <a:t>structurele/culturele barrières </a:t>
            </a:r>
            <a:r>
              <a:rPr lang="nl-BE" dirty="0"/>
              <a:t>voor verandering zijn en coalities creëren om die op termijn te slechten.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7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3CB3E-F0B9-47FC-9BDF-231F0443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50" y="570285"/>
            <a:ext cx="7416000" cy="1116000"/>
          </a:xfrm>
        </p:spPr>
        <p:txBody>
          <a:bodyPr/>
          <a:lstStyle/>
          <a:p>
            <a:r>
              <a:rPr lang="nl-BE" dirty="0"/>
              <a:t>Waarnaar zijn we op zoek?-3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468347-25F8-4843-8364-6577A169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318220"/>
            <a:ext cx="8448486" cy="378378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C412FE2A-0DC6-4B0B-BB7B-F3332BCF4195}"/>
              </a:ext>
            </a:extLst>
          </p:cNvPr>
          <p:cNvSpPr/>
          <p:nvPr/>
        </p:nvSpPr>
        <p:spPr>
          <a:xfrm>
            <a:off x="5280660" y="1060088"/>
            <a:ext cx="3863340" cy="18843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Hoofddoel: leren waar men in huidige systeem tegen aan loopt en wat daar dan moet aan gedaan worden</a:t>
            </a:r>
          </a:p>
        </p:txBody>
      </p:sp>
    </p:spTree>
    <p:extLst>
      <p:ext uri="{BB962C8B-B14F-4D97-AF65-F5344CB8AC3E}">
        <p14:creationId xmlns:p14="http://schemas.microsoft.com/office/powerpoint/2010/main" val="19893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40AE6B-C9E6-4583-92AA-3CC030A1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204"/>
            <a:ext cx="9144000" cy="22426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8F4BDF-FC73-4E7B-8C57-9A320687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7660"/>
            <a:ext cx="9144000" cy="16142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432F0B-3AF9-4511-B24B-68E2E6CA4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3684"/>
            <a:ext cx="9144000" cy="221184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3A9FB46-39A5-47FE-B48B-88AAF5C9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0" y="170235"/>
            <a:ext cx="7416000" cy="1116000"/>
          </a:xfrm>
        </p:spPr>
        <p:txBody>
          <a:bodyPr/>
          <a:lstStyle/>
          <a:p>
            <a:r>
              <a:rPr lang="nl-BE" dirty="0"/>
              <a:t>Transitiepaden-1</a:t>
            </a:r>
          </a:p>
        </p:txBody>
      </p:sp>
    </p:spTree>
    <p:extLst>
      <p:ext uri="{BB962C8B-B14F-4D97-AF65-F5344CB8AC3E}">
        <p14:creationId xmlns:p14="http://schemas.microsoft.com/office/powerpoint/2010/main" val="379415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6D9950-3320-45C4-BDA7-BFD308DD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006"/>
            <a:ext cx="9144000" cy="21207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CF2A25-A540-4073-A73E-5ED851F8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980"/>
            <a:ext cx="9144000" cy="20447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C78F52-E5B3-4001-A1AD-4942E37E9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6193"/>
            <a:ext cx="9144000" cy="185767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B2463F7-20F2-4EB8-A87B-DCD8159C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0" y="170235"/>
            <a:ext cx="7416000" cy="1116000"/>
          </a:xfrm>
        </p:spPr>
        <p:txBody>
          <a:bodyPr/>
          <a:lstStyle/>
          <a:p>
            <a:r>
              <a:rPr lang="nl-BE" dirty="0"/>
              <a:t>Transitiepaden-2</a:t>
            </a:r>
          </a:p>
        </p:txBody>
      </p:sp>
    </p:spTree>
    <p:extLst>
      <p:ext uri="{BB962C8B-B14F-4D97-AF65-F5344CB8AC3E}">
        <p14:creationId xmlns:p14="http://schemas.microsoft.com/office/powerpoint/2010/main" val="231402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EB839-BBA6-414C-AC22-17D30A1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5970"/>
            <a:ext cx="7416000" cy="1116000"/>
          </a:xfrm>
        </p:spPr>
        <p:txBody>
          <a:bodyPr/>
          <a:lstStyle/>
          <a:p>
            <a:r>
              <a:rPr lang="nl-BE" dirty="0"/>
              <a:t>Waarvoor dienen transitie-experimenten?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896B0F-CEC7-45F6-8BCE-366436AE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903770"/>
            <a:ext cx="8094780" cy="3672000"/>
          </a:xfrm>
        </p:spPr>
        <p:txBody>
          <a:bodyPr/>
          <a:lstStyle/>
          <a:p>
            <a:r>
              <a:rPr lang="nl-BE" sz="2400" b="1" u="sng" dirty="0"/>
              <a:t>MIX</a:t>
            </a:r>
            <a:r>
              <a:rPr lang="nl-BE" sz="2400" dirty="0"/>
              <a:t> van functies:</a:t>
            </a:r>
          </a:p>
          <a:p>
            <a:pPr lvl="1"/>
            <a:r>
              <a:rPr lang="nl-BE" sz="2400" b="1" dirty="0"/>
              <a:t>iconisch</a:t>
            </a:r>
            <a:r>
              <a:rPr lang="nl-BE" sz="2400" dirty="0"/>
              <a:t> - spraakmakend symbool voor een andere toekomst, geeft richting aan maatschappelijke discussies;</a:t>
            </a:r>
          </a:p>
          <a:p>
            <a:pPr lvl="1"/>
            <a:r>
              <a:rPr lang="nl-BE" sz="2400" b="1" dirty="0"/>
              <a:t>mobiliserend</a:t>
            </a:r>
            <a:r>
              <a:rPr lang="nl-BE" sz="2400" dirty="0"/>
              <a:t> – nodigt uit tot meedoen, is </a:t>
            </a:r>
            <a:r>
              <a:rPr lang="nl-BE" sz="2400" dirty="0" err="1"/>
              <a:t>repliceerbaar</a:t>
            </a:r>
            <a:r>
              <a:rPr lang="nl-BE" sz="2400" dirty="0"/>
              <a:t>, stelt anderen in staat ook bij te dragen aan de transitie;</a:t>
            </a:r>
          </a:p>
          <a:p>
            <a:pPr lvl="1"/>
            <a:r>
              <a:rPr lang="nl-BE" sz="2400" b="1" dirty="0"/>
              <a:t>katalyserend</a:t>
            </a:r>
            <a:r>
              <a:rPr lang="nl-BE" sz="2400" dirty="0"/>
              <a:t> – plaveit de weg om wat nu per uitzondering mogelijk is ‘normaal’ te maken door beïnvloeding (sleutel)organisaties, regels, structuren,….;</a:t>
            </a:r>
          </a:p>
          <a:p>
            <a:pPr lvl="1"/>
            <a:r>
              <a:rPr lang="nl-BE" sz="2400" dirty="0"/>
              <a:t>levert op </a:t>
            </a:r>
            <a:r>
              <a:rPr lang="nl-BE" sz="2400" b="1" dirty="0"/>
              <a:t>korte termijn zichtbare resultaten </a:t>
            </a:r>
            <a:r>
              <a:rPr lang="nl-BE" sz="2400" dirty="0"/>
              <a:t>op –laat zo zien dat een andere manier van denken en werken mogelijk en ook vruchtbaar is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491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FB6CA-8993-44AC-8278-9B83A013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70" y="230220"/>
            <a:ext cx="7416000" cy="1116000"/>
          </a:xfrm>
        </p:spPr>
        <p:txBody>
          <a:bodyPr/>
          <a:lstStyle/>
          <a:p>
            <a:r>
              <a:rPr lang="nl-BE" dirty="0"/>
              <a:t>Wat doen transitie-experimenten?-1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965BA-00E8-4696-A256-63630FF52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690" y="1330110"/>
            <a:ext cx="7642260" cy="3672000"/>
          </a:xfrm>
        </p:spPr>
        <p:txBody>
          <a:bodyPr/>
          <a:lstStyle/>
          <a:p>
            <a:r>
              <a:rPr lang="nl-BE" dirty="0"/>
              <a:t>Inhoudelijke focus van experiment verder uitwerken, evenals schaal, tijd,...  en op basis hiervan sleutelactoren binnen de gevestigde instellingen (kantelaars) identificeren en betrekken in het project</a:t>
            </a:r>
          </a:p>
          <a:p>
            <a:r>
              <a:rPr lang="nl-BE" dirty="0"/>
              <a:t>Partnerschap uitbouwen</a:t>
            </a:r>
          </a:p>
          <a:p>
            <a:r>
              <a:rPr lang="nl-BE" dirty="0"/>
              <a:t>Verwachtingen / perspectieven van individuele partijen inventariseren en bundelen tot een gezamenlijke visie</a:t>
            </a:r>
          </a:p>
          <a:p>
            <a:r>
              <a:rPr lang="nl-BE" dirty="0"/>
              <a:t>Vormen van een breder sociaal netwerk rond het experiment</a:t>
            </a:r>
          </a:p>
          <a:p>
            <a:r>
              <a:rPr lang="nl-BE" dirty="0"/>
              <a:t>Informatie verzamelen, verwerken en verspreiden</a:t>
            </a:r>
          </a:p>
          <a:p>
            <a:r>
              <a:rPr lang="nl-BE" dirty="0"/>
              <a:t>Dialoog organiseren met stakeholders met als bedoeling weerstand om te buigen tot kritisch meedenken en/of bezwaren te ondervangen;</a:t>
            </a:r>
          </a:p>
          <a:p>
            <a:r>
              <a:rPr lang="nl-BE" b="1" u="sng" dirty="0"/>
              <a:t>Doorgedreven leren </a:t>
            </a:r>
            <a:r>
              <a:rPr lang="nl-BE" dirty="0"/>
              <a:t>via </a:t>
            </a:r>
            <a:r>
              <a:rPr lang="nl-BE" b="1" u="sng" dirty="0"/>
              <a:t>reflexieve monitoring</a:t>
            </a:r>
          </a:p>
          <a:p>
            <a:r>
              <a:rPr lang="nl-BE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1137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43828-747F-4E90-804E-A140D872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390240"/>
            <a:ext cx="7416000" cy="1116000"/>
          </a:xfrm>
        </p:spPr>
        <p:txBody>
          <a:bodyPr/>
          <a:lstStyle/>
          <a:p>
            <a:r>
              <a:rPr lang="nl-BE" dirty="0"/>
              <a:t>Wat doen transitie-experimenten?-2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EBEA3-F12C-46C9-B5D7-03EE9460D0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21DFE6-D03A-4FD8-88AC-2C1C68DE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" y="1563390"/>
            <a:ext cx="3415043" cy="51582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8B0124-8C90-45D2-86B3-7E06CE74C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00" y="1578989"/>
            <a:ext cx="3122730" cy="5141027"/>
          </a:xfrm>
          <a:prstGeom prst="rect">
            <a:avLst/>
          </a:prstGeom>
        </p:spPr>
      </p:pic>
      <p:sp>
        <p:nvSpPr>
          <p:cNvPr id="9" name="Gedachtewolkje: wolk 8">
            <a:extLst>
              <a:ext uri="{FF2B5EF4-FFF2-40B4-BE49-F238E27FC236}">
                <a16:creationId xmlns:a16="http://schemas.microsoft.com/office/drawing/2014/main" id="{3DD548E7-2FC7-4385-B6AC-3416CBD94EB2}"/>
              </a:ext>
            </a:extLst>
          </p:cNvPr>
          <p:cNvSpPr/>
          <p:nvPr/>
        </p:nvSpPr>
        <p:spPr>
          <a:xfrm>
            <a:off x="3738645" y="1416285"/>
            <a:ext cx="2530710" cy="19410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/>
              <a:t>Ter inspiratie…</a:t>
            </a:r>
          </a:p>
          <a:p>
            <a:pPr algn="ctr"/>
            <a:r>
              <a:rPr lang="nl-BE" sz="2000" b="1" dirty="0"/>
              <a:t>(niet verplicht)</a:t>
            </a:r>
          </a:p>
        </p:txBody>
      </p:sp>
    </p:spTree>
    <p:extLst>
      <p:ext uri="{BB962C8B-B14F-4D97-AF65-F5344CB8AC3E}">
        <p14:creationId xmlns:p14="http://schemas.microsoft.com/office/powerpoint/2010/main" val="422930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6D70F-88C0-4688-90ED-037C0A2D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518"/>
            <a:ext cx="7886700" cy="994172"/>
          </a:xfrm>
        </p:spPr>
        <p:txBody>
          <a:bodyPr/>
          <a:lstStyle/>
          <a:p>
            <a:r>
              <a:rPr lang="nl-BE" dirty="0"/>
              <a:t>Leren op experimentniveau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83F726C-21BA-47E4-A34D-B72AF459AD63}"/>
              </a:ext>
            </a:extLst>
          </p:cNvPr>
          <p:cNvGrpSpPr/>
          <p:nvPr/>
        </p:nvGrpSpPr>
        <p:grpSpPr>
          <a:xfrm>
            <a:off x="3728162" y="1027914"/>
            <a:ext cx="4876646" cy="3854674"/>
            <a:chOff x="3728162" y="1027914"/>
            <a:chExt cx="4876646" cy="3854674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25B9761-BFB5-4C91-A356-EFF50EDF9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162" y="1027914"/>
              <a:ext cx="4876646" cy="3854674"/>
            </a:xfrm>
            <a:prstGeom prst="rect">
              <a:avLst/>
            </a:prstGeom>
          </p:spPr>
        </p:pic>
        <p:sp>
          <p:nvSpPr>
            <p:cNvPr id="7" name="Pijl: rechts 6">
              <a:extLst>
                <a:ext uri="{FF2B5EF4-FFF2-40B4-BE49-F238E27FC236}">
                  <a16:creationId xmlns:a16="http://schemas.microsoft.com/office/drawing/2014/main" id="{72C38FF1-1314-4F0A-A075-2635014ECFC7}"/>
                </a:ext>
              </a:extLst>
            </p:cNvPr>
            <p:cNvSpPr/>
            <p:nvPr/>
          </p:nvSpPr>
          <p:spPr>
            <a:xfrm>
              <a:off x="3814762" y="1583055"/>
              <a:ext cx="402908" cy="35147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0D50B1-C01A-4290-9547-65AB178D6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5" y="1679707"/>
            <a:ext cx="3258887" cy="1784705"/>
          </a:xfrm>
          <a:prstGeom prst="rect">
            <a:avLst/>
          </a:prstGeom>
        </p:spPr>
      </p:pic>
      <p:sp>
        <p:nvSpPr>
          <p:cNvPr id="3" name="Ster: 5 punten 2">
            <a:extLst>
              <a:ext uri="{FF2B5EF4-FFF2-40B4-BE49-F238E27FC236}">
                <a16:creationId xmlns:a16="http://schemas.microsoft.com/office/drawing/2014/main" id="{13C7412E-193D-4D1D-9E59-675227F49444}"/>
              </a:ext>
            </a:extLst>
          </p:cNvPr>
          <p:cNvSpPr/>
          <p:nvPr/>
        </p:nvSpPr>
        <p:spPr>
          <a:xfrm>
            <a:off x="7260907" y="211455"/>
            <a:ext cx="1883093" cy="16447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/>
              <a:t>ROL</a:t>
            </a:r>
          </a:p>
          <a:p>
            <a:pPr algn="ctr"/>
            <a:r>
              <a:rPr lang="nl-BE" sz="1350" dirty="0"/>
              <a:t>in elk project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E03FB3E-95E3-4FC5-9B5D-3B537434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0528">
            <a:off x="53968" y="4266184"/>
            <a:ext cx="4430623" cy="1907538"/>
          </a:xfrm>
          <a:prstGeom prst="rect">
            <a:avLst/>
          </a:prstGeom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42EF2878-DC2C-4A2B-819A-234E93AB572D}"/>
              </a:ext>
            </a:extLst>
          </p:cNvPr>
          <p:cNvSpPr/>
          <p:nvPr/>
        </p:nvSpPr>
        <p:spPr>
          <a:xfrm>
            <a:off x="5348956" y="5201498"/>
            <a:ext cx="2480593" cy="1290742"/>
          </a:xfrm>
          <a:prstGeom prst="cloudCallout">
            <a:avLst>
              <a:gd name="adj1" fmla="val -59775"/>
              <a:gd name="adj2" fmla="val -4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Dit is wel verplicht</a:t>
            </a:r>
          </a:p>
        </p:txBody>
      </p:sp>
      <p:sp>
        <p:nvSpPr>
          <p:cNvPr id="6" name="Golf 5">
            <a:extLst>
              <a:ext uri="{FF2B5EF4-FFF2-40B4-BE49-F238E27FC236}">
                <a16:creationId xmlns:a16="http://schemas.microsoft.com/office/drawing/2014/main" id="{809EA379-F43B-41AA-A581-9BD871BA8C06}"/>
              </a:ext>
            </a:extLst>
          </p:cNvPr>
          <p:cNvSpPr/>
          <p:nvPr/>
        </p:nvSpPr>
        <p:spPr>
          <a:xfrm>
            <a:off x="684925" y="914400"/>
            <a:ext cx="2835515" cy="6686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Dynamische leeragenda</a:t>
            </a:r>
          </a:p>
        </p:txBody>
      </p:sp>
    </p:spTree>
    <p:extLst>
      <p:ext uri="{BB962C8B-B14F-4D97-AF65-F5344CB8AC3E}">
        <p14:creationId xmlns:p14="http://schemas.microsoft.com/office/powerpoint/2010/main" val="14634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90496-7424-4A69-A3BB-1D505506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13" y="48573"/>
            <a:ext cx="7886700" cy="994172"/>
          </a:xfrm>
        </p:spPr>
        <p:txBody>
          <a:bodyPr/>
          <a:lstStyle/>
          <a:p>
            <a:r>
              <a:rPr lang="nl-BE" dirty="0"/>
              <a:t>Leren op netwerk niveau: over experimenten heen</a:t>
            </a: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934F1D5C-9E84-4DFF-B137-F80968CA5C06}"/>
              </a:ext>
            </a:extLst>
          </p:cNvPr>
          <p:cNvSpPr/>
          <p:nvPr/>
        </p:nvSpPr>
        <p:spPr>
          <a:xfrm rot="15984306">
            <a:off x="3624796" y="2695993"/>
            <a:ext cx="1597231" cy="1509473"/>
          </a:xfrm>
          <a:prstGeom prst="triangl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1AF24C-EFE4-4401-844E-6FB2742CB15D}"/>
              </a:ext>
            </a:extLst>
          </p:cNvPr>
          <p:cNvSpPr txBox="1"/>
          <p:nvPr/>
        </p:nvSpPr>
        <p:spPr>
          <a:xfrm>
            <a:off x="3323936" y="260636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Netwerk</a:t>
            </a:r>
          </a:p>
        </p:txBody>
      </p:sp>
      <p:sp>
        <p:nvSpPr>
          <p:cNvPr id="10" name="Ster: 5 punten 9">
            <a:extLst>
              <a:ext uri="{FF2B5EF4-FFF2-40B4-BE49-F238E27FC236}">
                <a16:creationId xmlns:a16="http://schemas.microsoft.com/office/drawing/2014/main" id="{FC791978-A8DB-4741-86C8-762485ED0085}"/>
              </a:ext>
            </a:extLst>
          </p:cNvPr>
          <p:cNvSpPr/>
          <p:nvPr/>
        </p:nvSpPr>
        <p:spPr>
          <a:xfrm>
            <a:off x="4845016" y="1042745"/>
            <a:ext cx="1731863" cy="14094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ROL</a:t>
            </a:r>
          </a:p>
          <a:p>
            <a:pPr algn="ctr"/>
            <a:r>
              <a:rPr lang="nl-BE" sz="1200" dirty="0"/>
              <a:t>in elk project</a:t>
            </a:r>
          </a:p>
        </p:txBody>
      </p:sp>
      <p:sp>
        <p:nvSpPr>
          <p:cNvPr id="11" name="Ster: 5 punten 10">
            <a:extLst>
              <a:ext uri="{FF2B5EF4-FFF2-40B4-BE49-F238E27FC236}">
                <a16:creationId xmlns:a16="http://schemas.microsoft.com/office/drawing/2014/main" id="{D859B91E-A78D-4CF9-B400-06663A713D50}"/>
              </a:ext>
            </a:extLst>
          </p:cNvPr>
          <p:cNvSpPr/>
          <p:nvPr/>
        </p:nvSpPr>
        <p:spPr>
          <a:xfrm>
            <a:off x="5360673" y="3678769"/>
            <a:ext cx="1850773" cy="1464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ROL</a:t>
            </a:r>
          </a:p>
          <a:p>
            <a:pPr algn="ctr"/>
            <a:r>
              <a:rPr lang="nl-BE" sz="1200" dirty="0"/>
              <a:t>in elk project</a:t>
            </a:r>
          </a:p>
        </p:txBody>
      </p:sp>
      <p:sp>
        <p:nvSpPr>
          <p:cNvPr id="12" name="Ster: 5 punten 11">
            <a:extLst>
              <a:ext uri="{FF2B5EF4-FFF2-40B4-BE49-F238E27FC236}">
                <a16:creationId xmlns:a16="http://schemas.microsoft.com/office/drawing/2014/main" id="{E4381497-948E-4170-A742-0A255BBD9049}"/>
              </a:ext>
            </a:extLst>
          </p:cNvPr>
          <p:cNvSpPr/>
          <p:nvPr/>
        </p:nvSpPr>
        <p:spPr>
          <a:xfrm>
            <a:off x="1419290" y="3287122"/>
            <a:ext cx="2066860" cy="15094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ROL</a:t>
            </a:r>
          </a:p>
          <a:p>
            <a:pPr algn="ctr"/>
            <a:r>
              <a:rPr lang="nl-BE" sz="1400" dirty="0"/>
              <a:t>in elk project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2E52DBB-9346-4C52-9373-440B9942FB2A}"/>
              </a:ext>
            </a:extLst>
          </p:cNvPr>
          <p:cNvGrpSpPr/>
          <p:nvPr/>
        </p:nvGrpSpPr>
        <p:grpSpPr>
          <a:xfrm>
            <a:off x="3911116" y="3438308"/>
            <a:ext cx="1005403" cy="1048555"/>
            <a:chOff x="3911116" y="3438308"/>
            <a:chExt cx="1005403" cy="1048555"/>
          </a:xfrm>
        </p:grpSpPr>
        <p:sp>
          <p:nvSpPr>
            <p:cNvPr id="3" name="Lachebekje 2">
              <a:extLst>
                <a:ext uri="{FF2B5EF4-FFF2-40B4-BE49-F238E27FC236}">
                  <a16:creationId xmlns:a16="http://schemas.microsoft.com/office/drawing/2014/main" id="{FE93D6AA-E962-4049-B1C1-FE25ECCD19F3}"/>
                </a:ext>
              </a:extLst>
            </p:cNvPr>
            <p:cNvSpPr/>
            <p:nvPr/>
          </p:nvSpPr>
          <p:spPr>
            <a:xfrm>
              <a:off x="3947637" y="3438308"/>
              <a:ext cx="897379" cy="818937"/>
            </a:xfrm>
            <a:prstGeom prst="smileyFac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D6D1F61-1A44-4916-BC74-08DFDFC5F847}"/>
                </a:ext>
              </a:extLst>
            </p:cNvPr>
            <p:cNvSpPr txBox="1"/>
            <p:nvPr/>
          </p:nvSpPr>
          <p:spPr>
            <a:xfrm>
              <a:off x="3911116" y="4225253"/>
              <a:ext cx="10054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/>
                <a:t>ESF facilitator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4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9113AA-AD51-4EDE-9D02-66863FCC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52" y="369025"/>
            <a:ext cx="5503248" cy="25667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00EB58-C46F-4489-8C14-3240BF0C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40" y="479250"/>
            <a:ext cx="7416000" cy="1116000"/>
          </a:xfrm>
        </p:spPr>
        <p:txBody>
          <a:bodyPr/>
          <a:lstStyle/>
          <a:p>
            <a:r>
              <a:rPr lang="nl-BE" dirty="0"/>
              <a:t>Aanleiding oproep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2D68A4-5714-4779-8575-59B926A0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0" y="1652400"/>
            <a:ext cx="2902464" cy="333360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916C4A3-D0D7-4263-A222-36E9AD2BB6CC}"/>
              </a:ext>
            </a:extLst>
          </p:cNvPr>
          <p:cNvSpPr/>
          <p:nvPr/>
        </p:nvSpPr>
        <p:spPr>
          <a:xfrm>
            <a:off x="4263390" y="3200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Flanders Art Sans"/>
              </a:rPr>
              <a:t>Fase 1: Verdere studie en verkenning van de transitie (maart-augustus 2017) 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BDB9357-4788-4CC0-913B-5184338D5FCE}"/>
              </a:ext>
            </a:extLst>
          </p:cNvPr>
          <p:cNvSpPr/>
          <p:nvPr/>
        </p:nvSpPr>
        <p:spPr>
          <a:xfrm>
            <a:off x="4292262" y="38464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Flanders Art Sans"/>
              </a:rPr>
              <a:t>Fase 2: Visievorming/beeldvorming vanuit een transitieruimte (september 2017-juni 2018) 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BD8AC-9C8D-4736-8548-04230B957A9A}"/>
              </a:ext>
            </a:extLst>
          </p:cNvPr>
          <p:cNvSpPr/>
          <p:nvPr/>
        </p:nvSpPr>
        <p:spPr>
          <a:xfrm>
            <a:off x="4274820" y="4549924"/>
            <a:ext cx="4726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000000"/>
                </a:solidFill>
                <a:latin typeface="Flanders Art Sans"/>
              </a:rPr>
              <a:t>Fase 3: verankering en verbreding (juli 2018- ….)</a:t>
            </a:r>
          </a:p>
          <a:p>
            <a:pPr marL="285750" indent="-285750">
              <a:buFontTx/>
              <a:buChar char="-"/>
            </a:pPr>
            <a:r>
              <a:rPr lang="nl-BE" sz="1600" b="1" dirty="0"/>
              <a:t>De opstart van experimenten en proeftuinen </a:t>
            </a:r>
          </a:p>
          <a:p>
            <a:pPr marL="285750" indent="-285750">
              <a:buFontTx/>
              <a:buChar char="-"/>
            </a:pPr>
            <a:r>
              <a:rPr lang="nl-BE" sz="1600" b="1" dirty="0"/>
              <a:t>De opstart van transitieplatforms en lerende netwerken rond deze experimenten. </a:t>
            </a:r>
          </a:p>
          <a:p>
            <a:r>
              <a:rPr lang="nl-BE" b="1" dirty="0">
                <a:solidFill>
                  <a:srgbClr val="000000"/>
                </a:solidFill>
                <a:latin typeface="Flanders Art Sans"/>
              </a:rPr>
              <a:t> 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0604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CA176-F0A1-49B6-BB8B-F468EBF3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70" y="685661"/>
            <a:ext cx="7416000" cy="1116000"/>
          </a:xfrm>
        </p:spPr>
        <p:txBody>
          <a:bodyPr/>
          <a:lstStyle/>
          <a:p>
            <a:r>
              <a:rPr lang="nl-BE" dirty="0"/>
              <a:t>Oproep ‘transitie LLW 2050’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42F61-DDC3-43EA-80E1-83E29BFE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670" y="1719453"/>
            <a:ext cx="7900470" cy="3651210"/>
          </a:xfrm>
        </p:spPr>
        <p:txBody>
          <a:bodyPr/>
          <a:lstStyle/>
          <a:p>
            <a:pPr>
              <a:buNone/>
            </a:pPr>
            <a:r>
              <a:rPr lang="nl-BE" sz="2400" dirty="0"/>
              <a:t>Deelname aan de oproep verloopt via een trechterprocedure </a:t>
            </a:r>
          </a:p>
          <a:p>
            <a:pPr lvl="1"/>
            <a:r>
              <a:rPr lang="nl-BE" sz="2400" dirty="0"/>
              <a:t>Ronde 1: kom je idee pitchen in de week van 14 januari</a:t>
            </a:r>
          </a:p>
          <a:p>
            <a:pPr lvl="1"/>
            <a:r>
              <a:rPr lang="nl-BE" sz="2400" dirty="0"/>
              <a:t>Ronde 2: </a:t>
            </a:r>
            <a:r>
              <a:rPr lang="nl-NL" sz="2400" dirty="0"/>
              <a:t>indiening van projectvoorstellen in de ESF applicatie</a:t>
            </a:r>
          </a:p>
          <a:p>
            <a:pPr lvl="1"/>
            <a:endParaRPr lang="nl-NL" sz="2400" dirty="0"/>
          </a:p>
          <a:p>
            <a:pPr>
              <a:buNone/>
            </a:pPr>
            <a:r>
              <a:rPr lang="nl-NL" dirty="0"/>
              <a:t>Enkel ideeën die weerhouden worden na ronde 1, komen in aanmerking om een projectvoorstel uit te werken en in te dienen in ronde 2.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58486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CA176-F0A1-49B6-BB8B-F468EBF3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3" y="553777"/>
            <a:ext cx="7416000" cy="1116000"/>
          </a:xfrm>
        </p:spPr>
        <p:txBody>
          <a:bodyPr/>
          <a:lstStyle/>
          <a:p>
            <a:r>
              <a:rPr lang="nl-BE" dirty="0"/>
              <a:t>Op naar de pitch (ronde 1)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D697D54-6DB8-4B11-B906-75C3935D3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8793" y="1260793"/>
            <a:ext cx="7899400" cy="3651250"/>
          </a:xfrm>
        </p:spPr>
        <p:txBody>
          <a:bodyPr/>
          <a:lstStyle/>
          <a:p>
            <a:r>
              <a:rPr lang="nl-BE" sz="2000" b="1" u="sng" dirty="0"/>
              <a:t>Stap 1:</a:t>
            </a:r>
            <a:r>
              <a:rPr lang="nl-BE" sz="2000" dirty="0"/>
              <a:t> Werk een idee dat past binnen een of meerdere van de voorgestelde transitiepaden verder uit aan de hand van het pitchformulier</a:t>
            </a:r>
          </a:p>
          <a:p>
            <a:endParaRPr lang="nl-BE" sz="2000" b="1" u="sng" dirty="0"/>
          </a:p>
          <a:p>
            <a:r>
              <a:rPr lang="nl-BE" sz="2000" b="1" u="sng" dirty="0"/>
              <a:t>Stap 2: </a:t>
            </a:r>
            <a:r>
              <a:rPr lang="nl-BE" sz="2000" dirty="0"/>
              <a:t>Selecteer een moment in de week van 14 januari (aan de hand van een doodle) om het idee te komen pitchen</a:t>
            </a:r>
          </a:p>
          <a:p>
            <a:endParaRPr lang="nl-BE" sz="2000" b="1" u="sng" dirty="0"/>
          </a:p>
          <a:p>
            <a:r>
              <a:rPr lang="nl-BE" sz="2000" b="1" u="sng" dirty="0"/>
              <a:t>Stap 3:</a:t>
            </a:r>
            <a:r>
              <a:rPr lang="nl-BE" sz="2000" dirty="0"/>
              <a:t> Bezorg het uitgewerkte pitchformulier </a:t>
            </a:r>
            <a:r>
              <a:rPr lang="nl-BE" sz="2000" b="1" dirty="0"/>
              <a:t>uiterlijk 10 januari </a:t>
            </a:r>
            <a:r>
              <a:rPr lang="nl-BE" sz="2000" dirty="0"/>
              <a:t>aan </a:t>
            </a:r>
            <a:r>
              <a:rPr lang="nl-BE" sz="2000" dirty="0">
                <a:hlinkClick r:id="rId2"/>
              </a:rPr>
              <a:t>eline.vermeersch@wse.vlaanderen.be</a:t>
            </a:r>
            <a:r>
              <a:rPr lang="nl-BE" sz="2000" dirty="0"/>
              <a:t> </a:t>
            </a:r>
          </a:p>
          <a:p>
            <a:endParaRPr lang="nl-BE" sz="2000" b="1" u="sng" dirty="0"/>
          </a:p>
          <a:p>
            <a:r>
              <a:rPr lang="nl-BE" sz="2000" b="1" u="sng" dirty="0"/>
              <a:t>Stap 4:</a:t>
            </a:r>
            <a:r>
              <a:rPr lang="nl-BE" sz="2000" b="1" dirty="0"/>
              <a:t> </a:t>
            </a:r>
            <a:r>
              <a:rPr lang="nl-BE" sz="2000" dirty="0"/>
              <a:t>Kom je idee pitchen voor een 7-koppig panel van deelnemers aan de transitie arena</a:t>
            </a:r>
          </a:p>
          <a:p>
            <a:pPr lvl="2"/>
            <a:r>
              <a:rPr lang="nl-BE" dirty="0"/>
              <a:t>20 minuten max om het idee toe te lichten</a:t>
            </a:r>
          </a:p>
          <a:p>
            <a:pPr lvl="2"/>
            <a:r>
              <a:rPr lang="nl-BE" dirty="0"/>
              <a:t>30 minuten max om vragen te beantwoorden van het panel</a:t>
            </a:r>
          </a:p>
        </p:txBody>
      </p:sp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8C0047AE-A30C-4A71-9379-9911FC1B0622}"/>
              </a:ext>
            </a:extLst>
          </p:cNvPr>
          <p:cNvSpPr/>
          <p:nvPr/>
        </p:nvSpPr>
        <p:spPr>
          <a:xfrm>
            <a:off x="3589020" y="5509260"/>
            <a:ext cx="3143250" cy="1348740"/>
          </a:xfrm>
          <a:prstGeom prst="cloudCallout">
            <a:avLst>
              <a:gd name="adj1" fmla="val -52740"/>
              <a:gd name="adj2" fmla="val -42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Max tijd, kan minder zijn als er te veel </a:t>
            </a:r>
            <a:r>
              <a:rPr lang="nl-BE" dirty="0" err="1"/>
              <a:t>pitches</a:t>
            </a:r>
            <a:r>
              <a:rPr lang="nl-BE" dirty="0"/>
              <a:t> zijn</a:t>
            </a:r>
          </a:p>
        </p:txBody>
      </p:sp>
    </p:spTree>
    <p:extLst>
      <p:ext uri="{BB962C8B-B14F-4D97-AF65-F5344CB8AC3E}">
        <p14:creationId xmlns:p14="http://schemas.microsoft.com/office/powerpoint/2010/main" val="9686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41056-CC36-44DC-A03C-52498EF2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30" y="618840"/>
            <a:ext cx="7416000" cy="1116000"/>
          </a:xfrm>
        </p:spPr>
        <p:txBody>
          <a:bodyPr/>
          <a:lstStyle/>
          <a:p>
            <a:r>
              <a:rPr lang="nl-BE" dirty="0"/>
              <a:t>Beoordeling op relevantie pitch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DD440-4ED6-4713-BBA0-5D0BCCFE8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820" y="1420515"/>
            <a:ext cx="7900470" cy="3651210"/>
          </a:xfrm>
        </p:spPr>
        <p:txBody>
          <a:bodyPr/>
          <a:lstStyle/>
          <a:p>
            <a:r>
              <a:rPr lang="nl-BE" sz="2400" dirty="0"/>
              <a:t>Onder andere:</a:t>
            </a:r>
          </a:p>
          <a:p>
            <a:pPr lvl="1"/>
            <a:r>
              <a:rPr lang="nl-BE" sz="2400" dirty="0"/>
              <a:t>in hoeverre wordt een geheel </a:t>
            </a:r>
            <a:r>
              <a:rPr lang="nl-BE" sz="2400" b="1" u="sng" dirty="0"/>
              <a:t>andere logica </a:t>
            </a:r>
            <a:r>
              <a:rPr lang="nl-BE" sz="2400" dirty="0"/>
              <a:t>(breken met de status quo) beoogd, eerder dan het optimaliseren van praktijken binnen de huidige dominante logica?</a:t>
            </a:r>
            <a:endParaRPr lang="nl-BE" sz="3200" dirty="0"/>
          </a:p>
          <a:p>
            <a:pPr lvl="1"/>
            <a:r>
              <a:rPr lang="nl-BE" sz="2400" dirty="0"/>
              <a:t>in hoeverre is het voorstel gerelateerd aan de </a:t>
            </a:r>
            <a:r>
              <a:rPr lang="nl-BE" sz="2400" b="1" u="sng" dirty="0"/>
              <a:t>paden van visie 2050</a:t>
            </a:r>
            <a:r>
              <a:rPr lang="nl-BE" sz="2400" dirty="0"/>
              <a:t>?</a:t>
            </a:r>
            <a:endParaRPr lang="nl-BE" sz="3200" dirty="0"/>
          </a:p>
          <a:p>
            <a:pPr lvl="1"/>
            <a:r>
              <a:rPr lang="nl-BE" sz="2400" dirty="0"/>
              <a:t>in hoeverre heeft het voorstel </a:t>
            </a:r>
            <a:r>
              <a:rPr lang="nl-BE" sz="2400" b="1" u="sng" dirty="0"/>
              <a:t>toegevoegde waarde </a:t>
            </a:r>
            <a:r>
              <a:rPr lang="nl-BE" sz="2400" dirty="0"/>
              <a:t>ten opzichte van wat de indiener vandaag reeds realiseert?</a:t>
            </a:r>
            <a:endParaRPr lang="nl-BE" sz="3200" dirty="0"/>
          </a:p>
          <a:p>
            <a:pPr lvl="1"/>
            <a:r>
              <a:rPr lang="nl-BE" sz="2400" dirty="0"/>
              <a:t>In hoeverre is het </a:t>
            </a:r>
            <a:r>
              <a:rPr lang="nl-BE" sz="2400" b="1" u="sng" dirty="0"/>
              <a:t>ambitieniveau</a:t>
            </a:r>
            <a:r>
              <a:rPr lang="nl-BE" sz="2400" dirty="0"/>
              <a:t> overtuigend inzake de 4 functies van transitie-experimenten?</a:t>
            </a:r>
            <a:endParaRPr lang="nl-BE" sz="3200" dirty="0"/>
          </a:p>
          <a:p>
            <a:pPr lvl="1"/>
            <a:r>
              <a:rPr lang="nl-BE" sz="2400" dirty="0"/>
              <a:t>in hoeverre </a:t>
            </a:r>
            <a:r>
              <a:rPr lang="nl-BE" sz="2400" b="1" u="sng" dirty="0"/>
              <a:t>overstijgt</a:t>
            </a:r>
            <a:r>
              <a:rPr lang="nl-BE" sz="2400" dirty="0"/>
              <a:t> het voorstel de beleidsdomeinen werk en onderwijs?</a:t>
            </a:r>
            <a:endParaRPr lang="nl-BE" sz="32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512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ABCB3-FEB1-47AA-993B-426447A1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Meet-ups om ideeën uit te werken met anderen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033E9-F0DD-4BF9-817A-FEC9F0460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2091046"/>
            <a:ext cx="7416000" cy="3672000"/>
          </a:xfrm>
        </p:spPr>
        <p:txBody>
          <a:bodyPr/>
          <a:lstStyle/>
          <a:p>
            <a:pPr fontAlgn="base">
              <a:buNone/>
            </a:pPr>
            <a:r>
              <a:rPr lang="nl-BE" dirty="0"/>
              <a:t>6 december in Leuven om 16u30 </a:t>
            </a:r>
          </a:p>
          <a:p>
            <a:pPr>
              <a:buNone/>
            </a:pPr>
            <a:r>
              <a:rPr lang="nl-BE" dirty="0"/>
              <a:t>HIVA, Parkstraat 47</a:t>
            </a:r>
          </a:p>
          <a:p>
            <a:pPr>
              <a:buNone/>
            </a:pPr>
            <a:endParaRPr lang="nl-BE" dirty="0"/>
          </a:p>
          <a:p>
            <a:pPr fontAlgn="base">
              <a:buNone/>
            </a:pPr>
            <a:r>
              <a:rPr lang="nl-BE" dirty="0"/>
              <a:t>17 december in Gent om 16u </a:t>
            </a:r>
          </a:p>
          <a:p>
            <a:pPr fontAlgn="base">
              <a:buNone/>
            </a:pPr>
            <a:r>
              <a:rPr lang="nl-BE" dirty="0" err="1"/>
              <a:t>Konekt</a:t>
            </a:r>
            <a:r>
              <a:rPr lang="nl-BE" dirty="0"/>
              <a:t> (Platform K), Koning Boudewijnstraat 5</a:t>
            </a:r>
          </a:p>
          <a:p>
            <a:pPr fontAlgn="base">
              <a:buNone/>
            </a:pPr>
            <a:endParaRPr lang="nl-BE" dirty="0"/>
          </a:p>
          <a:p>
            <a:pPr fontAlgn="base">
              <a:buNone/>
            </a:pPr>
            <a:r>
              <a:rPr lang="nl-BE" dirty="0"/>
              <a:t>18 december in Antwerpen om 16u </a:t>
            </a:r>
          </a:p>
          <a:p>
            <a:pPr>
              <a:buNone/>
            </a:pPr>
            <a:r>
              <a:rPr lang="nl-BE" dirty="0" err="1"/>
              <a:t>Antwerp</a:t>
            </a:r>
            <a:r>
              <a:rPr lang="nl-BE" dirty="0"/>
              <a:t> Management School, </a:t>
            </a:r>
            <a:r>
              <a:rPr lang="nl-BE" dirty="0" err="1"/>
              <a:t>Boogkeers</a:t>
            </a:r>
            <a:r>
              <a:rPr lang="nl-BE" dirty="0"/>
              <a:t> 5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Inschrijven voor een van deze meet-ups kan </a:t>
            </a:r>
            <a:r>
              <a:rPr lang="nl-BE" dirty="0">
                <a:hlinkClick r:id="rId2"/>
              </a:rPr>
              <a:t>hier</a:t>
            </a:r>
            <a:endParaRPr lang="nl-BE" dirty="0"/>
          </a:p>
          <a:p>
            <a:pPr>
              <a:buNone/>
            </a:pP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9944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FA76-10FD-4433-BDAD-06CCEAF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na de pitch?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9772-956C-4CB6-93D1-7DD05B208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Week van 22 januari – door naar ronde 2 of niet? </a:t>
            </a:r>
          </a:p>
          <a:p>
            <a:r>
              <a:rPr lang="nl-BE" dirty="0"/>
              <a:t>Indien ja:</a:t>
            </a:r>
          </a:p>
          <a:p>
            <a:pPr lvl="1"/>
            <a:r>
              <a:rPr lang="nl-BE" dirty="0"/>
              <a:t>Samen met ESF wordt projectvoorstel verder uitgewerkt, budget opgesteld, …</a:t>
            </a:r>
          </a:p>
          <a:p>
            <a:pPr lvl="1"/>
            <a:r>
              <a:rPr lang="nl-BE" dirty="0"/>
              <a:t>Finale indiening projectvoorstel in de ESF applicatie op 18 maart 2019</a:t>
            </a:r>
          </a:p>
          <a:p>
            <a:r>
              <a:rPr lang="nl-BE" dirty="0"/>
              <a:t>Beslissing wordt begin mei gecommuniceerd</a:t>
            </a:r>
          </a:p>
        </p:txBody>
      </p:sp>
    </p:spTree>
    <p:extLst>
      <p:ext uri="{BB962C8B-B14F-4D97-AF65-F5344CB8AC3E}">
        <p14:creationId xmlns:p14="http://schemas.microsoft.com/office/powerpoint/2010/main" val="288389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FA76-10FD-4433-BDAD-06CCEAF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kan een projectvoorstel indienen in ronde 2?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9772-956C-4CB6-93D1-7DD05B208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Idee moet positief beoordeeld zijn in ronde 1</a:t>
            </a:r>
          </a:p>
          <a:p>
            <a:r>
              <a:rPr lang="nl-NL" dirty="0"/>
              <a:t>Organisaties, ondernemingen of vakbonden die</a:t>
            </a:r>
          </a:p>
          <a:p>
            <a:pPr lvl="1"/>
            <a:r>
              <a:rPr lang="nl-NL" dirty="0"/>
              <a:t>1° hun zetel en werking hebben in het Nederlandse taalgebied; </a:t>
            </a:r>
          </a:p>
          <a:p>
            <a:pPr lvl="1"/>
            <a:r>
              <a:rPr lang="nl-NL" dirty="0"/>
              <a:t>2° hun zetel en werking hebben op het grondgebied van het tweetalige gebied Brussel-Hoofdstad, en wegens hun activiteiten beschouwd worden als behorende tot de Vlaamse Gemeenschap.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249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FA76-10FD-4433-BDAD-06CCEAF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Hoelang loopt het project?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9772-956C-4CB6-93D1-7DD05B208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Geen vastgelegde looptijden</a:t>
            </a:r>
          </a:p>
          <a:p>
            <a:pPr lvl="1"/>
            <a:r>
              <a:rPr lang="nl-BE" dirty="0"/>
              <a:t>Richtlijn: tussen 6 maanden - 3 jaar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NL" dirty="0"/>
              <a:t>Projecten starten ten vroegste op 1 mei 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93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FA76-10FD-4433-BDAD-06CCEAFC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672154" cy="1116000"/>
          </a:xfrm>
        </p:spPr>
        <p:txBody>
          <a:bodyPr/>
          <a:lstStyle/>
          <a:p>
            <a:r>
              <a:rPr lang="nl-BE" dirty="0"/>
              <a:t>Hoeveel subsidie wordt toegekend?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9772-956C-4CB6-93D1-7DD05B208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Geen maximale of minimale subsidie per project</a:t>
            </a:r>
          </a:p>
          <a:p>
            <a:pPr lvl="1"/>
            <a:r>
              <a:rPr lang="nl-BE" dirty="0"/>
              <a:t>Richtlijn: </a:t>
            </a:r>
            <a:r>
              <a:rPr lang="nl-NL" dirty="0"/>
              <a:t>een totale kost tussen 50 000 EUR en 300 000 EUR </a:t>
            </a:r>
          </a:p>
          <a:p>
            <a:pPr marL="288000" lvl="1" indent="0">
              <a:buNone/>
            </a:pPr>
            <a:endParaRPr lang="nl-NL" dirty="0"/>
          </a:p>
          <a:p>
            <a:r>
              <a:rPr lang="nl-NL" dirty="0"/>
              <a:t>De totale kost kan tot 90% gesubsidieerd worden met Vlaamse cofinanciering en Europese middelen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Minimaal 10% eigen private cofinanciering</a:t>
            </a:r>
          </a:p>
        </p:txBody>
      </p:sp>
    </p:spTree>
    <p:extLst>
      <p:ext uri="{BB962C8B-B14F-4D97-AF65-F5344CB8AC3E}">
        <p14:creationId xmlns:p14="http://schemas.microsoft.com/office/powerpoint/2010/main" val="242422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FA76-10FD-4433-BDAD-06CCEAF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kosten kan je inbrengen?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9772-956C-4CB6-93D1-7DD05B208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Na goedkeuring ronde 1 wordt dit per project opgenomen met ESF</a:t>
            </a:r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r>
              <a:rPr lang="nl-NL" dirty="0"/>
              <a:t>Afhankelijk van de noden:</a:t>
            </a:r>
          </a:p>
          <a:p>
            <a:pPr lvl="1"/>
            <a:r>
              <a:rPr lang="nl-NL" dirty="0"/>
              <a:t>Loonkosten personeel</a:t>
            </a:r>
          </a:p>
          <a:p>
            <a:pPr lvl="1"/>
            <a:r>
              <a:rPr lang="nl-NL" dirty="0"/>
              <a:t>Externe loonkosten (consultancy, aankopen diensten, …)</a:t>
            </a:r>
          </a:p>
          <a:p>
            <a:pPr lvl="1"/>
            <a:r>
              <a:rPr lang="nl-NL" dirty="0"/>
              <a:t>Directe kosten (huur locatie, catering, aankopen, …) </a:t>
            </a:r>
          </a:p>
          <a:p>
            <a:pPr lvl="1"/>
            <a:r>
              <a:rPr lang="nl-NL" dirty="0"/>
              <a:t>….</a:t>
            </a:r>
          </a:p>
          <a:p>
            <a:pPr marL="2880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4230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CE2B-9B67-4A76-B97B-3489EEC4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DC78B-0E30-49D2-80D7-82E1FAA05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sz="3200" dirty="0">
                <a:hlinkClick r:id="rId2"/>
              </a:rPr>
              <a:t>benedict.wauters@wse.vlaanderen.be</a:t>
            </a:r>
            <a:endParaRPr lang="nl-BE" sz="3200" dirty="0"/>
          </a:p>
          <a:p>
            <a:pPr>
              <a:buNone/>
            </a:pPr>
            <a:endParaRPr lang="nl-BE" sz="3200" dirty="0"/>
          </a:p>
          <a:p>
            <a:pPr>
              <a:buNone/>
            </a:pPr>
            <a:r>
              <a:rPr lang="nl-BE" sz="3200" dirty="0">
                <a:hlinkClick r:id="rId3"/>
              </a:rPr>
              <a:t>eline.vermeersch@wse.vlaanderen.be</a:t>
            </a:r>
            <a:r>
              <a:rPr lang="nl-B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8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EC4F-0C74-457F-8AD0-CE708D05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EDE6C3-0507-4461-B3FD-5655FB54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0" y="1301282"/>
            <a:ext cx="9032002" cy="4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532F57F-FBD4-4A28-BE4E-C9E3F61C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36" y="921363"/>
            <a:ext cx="5995244" cy="5079388"/>
          </a:xfrm>
          <a:prstGeom prst="rect">
            <a:avLst/>
          </a:prstGeom>
        </p:spPr>
      </p:pic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9440482A-326A-46B6-8F80-8FFBD8AA2677}"/>
              </a:ext>
            </a:extLst>
          </p:cNvPr>
          <p:cNvSpPr/>
          <p:nvPr/>
        </p:nvSpPr>
        <p:spPr>
          <a:xfrm>
            <a:off x="6783705" y="1040130"/>
            <a:ext cx="1885950" cy="834390"/>
          </a:xfrm>
          <a:prstGeom prst="cloudCallout">
            <a:avLst>
              <a:gd name="adj1" fmla="val -73560"/>
              <a:gd name="adj2" fmla="val -1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350" dirty="0"/>
              <a:t>TRENDS</a:t>
            </a:r>
          </a:p>
          <a:p>
            <a:pPr algn="ctr"/>
            <a:r>
              <a:rPr lang="nl-BE" sz="1350" dirty="0"/>
              <a:t>VAN BUITENAF</a:t>
            </a:r>
          </a:p>
        </p:txBody>
      </p:sp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24296A02-2639-40CD-A5B1-DB40393070E6}"/>
              </a:ext>
            </a:extLst>
          </p:cNvPr>
          <p:cNvSpPr/>
          <p:nvPr/>
        </p:nvSpPr>
        <p:spPr>
          <a:xfrm>
            <a:off x="302895" y="2594610"/>
            <a:ext cx="1885950" cy="834390"/>
          </a:xfrm>
          <a:prstGeom prst="cloudCallout">
            <a:avLst>
              <a:gd name="adj1" fmla="val 76137"/>
              <a:gd name="adj2" fmla="val 22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350" dirty="0"/>
              <a:t>DOMINANTE</a:t>
            </a:r>
          </a:p>
          <a:p>
            <a:pPr algn="ctr"/>
            <a:r>
              <a:rPr lang="nl-BE" sz="1350" dirty="0"/>
              <a:t>REGIME</a:t>
            </a: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D57E2725-DEF8-4521-8D5F-3482B1922A89}"/>
              </a:ext>
            </a:extLst>
          </p:cNvPr>
          <p:cNvSpPr/>
          <p:nvPr/>
        </p:nvSpPr>
        <p:spPr>
          <a:xfrm>
            <a:off x="213539" y="5051942"/>
            <a:ext cx="2088396" cy="652758"/>
          </a:xfrm>
          <a:prstGeom prst="cloudCallout">
            <a:avLst>
              <a:gd name="adj1" fmla="val 70117"/>
              <a:gd name="adj2" fmla="val -227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350" dirty="0">
                <a:solidFill>
                  <a:schemeClr val="accent1"/>
                </a:solidFill>
              </a:rPr>
              <a:t>EXPERIMENTEN</a:t>
            </a:r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45356D09-FAEE-4FDB-8208-AE6A225F1A6F}"/>
              </a:ext>
            </a:extLst>
          </p:cNvPr>
          <p:cNvSpPr/>
          <p:nvPr/>
        </p:nvSpPr>
        <p:spPr>
          <a:xfrm>
            <a:off x="434340" y="3914092"/>
            <a:ext cx="2253422" cy="652758"/>
          </a:xfrm>
          <a:prstGeom prst="cloudCallout">
            <a:avLst>
              <a:gd name="adj1" fmla="val 58075"/>
              <a:gd name="adj2" fmla="val 40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350" dirty="0"/>
              <a:t>TRANSITIEPADEN</a:t>
            </a:r>
          </a:p>
        </p:txBody>
      </p:sp>
    </p:spTree>
    <p:extLst>
      <p:ext uri="{BB962C8B-B14F-4D97-AF65-F5344CB8AC3E}">
        <p14:creationId xmlns:p14="http://schemas.microsoft.com/office/powerpoint/2010/main" val="31627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3F621-8BAC-4A59-A5A7-32041CD7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86" y="206835"/>
            <a:ext cx="5562000" cy="837000"/>
          </a:xfrm>
        </p:spPr>
        <p:txBody>
          <a:bodyPr>
            <a:noAutofit/>
          </a:bodyPr>
          <a:lstStyle/>
          <a:p>
            <a:r>
              <a:rPr lang="en-US" sz="2700" b="1" dirty="0"/>
              <a:t>De </a:t>
            </a:r>
            <a:r>
              <a:rPr lang="en-US" sz="2700" b="1" dirty="0" err="1"/>
              <a:t>experimenten</a:t>
            </a:r>
            <a:r>
              <a:rPr lang="en-US" sz="2700" b="1" dirty="0"/>
              <a:t> </a:t>
            </a:r>
            <a:r>
              <a:rPr lang="en-US" sz="2700" b="1" dirty="0" err="1"/>
              <a:t>vandaag</a:t>
            </a:r>
            <a:r>
              <a:rPr lang="en-US" sz="2700" b="1" dirty="0"/>
              <a:t> </a:t>
            </a:r>
            <a:r>
              <a:rPr lang="en-US" sz="2700" b="1" dirty="0" err="1"/>
              <a:t>tonen</a:t>
            </a:r>
            <a:r>
              <a:rPr lang="en-US" sz="2700" b="1" dirty="0"/>
              <a:t> </a:t>
            </a:r>
            <a:r>
              <a:rPr lang="en-US" sz="2700" b="1" dirty="0" err="1"/>
              <a:t>ons</a:t>
            </a:r>
            <a:r>
              <a:rPr lang="en-US" sz="2700" b="1" dirty="0"/>
              <a:t> de </a:t>
            </a:r>
            <a:r>
              <a:rPr lang="en-US" sz="2700" b="1" dirty="0" err="1"/>
              <a:t>weg</a:t>
            </a:r>
            <a:r>
              <a:rPr lang="en-US" sz="2700" b="1" dirty="0"/>
              <a:t> </a:t>
            </a:r>
            <a:r>
              <a:rPr lang="en-US" sz="2700" b="1" dirty="0" err="1"/>
              <a:t>naar</a:t>
            </a:r>
            <a:r>
              <a:rPr lang="en-US" sz="2700" b="1" dirty="0"/>
              <a:t> de </a:t>
            </a:r>
            <a:r>
              <a:rPr lang="en-US" sz="2700" b="1" dirty="0" err="1"/>
              <a:t>visie</a:t>
            </a:r>
            <a:r>
              <a:rPr lang="en-US" sz="2700" b="1" dirty="0"/>
              <a:t> van de </a:t>
            </a:r>
            <a:r>
              <a:rPr lang="en-US" sz="2700" b="1" dirty="0" err="1"/>
              <a:t>toekomst</a:t>
            </a:r>
            <a:br>
              <a:rPr lang="en-US" sz="2700" b="1" dirty="0"/>
            </a:br>
            <a:endParaRPr lang="nl-BE" sz="2700" b="1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E8E637A6-68C5-4A41-BA27-EADDA4DD01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25" y="1821618"/>
            <a:ext cx="8197241" cy="41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866BDE-6246-4A6D-A185-288A4E2EFA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FE2555-3DB2-4F74-8798-4635F18A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99" y="788671"/>
            <a:ext cx="5425492" cy="52268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53636B-4FE3-49A2-A7AA-8165C4170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13" y="1559600"/>
            <a:ext cx="3228651" cy="400912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69132238-2586-4B4F-B069-D0EB2FD11F53}"/>
              </a:ext>
            </a:extLst>
          </p:cNvPr>
          <p:cNvSpPr/>
          <p:nvPr/>
        </p:nvSpPr>
        <p:spPr>
          <a:xfrm>
            <a:off x="2081323" y="1885950"/>
            <a:ext cx="1189943" cy="120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7AE0BB0-8505-411F-AE4D-51C7F7E98052}"/>
              </a:ext>
            </a:extLst>
          </p:cNvPr>
          <p:cNvCxnSpPr/>
          <p:nvPr/>
        </p:nvCxnSpPr>
        <p:spPr>
          <a:xfrm flipV="1">
            <a:off x="3313718" y="2330530"/>
            <a:ext cx="439081" cy="158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5D8AC6E1-7DA2-4F3B-AA62-349832B310B6}"/>
              </a:ext>
            </a:extLst>
          </p:cNvPr>
          <p:cNvSpPr txBox="1"/>
          <p:nvPr/>
        </p:nvSpPr>
        <p:spPr>
          <a:xfrm>
            <a:off x="387780" y="580490"/>
            <a:ext cx="338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Omkeren van een vicieuze cyclus</a:t>
            </a:r>
          </a:p>
        </p:txBody>
      </p:sp>
    </p:spTree>
    <p:extLst>
      <p:ext uri="{BB962C8B-B14F-4D97-AF65-F5344CB8AC3E}">
        <p14:creationId xmlns:p14="http://schemas.microsoft.com/office/powerpoint/2010/main" val="76739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C7CA6-7815-4842-A5EB-3C12EE7A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845" y="1111828"/>
            <a:ext cx="5562000" cy="837000"/>
          </a:xfrm>
        </p:spPr>
        <p:txBody>
          <a:bodyPr>
            <a:normAutofit fontScale="90000"/>
          </a:bodyPr>
          <a:lstStyle/>
          <a:p>
            <a:r>
              <a:rPr lang="nl-BE" sz="2700" b="1" dirty="0"/>
              <a:t>Leven, leren en werken in 2050</a:t>
            </a:r>
            <a:br>
              <a:rPr lang="nl-BE" sz="2700" b="1" dirty="0"/>
            </a:br>
            <a:endParaRPr lang="nl-BE" sz="27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18592" y="3442472"/>
            <a:ext cx="2578856" cy="2204093"/>
            <a:chOff x="767456" y="3446963"/>
            <a:chExt cx="3438474" cy="2938790"/>
          </a:xfrm>
        </p:grpSpPr>
        <p:sp>
          <p:nvSpPr>
            <p:cNvPr id="8" name="Tijdelijke aanduiding voor inhoud 2">
              <a:extLst>
                <a:ext uri="{FF2B5EF4-FFF2-40B4-BE49-F238E27FC236}">
                  <a16:creationId xmlns:a16="http://schemas.microsoft.com/office/drawing/2014/main" id="{18A49CDB-767F-45F7-8A47-C51A2C7DC025}"/>
                </a:ext>
              </a:extLst>
            </p:cNvPr>
            <p:cNvSpPr txBox="1">
              <a:spLocks/>
            </p:cNvSpPr>
            <p:nvPr/>
          </p:nvSpPr>
          <p:spPr>
            <a:xfrm>
              <a:off x="836739" y="3446963"/>
              <a:ext cx="3369191" cy="8333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nl-BE" sz="1950" i="1" dirty="0"/>
            </a:p>
            <a:p>
              <a:pPr marL="257175" lvl="1" indent="0">
                <a:buNone/>
              </a:pPr>
              <a:r>
                <a:rPr lang="nl-BE" sz="1950" i="1" dirty="0"/>
                <a:t>2 - Verknoping</a:t>
              </a:r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56" y="4243702"/>
              <a:ext cx="2996024" cy="214205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250465" y="3442472"/>
            <a:ext cx="2932094" cy="2311554"/>
            <a:chOff x="5476620" y="3446963"/>
            <a:chExt cx="3909458" cy="3082072"/>
          </a:xfrm>
        </p:grpSpPr>
        <p:sp>
          <p:nvSpPr>
            <p:cNvPr id="11" name="Tijdelijke aanduiding voor inhoud 2">
              <a:extLst>
                <a:ext uri="{FF2B5EF4-FFF2-40B4-BE49-F238E27FC236}">
                  <a16:creationId xmlns:a16="http://schemas.microsoft.com/office/drawing/2014/main" id="{18A49CDB-767F-45F7-8A47-C51A2C7DC025}"/>
                </a:ext>
              </a:extLst>
            </p:cNvPr>
            <p:cNvSpPr txBox="1">
              <a:spLocks/>
            </p:cNvSpPr>
            <p:nvPr/>
          </p:nvSpPr>
          <p:spPr>
            <a:xfrm>
              <a:off x="6016887" y="3446963"/>
              <a:ext cx="3369191" cy="100610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nl-BE" sz="1950" i="1" dirty="0"/>
            </a:p>
            <a:p>
              <a:pPr marL="257175" lvl="1" indent="0">
                <a:buNone/>
              </a:pPr>
              <a:r>
                <a:rPr lang="nl-BE" sz="1950" i="1" dirty="0"/>
                <a:t>3 - Ruimte</a:t>
              </a:r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620" y="4243703"/>
              <a:ext cx="3241087" cy="228533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370052" y="1530328"/>
            <a:ext cx="2526893" cy="2187114"/>
            <a:chOff x="2969401" y="897437"/>
            <a:chExt cx="3369191" cy="29161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370" y="1765247"/>
              <a:ext cx="2892984" cy="2048342"/>
            </a:xfrm>
            <a:prstGeom prst="rect">
              <a:avLst/>
            </a:prstGeom>
          </p:spPr>
        </p:pic>
        <p:sp>
          <p:nvSpPr>
            <p:cNvPr id="18" name="Tijdelijke aanduiding voor inhoud 2">
              <a:extLst>
                <a:ext uri="{FF2B5EF4-FFF2-40B4-BE49-F238E27FC236}">
                  <a16:creationId xmlns:a16="http://schemas.microsoft.com/office/drawing/2014/main" id="{18A49CDB-767F-45F7-8A47-C51A2C7DC025}"/>
                </a:ext>
              </a:extLst>
            </p:cNvPr>
            <p:cNvSpPr txBox="1">
              <a:spLocks/>
            </p:cNvSpPr>
            <p:nvPr/>
          </p:nvSpPr>
          <p:spPr>
            <a:xfrm>
              <a:off x="2969401" y="897437"/>
              <a:ext cx="3369191" cy="100610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nl-BE" sz="1950" i="1" dirty="0"/>
            </a:p>
            <a:p>
              <a:pPr marL="257175" lvl="1" indent="0">
                <a:buNone/>
              </a:pPr>
              <a:r>
                <a:rPr lang="nl-BE" sz="1950" i="1" dirty="0"/>
                <a:t>1 - Meesterschap</a:t>
              </a:r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  <a:p>
              <a:pPr marL="642938" lvl="1" indent="-385763">
                <a:buFont typeface="+mj-lt"/>
                <a:buAutoNum type="arabicPeriod"/>
              </a:pPr>
              <a:endParaRPr lang="nl-BE" sz="19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71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9945C7E-69A5-4D23-98C3-C24285D3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-45720"/>
            <a:ext cx="5291013" cy="29260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38658" y="3008608"/>
            <a:ext cx="6505341" cy="2679392"/>
            <a:chOff x="257175" y="4189165"/>
            <a:chExt cx="8515350" cy="26688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75" y="4189165"/>
              <a:ext cx="8515350" cy="266883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85377" y="4189165"/>
              <a:ext cx="3893574" cy="328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5798AA06-DEB6-4E74-8DC6-9A2FD57135B9}"/>
              </a:ext>
            </a:extLst>
          </p:cNvPr>
          <p:cNvSpPr/>
          <p:nvPr/>
        </p:nvSpPr>
        <p:spPr>
          <a:xfrm>
            <a:off x="577300" y="3008608"/>
            <a:ext cx="2245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Calibri" panose="020F0502020204030204" pitchFamily="34" charset="0"/>
              </a:rPr>
              <a:t>https://www.vlaanderen.be/nl/vlaamse-regering/transitie-levenslang-leren/transitievisie-2050-krijgt-verder-vorm-1492018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488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351C0-2C6E-41E2-A91D-190D8018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355950"/>
            <a:ext cx="7416000" cy="1116000"/>
          </a:xfrm>
        </p:spPr>
        <p:txBody>
          <a:bodyPr/>
          <a:lstStyle/>
          <a:p>
            <a:r>
              <a:rPr lang="nl-BE" dirty="0"/>
              <a:t>Lees zeker ook…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0AC806-6067-40CE-A882-17D6FC77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71028"/>
            <a:ext cx="4367050" cy="2646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7CBAE6-2959-42D2-8CDA-A589E165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3904169"/>
            <a:ext cx="5026900" cy="2495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C7A508-720B-44DC-97B9-7EC4F9F58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050" y="1050885"/>
            <a:ext cx="4733570" cy="2678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989DBB-E7FF-45F2-83EB-AE639FE80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16" y="3478971"/>
            <a:ext cx="2768384" cy="33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84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ESF_blauw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_plandag_presentatie" id="{9184BFB6-2D30-437E-82B3-6E7757BF30D1}" vid="{F9C42B0F-A4F0-4231-9C99-BC665A6223AF}"/>
    </a:ext>
  </a:extLst>
</a:theme>
</file>

<file path=ppt/theme/theme2.xml><?xml version="1.0" encoding="utf-8"?>
<a:theme xmlns:a="http://schemas.openxmlformats.org/drawingml/2006/main" name="Aangepast ontwerp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_plandag_presentatie" id="{9184BFB6-2D30-437E-82B3-6E7757BF30D1}" vid="{75ED9594-9F3C-487C-BD99-BEC40295F54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ab6d08a5c410cb648235b43c66b7a xmlns="f25b312e-0093-4a1c-847a-c5e067e1bbd2">
      <Terms xmlns="http://schemas.microsoft.com/office/infopath/2007/PartnerControls"/>
    </g30ab6d08a5c410cb648235b43c66b7a>
    <c9c6ce830bd2482ba8ec58e17803a3d7 xmlns="f25b312e-0093-4a1c-847a-c5e067e1bbd2">
      <Terms xmlns="http://schemas.microsoft.com/office/infopath/2007/PartnerControls"/>
    </c9c6ce830bd2482ba8ec58e17803a3d7>
    <maef977dab8e43c1b64ff7ed2f79dfab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53b0e033-4215-44ed-be64-8a4ae5e63f46</TermId>
        </TermInfo>
      </Terms>
    </maef977dab8e43c1b64ff7ed2f79dfab>
    <TaxCatchAll xmlns="f25b312e-0093-4a1c-847a-c5e067e1bbd2">
      <Value>38</Value>
      <Value>369</Value>
    </TaxCatchAll>
    <haf033858f254ba8aa3d1e1a44364f81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Afdeling ESF</TermName>
          <TermId xmlns="http://schemas.microsoft.com/office/infopath/2007/PartnerControls">d8dfc1c6-272b-4300-97d7-3db1c001363a</TermId>
        </TermInfo>
      </Terms>
    </haf033858f254ba8aa3d1e1a44364f81>
    <Jaar xmlns="f25b312e-0093-4a1c-847a-c5e067e1bbd2">2016</Jaar>
    <Rubriek xmlns="9fe4271f-7610-45a9-ba40-89efa8138161">Presentatie</Rubrie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SE Document" ma:contentTypeID="0x01010068F2E938EF620040A74E7DB3C94DEBA000B0EF746E383C4642BC9E2034460CD6E9" ma:contentTypeVersion="13" ma:contentTypeDescription="" ma:contentTypeScope="" ma:versionID="83ef086d6fae094d6a0e96e1c94f4c01">
  <xsd:schema xmlns:xsd="http://www.w3.org/2001/XMLSchema" xmlns:xs="http://www.w3.org/2001/XMLSchema" xmlns:p="http://schemas.microsoft.com/office/2006/metadata/properties" xmlns:ns2="f25b312e-0093-4a1c-847a-c5e067e1bbd2" xmlns:ns3="9fe4271f-7610-45a9-ba40-89efa8138161" targetNamespace="http://schemas.microsoft.com/office/2006/metadata/properties" ma:root="true" ma:fieldsID="22b31965427fce9fddb15c065358cf85" ns2:_="" ns3:_="">
    <xsd:import namespace="f25b312e-0093-4a1c-847a-c5e067e1bbd2"/>
    <xsd:import namespace="9fe4271f-7610-45a9-ba40-89efa8138161"/>
    <xsd:element name="properties">
      <xsd:complexType>
        <xsd:sequence>
          <xsd:element name="documentManagement">
            <xsd:complexType>
              <xsd:all>
                <xsd:element ref="ns2:maef977dab8e43c1b64ff7ed2f79dfab" minOccurs="0"/>
                <xsd:element ref="ns2:TaxCatchAll" minOccurs="0"/>
                <xsd:element ref="ns2:TaxCatchAllLabel" minOccurs="0"/>
                <xsd:element ref="ns2:haf033858f254ba8aa3d1e1a44364f81" minOccurs="0"/>
                <xsd:element ref="ns2:c9c6ce830bd2482ba8ec58e17803a3d7" minOccurs="0"/>
                <xsd:element ref="ns2:g30ab6d08a5c410cb648235b43c66b7a" minOccurs="0"/>
                <xsd:element ref="ns3:Rubriek" minOccurs="0"/>
                <xsd:element ref="ns2:Ja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312e-0093-4a1c-847a-c5e067e1bbd2" elementFormDefault="qualified">
    <xsd:import namespace="http://schemas.microsoft.com/office/2006/documentManagement/types"/>
    <xsd:import namespace="http://schemas.microsoft.com/office/infopath/2007/PartnerControls"/>
    <xsd:element name="maef977dab8e43c1b64ff7ed2f79dfab" ma:index="8" ma:taxonomy="true" ma:internalName="maef977dab8e43c1b64ff7ed2f79dfab" ma:taxonomyFieldName="TypeDocument" ma:displayName="Type document" ma:default="" ma:fieldId="{6aef977d-ab8e-43c1-b64f-f7ed2f79dfab}" ma:taxonomyMulti="true" ma:sspId="1f8d5420-8a7a-4254-9dee-e65a4531f4c3" ma:termSetId="3a80e972-8c30-4b7e-a123-04e9f61f7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878e6f-dd7a-46d9-9c34-121c66c618aa}" ma:internalName="TaxCatchAll" ma:showField="CatchAllData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878e6f-dd7a-46d9-9c34-121c66c618aa}" ma:internalName="TaxCatchAllLabel" ma:readOnly="true" ma:showField="CatchAllDataLabel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f033858f254ba8aa3d1e1a44364f81" ma:index="12" ma:taxonomy="true" ma:internalName="haf033858f254ba8aa3d1e1a44364f81" ma:taxonomyFieldName="AfdelingTeam" ma:displayName="Afdeling / Team" ma:default="" ma:fieldId="{1af03385-8f25-4ba8-aa3d-1e1a44364f81}" ma:sspId="1f8d5420-8a7a-4254-9dee-e65a4531f4c3" ma:termSetId="ab0e1f11-408e-451d-8d67-9e42824d1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6ce830bd2482ba8ec58e17803a3d7" ma:index="14" nillable="true" ma:taxonomy="true" ma:internalName="c9c6ce830bd2482ba8ec58e17803a3d7" ma:taxonomyFieldName="WSEMaterie" ma:displayName="Materie" ma:readOnly="false" ma:default="" ma:fieldId="{c9c6ce83-0bd2-482b-a8ec-58e17803a3d7}" ma:taxonomyMulti="true" ma:sspId="1f8d5420-8a7a-4254-9dee-e65a4531f4c3" ma:termSetId="b0e87c6c-7969-4e6c-a4ac-4befea867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0ab6d08a5c410cb648235b43c66b7a" ma:index="16" nillable="true" ma:taxonomy="true" ma:internalName="g30ab6d08a5c410cb648235b43c66b7a" ma:taxonomyFieldName="ExterneAuteurs" ma:displayName="Externe auteurs" ma:default="" ma:fieldId="{030ab6d0-8a5c-410c-b648-235b43c66b7a}" ma:taxonomyMulti="true" ma:sspId="1f8d5420-8a7a-4254-9dee-e65a4531f4c3" ma:termSetId="457f17c8-aeb1-4ffe-8b4e-35acc2fb15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" ma:index="19" ma:displayName="Jaar" ma:default="2017" ma:internalName="Ja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271f-7610-45a9-ba40-89efa8138161" elementFormDefault="qualified">
    <xsd:import namespace="http://schemas.microsoft.com/office/2006/documentManagement/types"/>
    <xsd:import namespace="http://schemas.microsoft.com/office/infopath/2007/PartnerControls"/>
    <xsd:element name="Rubriek" ma:index="18" nillable="true" ma:displayName="Rubriek" ma:default="Agenda" ma:format="Dropdown" ma:internalName="Rubriek">
      <xsd:simpleType>
        <xsd:union memberTypes="dms:Text">
          <xsd:simpleType>
            <xsd:restriction base="dms:Choice">
              <xsd:enumeration value="Agenda"/>
              <xsd:enumeration value="Extern (zonder band)"/>
              <xsd:enumeration value="Extern (met band)"/>
              <xsd:enumeration value="PLOEG"/>
              <xsd:enumeration value="E-mail signatuur"/>
              <xsd:enumeration value="Fax"/>
              <xsd:enumeration value="Nota"/>
              <xsd:enumeration value="Persmededeling"/>
              <xsd:enumeration value="Presentatie"/>
              <xsd:enumeration value="Omzendbrief"/>
              <xsd:enumeration value="Juridische documenten"/>
              <xsd:enumeration value="Uitnodiging internationaal"/>
              <xsd:enumeration value="Uitnodiging nationaal"/>
              <xsd:enumeration value="Verslag"/>
              <xsd:enumeration value="Oude Huisstijl"/>
              <xsd:enumeration value="Sjablonen minister Muyters"/>
              <xsd:enumeration value="Publicatie met voorblad en colofon"/>
              <xsd:enumeration value="Banners en logo's"/>
              <xsd:enumeration value="Financiële sjablonen"/>
              <xsd:enumeration value="Modelnota’s agenderingen"/>
              <xsd:enumeration value="Sjablonen minister Homans"/>
              <xsd:enumeration value="Wetgev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D1535E-CA47-4826-8646-A051D81CB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D5907-3878-4C48-AD73-A4B14DD30204}">
  <ds:schemaRefs>
    <ds:schemaRef ds:uri="9fe4271f-7610-45a9-ba40-89efa81381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5b312e-0093-4a1c-847a-c5e067e1bb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5E13A4-72AD-49C6-8614-F8D01D3B1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b312e-0093-4a1c-847a-c5e067e1bbd2"/>
    <ds:schemaRef ds:uri="9fe4271f-7610-45a9-ba40-89efa8138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VG_plandag_presentatie</Template>
  <TotalTime>557</TotalTime>
  <Words>1172</Words>
  <Application>Microsoft Office PowerPoint</Application>
  <PresentationFormat>Diavoorstelling (4:3)</PresentationFormat>
  <Paragraphs>154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Flanders Art Sans</vt:lpstr>
      <vt:lpstr>Calibri</vt:lpstr>
      <vt:lpstr>FlandersArtSans-Medium</vt:lpstr>
      <vt:lpstr>FlandersArtSans-Regular</vt:lpstr>
      <vt:lpstr>Arial</vt:lpstr>
      <vt:lpstr>FlandersArtSerif-Regular</vt:lpstr>
      <vt:lpstr>FlandersArtSans-Bold</vt:lpstr>
      <vt:lpstr>Powerpoint_ESF_blauw</vt:lpstr>
      <vt:lpstr>Aangepast ontwerp</vt:lpstr>
      <vt:lpstr>Oproep voor transitie-experimenten 6 december 2019  </vt:lpstr>
      <vt:lpstr>Aanleiding oproep</vt:lpstr>
      <vt:lpstr>Transitie</vt:lpstr>
      <vt:lpstr>PowerPoint-presentatie</vt:lpstr>
      <vt:lpstr>De experimenten vandaag tonen ons de weg naar de visie van de toekomst </vt:lpstr>
      <vt:lpstr>PowerPoint-presentatie</vt:lpstr>
      <vt:lpstr>Leven, leren en werken in 2050 </vt:lpstr>
      <vt:lpstr>PowerPoint-presentatie</vt:lpstr>
      <vt:lpstr>Lees zeker ook…</vt:lpstr>
      <vt:lpstr>Waarnaar zijn we op zoek?-1</vt:lpstr>
      <vt:lpstr>Waarnaar zijn we op zoek?-2</vt:lpstr>
      <vt:lpstr>Waarnaar zijn we op zoek?-3</vt:lpstr>
      <vt:lpstr>Transitiepaden-1</vt:lpstr>
      <vt:lpstr>Transitiepaden-2</vt:lpstr>
      <vt:lpstr>Waarvoor dienen transitie-experimenten? </vt:lpstr>
      <vt:lpstr>Wat doen transitie-experimenten?-1</vt:lpstr>
      <vt:lpstr>Wat doen transitie-experimenten?-2</vt:lpstr>
      <vt:lpstr>Leren op experimentniveau</vt:lpstr>
      <vt:lpstr>Leren op netwerk niveau: over experimenten heen</vt:lpstr>
      <vt:lpstr>Oproep ‘transitie LLW 2050’</vt:lpstr>
      <vt:lpstr>Op naar de pitch (ronde 1)</vt:lpstr>
      <vt:lpstr>Beoordeling op relevantie pitch</vt:lpstr>
      <vt:lpstr>Meet-ups om ideeën uit te werken met anderen</vt:lpstr>
      <vt:lpstr>Wat na de pitch? </vt:lpstr>
      <vt:lpstr>Wie kan een projectvoorstel indienen in ronde 2? </vt:lpstr>
      <vt:lpstr>Hoelang loopt het project? </vt:lpstr>
      <vt:lpstr>Hoeveel subsidie wordt toegekend? </vt:lpstr>
      <vt:lpstr>Welke kosten kan je inbrengen?</vt:lpstr>
      <vt:lpstr>Contact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Dewitte, Anneleen</dc:creator>
  <cp:lastModifiedBy>Wauters, Benedict</cp:lastModifiedBy>
  <cp:revision>65</cp:revision>
  <dcterms:created xsi:type="dcterms:W3CDTF">2018-06-08T10:24:23Z</dcterms:created>
  <dcterms:modified xsi:type="dcterms:W3CDTF">2018-12-07T08:15:36Z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0x01010068F2E938EF620040A74E7DB3C94DEBA000B0EF746E383C4642BC9E2034460CD6E9</vt:lpwstr>
  </property>
  <property fmtid="{D5CDD505-2E9C-101B-9397-08002B2CF9AE}" pid="3" name="WSEMaterie">
    <vt:lpwstr/>
  </property>
  <property fmtid="{D5CDD505-2E9C-101B-9397-08002B2CF9AE}" pid="4" name="ExterneAuteurs">
    <vt:lpwstr/>
  </property>
  <property fmtid="{D5CDD505-2E9C-101B-9397-08002B2CF9AE}" pid="5" name="TypeDocument">
    <vt:lpwstr>38;#Presentatie|53b0e033-4215-44ed-be64-8a4ae5e63f46</vt:lpwstr>
  </property>
  <property fmtid="{D5CDD505-2E9C-101B-9397-08002B2CF9AE}" pid="6" name="AfdelingTeam">
    <vt:lpwstr>369;#Afdeling ESF|d8dfc1c6-272b-4300-97d7-3db1c001363a</vt:lpwstr>
  </property>
</Properties>
</file>